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2" r:id="rId3"/>
    <p:sldId id="266" r:id="rId4"/>
    <p:sldId id="257" r:id="rId5"/>
    <p:sldId id="263" r:id="rId6"/>
    <p:sldId id="267" r:id="rId7"/>
    <p:sldId id="258" r:id="rId8"/>
    <p:sldId id="264" r:id="rId9"/>
    <p:sldId id="259" r:id="rId10"/>
    <p:sldId id="265" r:id="rId11"/>
    <p:sldId id="269" r:id="rId12"/>
  </p:sldIdLst>
  <p:sldSz cx="12192000" cy="6858000"/>
  <p:notesSz cx="6858000" cy="9144000"/>
  <p:embeddedFontLst>
    <p:embeddedFont>
      <p:font typeface="KG Second Chances Sketch" panose="02000000000000000000" pitchFamily="2" charset="0"/>
      <p:regular r:id="rId13"/>
    </p:embeddedFont>
    <p:embeddedFont>
      <p:font typeface="KG Miss Kindergarten" panose="02000000000000000000" pitchFamily="2" charset="0"/>
      <p:regular r:id="rId14"/>
    </p:embeddedFont>
    <p:embeddedFont>
      <p:font typeface="Calibri" panose="020F0502020204030204" pitchFamily="34" charset="0"/>
      <p:regular r:id="rId15"/>
      <p:bold r:id="rId16"/>
      <p:italic r:id="rId17"/>
      <p:boldItalic r:id="rId18"/>
    </p:embeddedFont>
    <p:embeddedFont>
      <p:font typeface="Calisto MT" panose="02040603050505030304" pitchFamily="18" charset="0"/>
      <p:regular r:id="rId19"/>
      <p:bold r:id="rId20"/>
      <p:italic r:id="rId21"/>
      <p:boldItalic r:id="rId22"/>
    </p:embeddedFont>
    <p:embeddedFont>
      <p:font typeface="Wingdings 2" panose="05020102010507070707" pitchFamily="18" charset="2"/>
      <p:regular r:id="rId23"/>
    </p:embeddedFont>
    <p:embeddedFont>
      <p:font typeface="KG Learning to Trust" panose="02000503000000020004" pitchFamily="2" charset="0"/>
      <p:regular r:id="rId24"/>
    </p:embeddedFont>
    <p:embeddedFont>
      <p:font typeface="Trebuchet MS" panose="020B0603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15546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21326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83394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048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8397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96032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00843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9106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0631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65546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D956B-51E2-496B-A62F-688F4682F1E0}"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29148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D956B-51E2-496B-A62F-688F4682F1E0}"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70491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D956B-51E2-496B-A62F-688F4682F1E0}" type="datetimeFigureOut">
              <a:rPr lang="en-US" smtClean="0"/>
              <a:t>4/22/2016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0482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D956B-51E2-496B-A62F-688F4682F1E0}" type="datetimeFigureOut">
              <a:rPr lang="en-US" smtClean="0"/>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93928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D956B-51E2-496B-A62F-688F4682F1E0}" type="datetimeFigureOut">
              <a:rPr lang="en-US" smtClean="0"/>
              <a:t>4/22/2016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8060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13094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86037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AD956B-51E2-496B-A62F-688F4682F1E0}" type="datetimeFigureOut">
              <a:rPr lang="en-US" smtClean="0"/>
              <a:t>4/22/2016</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20198AD-4C98-481E-9972-1597743BD974}" type="slidenum">
              <a:rPr lang="en-US" smtClean="0"/>
              <a:t>‹#›</a:t>
            </a:fld>
            <a:endParaRPr lang="en-US"/>
          </a:p>
        </p:txBody>
      </p:sp>
    </p:spTree>
    <p:extLst>
      <p:ext uri="{BB962C8B-B14F-4D97-AF65-F5344CB8AC3E}">
        <p14:creationId xmlns:p14="http://schemas.microsoft.com/office/powerpoint/2010/main" val="21430280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n5gJbdIjQ_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639" y="-519386"/>
            <a:ext cx="9440034" cy="1828801"/>
          </a:xfrm>
        </p:spPr>
        <p:txBody>
          <a:bodyPr/>
          <a:lstStyle/>
          <a:p>
            <a:r>
              <a:rPr lang="en-US" dirty="0">
                <a:latin typeface="KG Learning to Trust" panose="02000503000000020004" pitchFamily="2" charset="0"/>
              </a:rPr>
              <a:t>The Tragedy of Macbeth</a:t>
            </a:r>
          </a:p>
        </p:txBody>
      </p:sp>
      <p:sp>
        <p:nvSpPr>
          <p:cNvPr id="5" name="TextBox 4"/>
          <p:cNvSpPr txBox="1"/>
          <p:nvPr/>
        </p:nvSpPr>
        <p:spPr>
          <a:xfrm>
            <a:off x="269507" y="5678906"/>
            <a:ext cx="11672188" cy="923330"/>
          </a:xfrm>
          <a:prstGeom prst="rect">
            <a:avLst/>
          </a:prstGeom>
          <a:noFill/>
        </p:spPr>
        <p:txBody>
          <a:bodyPr wrap="square" rtlCol="0">
            <a:spAutoFit/>
          </a:bodyPr>
          <a:lstStyle/>
          <a:p>
            <a:pPr algn="ctr"/>
            <a:r>
              <a:rPr lang="en-US" sz="5400" dirty="0">
                <a:latin typeface="KG Second Chances Sketch" panose="02000000000000000000" pitchFamily="2" charset="0"/>
              </a:rPr>
              <a:t>Lesson 11- Act 5, Scenes 1-3</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148" y="1577189"/>
            <a:ext cx="5129397" cy="3847048"/>
          </a:xfrm>
          <a:prstGeom prst="rect">
            <a:avLst/>
          </a:prstGeom>
        </p:spPr>
      </p:pic>
    </p:spTree>
    <p:extLst>
      <p:ext uri="{BB962C8B-B14F-4D97-AF65-F5344CB8AC3E}">
        <p14:creationId xmlns:p14="http://schemas.microsoft.com/office/powerpoint/2010/main" val="53424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latin typeface="KG Learning to Trust" panose="02000503000000020004" pitchFamily="2" charset="0"/>
              </a:rPr>
              <a:t>Macbeth’s Desires</a:t>
            </a:r>
          </a:p>
        </p:txBody>
      </p:sp>
      <p:sp>
        <p:nvSpPr>
          <p:cNvPr id="3" name="Content Placeholder 2"/>
          <p:cNvSpPr>
            <a:spLocks noGrp="1"/>
          </p:cNvSpPr>
          <p:nvPr>
            <p:ph idx="1"/>
          </p:nvPr>
        </p:nvSpPr>
        <p:spPr>
          <a:xfrm>
            <a:off x="913795" y="1732449"/>
            <a:ext cx="10353762" cy="4583510"/>
          </a:xfrm>
        </p:spPr>
        <p:txBody>
          <a:bodyPr>
            <a:normAutofit fontScale="85000" lnSpcReduction="20000"/>
          </a:bodyPr>
          <a:lstStyle/>
          <a:p>
            <a:pPr marL="36900" indent="0" algn="ctr">
              <a:buNone/>
            </a:pPr>
            <a:endParaRPr lang="en-US" sz="3800" dirty="0">
              <a:effectLst/>
              <a:latin typeface="KG Miss Kindergarten" panose="02000000000000000000" pitchFamily="2" charset="0"/>
            </a:endParaRPr>
          </a:p>
          <a:p>
            <a:pPr marL="36900" indent="0" algn="ctr">
              <a:buNone/>
            </a:pPr>
            <a:r>
              <a:rPr lang="en-US" sz="3800" dirty="0">
                <a:effectLst/>
                <a:latin typeface="KG Miss Kindergarten" panose="02000000000000000000" pitchFamily="2" charset="0"/>
              </a:rPr>
              <a:t>When we encounter Macbeth in 5.3 he is frantic and not himself. He hears news of the approaching army and his wife’s mental problems but brushes his problems aside and quotes the prophecy that says that he will not be defeated until the forest comes to fight against him. However, he tells the doctor what he truly desires. What is it?</a:t>
            </a:r>
          </a:p>
          <a:p>
            <a:pPr marL="36900" indent="0" algn="ctr">
              <a:buNone/>
            </a:pPr>
            <a:r>
              <a:rPr lang="en-US" sz="3200" dirty="0">
                <a:effectLst/>
                <a:latin typeface="KG Miss Kindergarten" panose="02000000000000000000" pitchFamily="2" charset="0"/>
              </a:rPr>
              <a:t> </a:t>
            </a:r>
          </a:p>
          <a:p>
            <a:endParaRPr lang="en-US" dirty="0"/>
          </a:p>
        </p:txBody>
      </p:sp>
    </p:spTree>
    <p:extLst>
      <p:ext uri="{BB962C8B-B14F-4D97-AF65-F5344CB8AC3E}">
        <p14:creationId xmlns:p14="http://schemas.microsoft.com/office/powerpoint/2010/main" val="322337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latin typeface="KG Learning to Trust" panose="02000503000000020004" pitchFamily="2" charset="0"/>
              </a:rPr>
              <a:t>Macbeth’s Speech</a:t>
            </a:r>
          </a:p>
        </p:txBody>
      </p:sp>
      <p:sp>
        <p:nvSpPr>
          <p:cNvPr id="3" name="Content Placeholder 2"/>
          <p:cNvSpPr>
            <a:spLocks noGrp="1"/>
          </p:cNvSpPr>
          <p:nvPr>
            <p:ph idx="1"/>
          </p:nvPr>
        </p:nvSpPr>
        <p:spPr/>
        <p:txBody>
          <a:bodyPr>
            <a:normAutofit/>
          </a:bodyPr>
          <a:lstStyle/>
          <a:p>
            <a:pPr marL="36900" indent="0" algn="ctr">
              <a:buNone/>
            </a:pPr>
            <a:r>
              <a:rPr lang="en-US" sz="3200" dirty="0">
                <a:effectLst/>
                <a:latin typeface="KG Miss Kindergarten" panose="02000000000000000000" pitchFamily="2" charset="0"/>
              </a:rPr>
              <a:t> </a:t>
            </a:r>
            <a:endParaRPr lang="en-US" sz="3200" dirty="0">
              <a:effectLst/>
            </a:endParaRPr>
          </a:p>
          <a:p>
            <a:pPr marL="36900" indent="0" algn="ctr">
              <a:buNone/>
            </a:pPr>
            <a:r>
              <a:rPr lang="en-US" sz="3200" dirty="0">
                <a:effectLst/>
                <a:latin typeface="KG Miss Kindergarten" panose="02000000000000000000" pitchFamily="2" charset="0"/>
              </a:rPr>
              <a:t>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1177900"/>
              </p:ext>
            </p:extLst>
          </p:nvPr>
        </p:nvGraphicFramePr>
        <p:xfrm>
          <a:off x="1983346" y="2015784"/>
          <a:ext cx="8023537" cy="4299966"/>
        </p:xfrm>
        <a:graphic>
          <a:graphicData uri="http://schemas.openxmlformats.org/drawingml/2006/table">
            <a:tbl>
              <a:tblPr firstRow="1" firstCol="1" bandRow="1">
                <a:tableStyleId>{5C22544A-7EE6-4342-B048-85BDC9FD1C3A}</a:tableStyleId>
              </a:tblPr>
              <a:tblGrid>
                <a:gridCol w="8023537">
                  <a:extLst>
                    <a:ext uri="{9D8B030D-6E8A-4147-A177-3AD203B41FA5}">
                      <a16:colId xmlns:a16="http://schemas.microsoft.com/office/drawing/2014/main" val="20000"/>
                    </a:ext>
                  </a:extLst>
                </a:gridCol>
              </a:tblGrid>
              <a:tr h="451304">
                <a:tc>
                  <a:txBody>
                    <a:bodyPr/>
                    <a:lstStyle/>
                    <a:p>
                      <a:pPr marL="0" marR="0">
                        <a:lnSpc>
                          <a:spcPct val="115000"/>
                        </a:lnSpc>
                        <a:spcBef>
                          <a:spcPts val="0"/>
                        </a:spcBef>
                        <a:spcAft>
                          <a:spcPts val="0"/>
                        </a:spcAft>
                      </a:pPr>
                      <a:r>
                        <a:rPr lang="en-US" sz="2400">
                          <a:effectLst/>
                        </a:rPr>
                        <a:t>Come, put mine armour on; give me my staff.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1304">
                <a:tc>
                  <a:txBody>
                    <a:bodyPr/>
                    <a:lstStyle/>
                    <a:p>
                      <a:pPr marL="0" marR="0">
                        <a:lnSpc>
                          <a:spcPct val="115000"/>
                        </a:lnSpc>
                        <a:spcBef>
                          <a:spcPts val="0"/>
                        </a:spcBef>
                        <a:spcAft>
                          <a:spcPts val="0"/>
                        </a:spcAft>
                      </a:pPr>
                      <a:r>
                        <a:rPr lang="en-US" sz="2400">
                          <a:effectLst/>
                        </a:rPr>
                        <a:t>Seyton, send out. Doctor, the thanes fly from 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1304">
                <a:tc>
                  <a:txBody>
                    <a:bodyPr/>
                    <a:lstStyle/>
                    <a:p>
                      <a:pPr marL="0" marR="0">
                        <a:lnSpc>
                          <a:spcPct val="115000"/>
                        </a:lnSpc>
                        <a:spcBef>
                          <a:spcPts val="0"/>
                        </a:spcBef>
                        <a:spcAft>
                          <a:spcPts val="0"/>
                        </a:spcAft>
                      </a:pPr>
                      <a:r>
                        <a:rPr lang="en-US" sz="2400">
                          <a:effectLst/>
                        </a:rPr>
                        <a:t>Come, sir, dispatch. If thou couldst, doctor, cast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1304">
                <a:tc>
                  <a:txBody>
                    <a:bodyPr/>
                    <a:lstStyle/>
                    <a:p>
                      <a:pPr marL="0" marR="0">
                        <a:lnSpc>
                          <a:spcPct val="115000"/>
                        </a:lnSpc>
                        <a:spcBef>
                          <a:spcPts val="0"/>
                        </a:spcBef>
                        <a:spcAft>
                          <a:spcPts val="0"/>
                        </a:spcAft>
                      </a:pPr>
                      <a:r>
                        <a:rPr lang="en-US" sz="2400">
                          <a:effectLst/>
                        </a:rPr>
                        <a:t>The water of my land, find her disease,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1304">
                <a:tc>
                  <a:txBody>
                    <a:bodyPr/>
                    <a:lstStyle/>
                    <a:p>
                      <a:pPr marL="0" marR="0">
                        <a:lnSpc>
                          <a:spcPct val="115000"/>
                        </a:lnSpc>
                        <a:spcBef>
                          <a:spcPts val="0"/>
                        </a:spcBef>
                        <a:spcAft>
                          <a:spcPts val="0"/>
                        </a:spcAft>
                      </a:pPr>
                      <a:r>
                        <a:rPr lang="en-US" sz="2400">
                          <a:effectLst/>
                        </a:rPr>
                        <a:t>And purge it to a sound and pristine health,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1304">
                <a:tc>
                  <a:txBody>
                    <a:bodyPr/>
                    <a:lstStyle/>
                    <a:p>
                      <a:pPr marL="0" marR="0">
                        <a:lnSpc>
                          <a:spcPct val="115000"/>
                        </a:lnSpc>
                        <a:spcBef>
                          <a:spcPts val="0"/>
                        </a:spcBef>
                        <a:spcAft>
                          <a:spcPts val="0"/>
                        </a:spcAft>
                      </a:pPr>
                      <a:r>
                        <a:rPr lang="en-US" sz="2400">
                          <a:effectLst/>
                        </a:rPr>
                        <a:t>I would applaud thee to the very echo,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1304">
                <a:tc>
                  <a:txBody>
                    <a:bodyPr/>
                    <a:lstStyle/>
                    <a:p>
                      <a:pPr marL="0" marR="0">
                        <a:lnSpc>
                          <a:spcPct val="115000"/>
                        </a:lnSpc>
                        <a:spcBef>
                          <a:spcPts val="0"/>
                        </a:spcBef>
                        <a:spcAft>
                          <a:spcPts val="0"/>
                        </a:spcAft>
                      </a:pPr>
                      <a:r>
                        <a:rPr lang="en-US" sz="2400">
                          <a:effectLst/>
                        </a:rPr>
                        <a:t>That should applaud again.--Pull't off, I say.--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51304">
                <a:tc>
                  <a:txBody>
                    <a:bodyPr/>
                    <a:lstStyle/>
                    <a:p>
                      <a:pPr marL="0" marR="0">
                        <a:lnSpc>
                          <a:spcPct val="115000"/>
                        </a:lnSpc>
                        <a:spcBef>
                          <a:spcPts val="0"/>
                        </a:spcBef>
                        <a:spcAft>
                          <a:spcPts val="0"/>
                        </a:spcAft>
                      </a:pPr>
                      <a:r>
                        <a:rPr lang="en-US" sz="2400">
                          <a:effectLst/>
                        </a:rPr>
                        <a:t>What rhubarb, cyme, or what purgative drug,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51304">
                <a:tc>
                  <a:txBody>
                    <a:bodyPr/>
                    <a:lstStyle/>
                    <a:p>
                      <a:pPr marL="0" marR="0">
                        <a:lnSpc>
                          <a:spcPct val="115000"/>
                        </a:lnSpc>
                        <a:spcBef>
                          <a:spcPts val="0"/>
                        </a:spcBef>
                        <a:spcAft>
                          <a:spcPts val="0"/>
                        </a:spcAft>
                      </a:pPr>
                      <a:r>
                        <a:rPr lang="en-US" sz="2400" dirty="0">
                          <a:effectLst/>
                        </a:rPr>
                        <a:t>Would scour these English hence? </a:t>
                      </a:r>
                      <a:r>
                        <a:rPr lang="en-US" sz="2400" dirty="0" err="1">
                          <a:effectLst/>
                        </a:rPr>
                        <a:t>Hear'st</a:t>
                      </a:r>
                      <a:r>
                        <a:rPr lang="en-US" sz="2400" dirty="0">
                          <a:effectLst/>
                        </a:rPr>
                        <a:t> thou of them?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0210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Activator-</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Out, damned spot!</a:t>
            </a:r>
          </a:p>
        </p:txBody>
      </p:sp>
    </p:spTree>
    <p:extLst>
      <p:ext uri="{BB962C8B-B14F-4D97-AF65-F5344CB8AC3E}">
        <p14:creationId xmlns:p14="http://schemas.microsoft.com/office/powerpoint/2010/main" val="130423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36900" indent="0" algn="ctr">
              <a:buNone/>
            </a:pPr>
            <a:endParaRPr lang="en-US" sz="6000" dirty="0"/>
          </a:p>
          <a:p>
            <a:pPr marL="36900" indent="0" algn="ctr">
              <a:buNone/>
            </a:pPr>
            <a:r>
              <a:rPr lang="en-US" sz="7200" dirty="0">
                <a:hlinkClick r:id="rId2"/>
              </a:rPr>
              <a:t>Lady Macbeth Video</a:t>
            </a:r>
            <a:endParaRPr lang="en-US" sz="7200" dirty="0"/>
          </a:p>
        </p:txBody>
      </p:sp>
    </p:spTree>
    <p:extLst>
      <p:ext uri="{BB962C8B-B14F-4D97-AF65-F5344CB8AC3E}">
        <p14:creationId xmlns:p14="http://schemas.microsoft.com/office/powerpoint/2010/main" val="98652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1-</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Close Reading of 5.1</a:t>
            </a:r>
          </a:p>
        </p:txBody>
      </p:sp>
    </p:spTree>
    <p:extLst>
      <p:ext uri="{BB962C8B-B14F-4D97-AF65-F5344CB8AC3E}">
        <p14:creationId xmlns:p14="http://schemas.microsoft.com/office/powerpoint/2010/main" val="262536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KG Learning to Trust" panose="02000503000000020004" pitchFamily="2" charset="0"/>
              </a:rPr>
              <a:t>Text Dependent Question</a:t>
            </a:r>
          </a:p>
        </p:txBody>
      </p:sp>
      <p:sp>
        <p:nvSpPr>
          <p:cNvPr id="3" name="Content Placeholder 2"/>
          <p:cNvSpPr>
            <a:spLocks noGrp="1"/>
          </p:cNvSpPr>
          <p:nvPr>
            <p:ph idx="1"/>
          </p:nvPr>
        </p:nvSpPr>
        <p:spPr>
          <a:xfrm>
            <a:off x="913795" y="1732449"/>
            <a:ext cx="7164976" cy="4058751"/>
          </a:xfrm>
        </p:spPr>
        <p:txBody>
          <a:bodyPr/>
          <a:lstStyle/>
          <a:p>
            <a:pPr marL="36900" indent="0" algn="ctr">
              <a:buNone/>
            </a:pPr>
            <a:r>
              <a:rPr lang="en-US" sz="3200" dirty="0">
                <a:effectLst/>
                <a:latin typeface="KG Miss Kindergarten" panose="02000000000000000000" pitchFamily="2" charset="0"/>
              </a:rPr>
              <a:t>How has Lady Macbeth changed since we saw her last? What could be the catalyst that sped up her transition into a remorseful character?</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2631" y="2455357"/>
            <a:ext cx="3320603" cy="3984724"/>
          </a:xfrm>
          <a:prstGeom prst="rect">
            <a:avLst/>
          </a:prstGeom>
        </p:spPr>
      </p:pic>
    </p:spTree>
    <p:extLst>
      <p:ext uri="{BB962C8B-B14F-4D97-AF65-F5344CB8AC3E}">
        <p14:creationId xmlns:p14="http://schemas.microsoft.com/office/powerpoint/2010/main" val="409226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these quotes related?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6015449"/>
              </p:ext>
            </p:extLst>
          </p:nvPr>
        </p:nvGraphicFramePr>
        <p:xfrm>
          <a:off x="734094" y="1837214"/>
          <a:ext cx="10779618" cy="3848735"/>
        </p:xfrm>
        <a:graphic>
          <a:graphicData uri="http://schemas.openxmlformats.org/drawingml/2006/table">
            <a:tbl>
              <a:tblPr firstRow="1" firstCol="1" bandRow="1">
                <a:tableStyleId>{5C22544A-7EE6-4342-B048-85BDC9FD1C3A}</a:tableStyleId>
              </a:tblPr>
              <a:tblGrid>
                <a:gridCol w="5389809">
                  <a:extLst>
                    <a:ext uri="{9D8B030D-6E8A-4147-A177-3AD203B41FA5}">
                      <a16:colId xmlns:a16="http://schemas.microsoft.com/office/drawing/2014/main" val="20000"/>
                    </a:ext>
                  </a:extLst>
                </a:gridCol>
                <a:gridCol w="5389809">
                  <a:extLst>
                    <a:ext uri="{9D8B030D-6E8A-4147-A177-3AD203B41FA5}">
                      <a16:colId xmlns:a16="http://schemas.microsoft.com/office/drawing/2014/main" val="20001"/>
                    </a:ext>
                  </a:extLst>
                </a:gridCol>
              </a:tblGrid>
              <a:tr h="445135">
                <a:tc>
                  <a:txBody>
                    <a:bodyPr/>
                    <a:lstStyle/>
                    <a:p>
                      <a:pPr marL="0" marR="0">
                        <a:lnSpc>
                          <a:spcPct val="115000"/>
                        </a:lnSpc>
                        <a:spcBef>
                          <a:spcPts val="0"/>
                        </a:spcBef>
                        <a:spcAft>
                          <a:spcPts val="0"/>
                        </a:spcAft>
                      </a:pPr>
                      <a:r>
                        <a:rPr lang="en-US" sz="2400">
                          <a:effectLst/>
                        </a:rPr>
                        <a:t>Out, Damned Spot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a:effectLst/>
                        </a:rPr>
                        <a:t>A little water clears us of this deed.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403600">
                <a:tc>
                  <a:txBody>
                    <a:bodyPr/>
                    <a:lstStyle/>
                    <a:p>
                      <a:pPr marL="0" marR="0">
                        <a:lnSpc>
                          <a:spcPct val="115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549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2-</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What is the Purpose?</a:t>
            </a:r>
          </a:p>
        </p:txBody>
      </p:sp>
    </p:spTree>
    <p:extLst>
      <p:ext uri="{BB962C8B-B14F-4D97-AF65-F5344CB8AC3E}">
        <p14:creationId xmlns:p14="http://schemas.microsoft.com/office/powerpoint/2010/main" val="6557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What is the purpose of 5.2?</a:t>
            </a:r>
          </a:p>
        </p:txBody>
      </p:sp>
      <p:sp>
        <p:nvSpPr>
          <p:cNvPr id="3" name="Content Placeholder 2"/>
          <p:cNvSpPr>
            <a:spLocks noGrp="1"/>
          </p:cNvSpPr>
          <p:nvPr>
            <p:ph idx="1"/>
          </p:nvPr>
        </p:nvSpPr>
        <p:spPr/>
        <p:txBody>
          <a:bodyPr/>
          <a:lstStyle/>
          <a:p>
            <a:pPr marL="36900" indent="0" algn="ctr">
              <a:buNone/>
            </a:pPr>
            <a:r>
              <a:rPr lang="en-US" sz="3200" dirty="0">
                <a:effectLst/>
                <a:latin typeface="KG Miss Kindergarten" panose="02000000000000000000" pitchFamily="2" charset="0"/>
              </a:rPr>
              <a:t>What does it tell us about Scotland?</a:t>
            </a:r>
          </a:p>
          <a:p>
            <a:pPr marL="3690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8202" y="2690123"/>
            <a:ext cx="5901537" cy="3948936"/>
          </a:xfrm>
          <a:prstGeom prst="rect">
            <a:avLst/>
          </a:prstGeom>
        </p:spPr>
      </p:pic>
    </p:spTree>
    <p:extLst>
      <p:ext uri="{BB962C8B-B14F-4D97-AF65-F5344CB8AC3E}">
        <p14:creationId xmlns:p14="http://schemas.microsoft.com/office/powerpoint/2010/main" val="1923874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3-</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 Macbeth’s Desires</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5.3</a:t>
            </a:r>
          </a:p>
        </p:txBody>
      </p:sp>
    </p:spTree>
    <p:extLst>
      <p:ext uri="{BB962C8B-B14F-4D97-AF65-F5344CB8AC3E}">
        <p14:creationId xmlns:p14="http://schemas.microsoft.com/office/powerpoint/2010/main" val="3904774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133</TotalTime>
  <Words>256</Words>
  <Application>Microsoft Office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KG Second Chances Sketch</vt:lpstr>
      <vt:lpstr>KG Miss Kindergarten</vt:lpstr>
      <vt:lpstr>Calibri</vt:lpstr>
      <vt:lpstr>Calisto MT</vt:lpstr>
      <vt:lpstr>Wingdings 2</vt:lpstr>
      <vt:lpstr>Times New Roman</vt:lpstr>
      <vt:lpstr>KG Learning to Trust</vt:lpstr>
      <vt:lpstr>Trebuchet MS</vt:lpstr>
      <vt:lpstr>Slate</vt:lpstr>
      <vt:lpstr>The Tragedy of Macbeth</vt:lpstr>
      <vt:lpstr>Activator- Out, damned spot!</vt:lpstr>
      <vt:lpstr>PowerPoint Presentation</vt:lpstr>
      <vt:lpstr>Activity 1- Close Reading of 5.1</vt:lpstr>
      <vt:lpstr>Text Dependent Question</vt:lpstr>
      <vt:lpstr>How are these quotes related?</vt:lpstr>
      <vt:lpstr>Activity 2- What is the Purpose?</vt:lpstr>
      <vt:lpstr>What is the purpose of 5.2?</vt:lpstr>
      <vt:lpstr>Activity 3-  Macbeth’s Desires 5.3</vt:lpstr>
      <vt:lpstr>Macbeth’s Desires</vt:lpstr>
      <vt:lpstr>Macbeth’s Speech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Tragedy of</dc:title>
  <dc:creator>Nicole Kelley</dc:creator>
  <cp:lastModifiedBy>Nicole Kelley</cp:lastModifiedBy>
  <cp:revision>12</cp:revision>
  <dcterms:created xsi:type="dcterms:W3CDTF">2016-02-12T14:27:23Z</dcterms:created>
  <dcterms:modified xsi:type="dcterms:W3CDTF">2016-04-22T22:51:01Z</dcterms:modified>
</cp:coreProperties>
</file>