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2" r:id="rId3"/>
    <p:sldId id="263" r:id="rId4"/>
    <p:sldId id="258" r:id="rId5"/>
    <p:sldId id="257" r:id="rId6"/>
    <p:sldId id="265" r:id="rId7"/>
    <p:sldId id="266" r:id="rId8"/>
    <p:sldId id="267" r:id="rId9"/>
    <p:sldId id="268" r:id="rId10"/>
    <p:sldId id="259" r:id="rId11"/>
    <p:sldId id="260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61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8F08-A08D-4C23-9E97-55CD9C0FD31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688D-1333-4F36-A1FF-CD00C85807A1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8F08-A08D-4C23-9E97-55CD9C0FD31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688D-1333-4F36-A1FF-CD00C85807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8F08-A08D-4C23-9E97-55CD9C0FD31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688D-1333-4F36-A1FF-CD00C85807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8F08-A08D-4C23-9E97-55CD9C0FD31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688D-1333-4F36-A1FF-CD00C85807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8F08-A08D-4C23-9E97-55CD9C0FD31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688D-1333-4F36-A1FF-CD00C85807A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8F08-A08D-4C23-9E97-55CD9C0FD31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688D-1333-4F36-A1FF-CD00C85807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8F08-A08D-4C23-9E97-55CD9C0FD31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688D-1333-4F36-A1FF-CD00C85807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8F08-A08D-4C23-9E97-55CD9C0FD31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688D-1333-4F36-A1FF-CD00C85807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8F08-A08D-4C23-9E97-55CD9C0FD31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688D-1333-4F36-A1FF-CD00C85807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8F08-A08D-4C23-9E97-55CD9C0FD31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688D-1333-4F36-A1FF-CD00C85807A1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8F08-A08D-4C23-9E97-55CD9C0FD31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688D-1333-4F36-A1FF-CD00C85807A1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C0A8F08-A08D-4C23-9E97-55CD9C0FD31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E40688D-1333-4F36-A1FF-CD00C85807A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infoforhealth.org/pr/m19/supplements/shield.gi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CONTRACEPTION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types of Birth Control are available to 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47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BARRIER METHODS</a:t>
            </a:r>
            <a:endParaRPr lang="en-US" sz="5400" dirty="0"/>
          </a:p>
        </p:txBody>
      </p:sp>
      <p:pic>
        <p:nvPicPr>
          <p:cNvPr id="2050" name="Picture 2" descr="http://www.plannedparenthood.org/images/PPFA/080000-Spon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73382"/>
            <a:ext cx="2078038" cy="1548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plannedparenthood.org/images/Delaware-Health-Centers/062311-cerv_cap_resiz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141" y="1752600"/>
            <a:ext cx="2078038" cy="1548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plannedparenthood.org/images/PPFA/100215-ppoltn-condo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2057400" cy="1532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plannedparenthood.org/images/PPFA/080000-diaphrag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42940"/>
            <a:ext cx="2078038" cy="1818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plannedparenthood.org/images/PPFA/080000-female-condom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420" y="4642941"/>
            <a:ext cx="2440759" cy="1818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71923" y="2964359"/>
            <a:ext cx="221887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SPONGE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1960" y="6059269"/>
            <a:ext cx="242124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DIAPRAGM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06957" y="4258219"/>
            <a:ext cx="190148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MALE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CONDOM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188167" y="3068782"/>
            <a:ext cx="120097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CAP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53647" y="6113621"/>
            <a:ext cx="298030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FEMALE CONDOM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335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BARRIER METHODS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Collects pre-ejaculation and </a:t>
            </a:r>
            <a:r>
              <a:rPr lang="en-US" dirty="0"/>
              <a:t>semen when a man ejaculates. </a:t>
            </a:r>
            <a:r>
              <a:rPr lang="en-US" dirty="0" smtClean="0"/>
              <a:t>Keeps </a:t>
            </a:r>
            <a:r>
              <a:rPr lang="en-US" dirty="0"/>
              <a:t>sperm from entering the vagina. </a:t>
            </a:r>
            <a:endParaRPr lang="en-US" dirty="0" smtClean="0"/>
          </a:p>
          <a:p>
            <a:r>
              <a:rPr lang="en-US" dirty="0" smtClean="0"/>
              <a:t>Also prevents transmission of most STI’s and STD’s.</a:t>
            </a:r>
          </a:p>
          <a:p>
            <a:r>
              <a:rPr lang="en-US" dirty="0" smtClean="0"/>
              <a:t>Many different forms:</a:t>
            </a:r>
          </a:p>
          <a:p>
            <a:pPr lvl="1"/>
            <a:r>
              <a:rPr lang="en-US" dirty="0" smtClean="0"/>
              <a:t>Sponge-  12 out of 100 effectiveness if no children.  24/100 if yes.</a:t>
            </a:r>
          </a:p>
          <a:p>
            <a:pPr lvl="1"/>
            <a:r>
              <a:rPr lang="en-US" dirty="0" smtClean="0"/>
              <a:t>Cervical Cap- 29 out of 100 effectiveness</a:t>
            </a:r>
          </a:p>
          <a:p>
            <a:pPr lvl="1"/>
            <a:r>
              <a:rPr lang="en-US" dirty="0" smtClean="0"/>
              <a:t>Male Condom-  18 </a:t>
            </a:r>
            <a:r>
              <a:rPr lang="en-US" dirty="0"/>
              <a:t>out of 100 </a:t>
            </a:r>
            <a:r>
              <a:rPr lang="en-US" dirty="0" smtClean="0"/>
              <a:t>effectiveness</a:t>
            </a:r>
          </a:p>
          <a:p>
            <a:pPr lvl="1"/>
            <a:r>
              <a:rPr lang="en-US" dirty="0" smtClean="0"/>
              <a:t>Female Condom-  21 out of 100 effectiveness</a:t>
            </a:r>
          </a:p>
          <a:p>
            <a:pPr lvl="1"/>
            <a:r>
              <a:rPr lang="en-US" dirty="0" smtClean="0"/>
              <a:t>Diaphragm- 12 out of 100 effectiveness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78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MALE CONDOM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/>
              <a:t>11% Failure Rate</a:t>
            </a:r>
          </a:p>
          <a:p>
            <a:pPr eaLnBrk="1" hangingPunct="1">
              <a:defRPr/>
            </a:pPr>
            <a:r>
              <a:rPr lang="en-US" sz="2800" dirty="0" smtClean="0"/>
              <a:t>Offers good protection against STI’s</a:t>
            </a:r>
          </a:p>
          <a:p>
            <a:pPr eaLnBrk="1" hangingPunct="1">
              <a:defRPr/>
            </a:pPr>
            <a:r>
              <a:rPr lang="en-US" sz="2800" dirty="0" smtClean="0"/>
              <a:t>Available over the counter</a:t>
            </a:r>
          </a:p>
          <a:p>
            <a:pPr eaLnBrk="1" hangingPunct="1">
              <a:defRPr/>
            </a:pPr>
            <a:r>
              <a:rPr lang="en-US" sz="2800" dirty="0" smtClean="0"/>
              <a:t>Applied immediately before intercourse, used once</a:t>
            </a:r>
          </a:p>
          <a:p>
            <a:pPr eaLnBrk="1" hangingPunct="1">
              <a:defRPr/>
            </a:pPr>
            <a:r>
              <a:rPr lang="en-US" sz="2800" dirty="0" smtClean="0"/>
              <a:t>Cost is inexpensive </a:t>
            </a:r>
          </a:p>
        </p:txBody>
      </p:sp>
      <p:pic>
        <p:nvPicPr>
          <p:cNvPr id="12292" name="Picture 6" descr="malecond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114800"/>
            <a:ext cx="1857375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8986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FEMALE CONDOM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/>
              <a:t>21% Failure Rate</a:t>
            </a:r>
          </a:p>
          <a:p>
            <a:pPr eaLnBrk="1" hangingPunct="1">
              <a:defRPr/>
            </a:pPr>
            <a:r>
              <a:rPr lang="en-US" sz="2800" dirty="0" smtClean="0"/>
              <a:t>Limited protection against STI’s</a:t>
            </a:r>
          </a:p>
          <a:p>
            <a:pPr eaLnBrk="1" hangingPunct="1">
              <a:defRPr/>
            </a:pPr>
            <a:r>
              <a:rPr lang="en-US" sz="2800" dirty="0" smtClean="0"/>
              <a:t>Available over the counter</a:t>
            </a:r>
          </a:p>
          <a:p>
            <a:pPr eaLnBrk="1" hangingPunct="1">
              <a:defRPr/>
            </a:pPr>
            <a:r>
              <a:rPr lang="en-US" sz="2800" dirty="0" smtClean="0"/>
              <a:t>Inserted before intercourse, used once </a:t>
            </a:r>
          </a:p>
          <a:p>
            <a:pPr eaLnBrk="1" hangingPunct="1">
              <a:defRPr/>
            </a:pPr>
            <a:r>
              <a:rPr lang="en-US" sz="2800" dirty="0" smtClean="0"/>
              <a:t>Inexpensive, but more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 expensive than male condom.</a:t>
            </a:r>
          </a:p>
        </p:txBody>
      </p:sp>
      <p:pic>
        <p:nvPicPr>
          <p:cNvPr id="13316" name="Picture 5" descr="femalecond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114800"/>
            <a:ext cx="2146300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6473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DIAPHRAGM plus SPERMICIDE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/>
              <a:t>17% Failure Rate</a:t>
            </a:r>
          </a:p>
          <a:p>
            <a:pPr eaLnBrk="1" hangingPunct="1">
              <a:defRPr/>
            </a:pPr>
            <a:r>
              <a:rPr lang="en-US" sz="2800" dirty="0" smtClean="0"/>
              <a:t>No protection against STI’s</a:t>
            </a:r>
          </a:p>
          <a:p>
            <a:pPr eaLnBrk="1" hangingPunct="1">
              <a:defRPr/>
            </a:pPr>
            <a:r>
              <a:rPr lang="en-US" sz="2800" dirty="0" smtClean="0"/>
              <a:t>Prescription Use Only</a:t>
            </a:r>
          </a:p>
          <a:p>
            <a:pPr eaLnBrk="1" hangingPunct="1">
              <a:defRPr/>
            </a:pPr>
            <a:r>
              <a:rPr lang="en-US" sz="2800" dirty="0" smtClean="0"/>
              <a:t>Must be left in place for 6 hours after intercourse; can be washed and reused </a:t>
            </a:r>
          </a:p>
        </p:txBody>
      </p:sp>
      <p:pic>
        <p:nvPicPr>
          <p:cNvPr id="14340" name="Picture 5" descr="diaphrag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495800"/>
            <a:ext cx="18097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3301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/>
              <a:t>CERVICAL CAP plus SPERMICIDE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/>
              <a:t>17-23% Failure Rate</a:t>
            </a:r>
          </a:p>
          <a:p>
            <a:pPr eaLnBrk="1" hangingPunct="1">
              <a:defRPr/>
            </a:pPr>
            <a:r>
              <a:rPr lang="en-US" sz="2800" dirty="0" smtClean="0"/>
              <a:t>No Protection against STI’s</a:t>
            </a:r>
          </a:p>
          <a:p>
            <a:pPr eaLnBrk="1" hangingPunct="1">
              <a:defRPr/>
            </a:pPr>
            <a:r>
              <a:rPr lang="en-US" sz="2800" dirty="0" smtClean="0"/>
              <a:t>Prescription use only</a:t>
            </a:r>
          </a:p>
          <a:p>
            <a:pPr eaLnBrk="1" hangingPunct="1">
              <a:defRPr/>
            </a:pPr>
            <a:r>
              <a:rPr lang="en-US" sz="2800" dirty="0" smtClean="0"/>
              <a:t>Proper insertion can be difficult; must be left in place for 8 hours after intercourse; can be washed in reused </a:t>
            </a:r>
          </a:p>
        </p:txBody>
      </p:sp>
      <p:pic>
        <p:nvPicPr>
          <p:cNvPr id="15364" name="Picture 5" descr="cervicalc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495800"/>
            <a:ext cx="153352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5115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SHIELD plus SPERMICIDE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15% Failure Rate</a:t>
            </a:r>
          </a:p>
          <a:p>
            <a:pPr eaLnBrk="1" hangingPunct="1">
              <a:defRPr/>
            </a:pPr>
            <a:r>
              <a:rPr lang="en-US" smtClean="0"/>
              <a:t>No Protection against STI’s</a:t>
            </a:r>
          </a:p>
          <a:p>
            <a:pPr eaLnBrk="1" hangingPunct="1">
              <a:defRPr/>
            </a:pPr>
            <a:r>
              <a:rPr lang="en-US" smtClean="0"/>
              <a:t>Prescription use only</a:t>
            </a:r>
          </a:p>
          <a:p>
            <a:pPr eaLnBrk="1" hangingPunct="1">
              <a:defRPr/>
            </a:pPr>
            <a:r>
              <a:rPr lang="en-US" smtClean="0"/>
              <a:t>Must be left in place for 8 hours after intercourse; can be washed and reused </a:t>
            </a:r>
          </a:p>
        </p:txBody>
      </p:sp>
      <p:pic>
        <p:nvPicPr>
          <p:cNvPr id="16388" name="Picture 5" descr="shield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48200"/>
            <a:ext cx="213360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4616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SPONGE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16% Failure rate</a:t>
            </a:r>
          </a:p>
          <a:p>
            <a:pPr eaLnBrk="1" hangingPunct="1">
              <a:defRPr/>
            </a:pPr>
            <a:r>
              <a:rPr lang="en-US" smtClean="0"/>
              <a:t>No protection against STI’s</a:t>
            </a:r>
          </a:p>
          <a:p>
            <a:pPr eaLnBrk="1" hangingPunct="1">
              <a:defRPr/>
            </a:pPr>
            <a:r>
              <a:rPr lang="en-US" smtClean="0"/>
              <a:t>Over the Counter</a:t>
            </a:r>
          </a:p>
          <a:p>
            <a:pPr eaLnBrk="1" hangingPunct="1">
              <a:defRPr/>
            </a:pPr>
            <a:r>
              <a:rPr lang="en-US" smtClean="0"/>
              <a:t>Must be left in place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	for 6 hours after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	intercourse;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	discarded after use </a:t>
            </a:r>
          </a:p>
        </p:txBody>
      </p:sp>
      <p:pic>
        <p:nvPicPr>
          <p:cNvPr id="17412" name="Picture 5" descr="103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276600"/>
            <a:ext cx="3810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1046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SPERMICIDE ALONE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35% Failure Rate</a:t>
            </a:r>
          </a:p>
          <a:p>
            <a:pPr eaLnBrk="1" hangingPunct="1">
              <a:defRPr/>
            </a:pPr>
            <a:r>
              <a:rPr lang="en-US" smtClean="0"/>
              <a:t>No Protection against STI’s</a:t>
            </a:r>
          </a:p>
          <a:p>
            <a:pPr eaLnBrk="1" hangingPunct="1">
              <a:defRPr/>
            </a:pPr>
            <a:r>
              <a:rPr lang="en-US" smtClean="0"/>
              <a:t>Over the Counter</a:t>
            </a:r>
          </a:p>
          <a:p>
            <a:pPr eaLnBrk="1" hangingPunct="1">
              <a:defRPr/>
            </a:pPr>
            <a:r>
              <a:rPr lang="en-US" smtClean="0"/>
              <a:t>Varies based on type</a:t>
            </a:r>
          </a:p>
        </p:txBody>
      </p:sp>
      <p:pic>
        <p:nvPicPr>
          <p:cNvPr id="18436" name="Picture 5" descr="spermici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657600"/>
            <a:ext cx="3048000" cy="258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0170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PERMANENT METHODS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VASECTOMY:  Male’s vas deferens are cut to not allow sperm to reach </a:t>
            </a:r>
            <a:r>
              <a:rPr lang="en-US" sz="3200" dirty="0" smtClean="0"/>
              <a:t>semen</a:t>
            </a:r>
          </a:p>
          <a:p>
            <a:r>
              <a:rPr lang="en-US" sz="3200" dirty="0"/>
              <a:t>TUBAL LIGATION:  tubes are cut and tied to prevent egg from reaching the uterus</a:t>
            </a:r>
            <a:r>
              <a:rPr lang="en-US" sz="3200" dirty="0" smtClean="0"/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 smtClean="0"/>
              <a:t>Less than 1 out of every 100 women get pregnant.</a:t>
            </a:r>
            <a:endParaRPr lang="en-US" sz="3200" dirty="0"/>
          </a:p>
          <a:p>
            <a:pPr>
              <a:lnSpc>
                <a:spcPct val="90000"/>
              </a:lnSpc>
              <a:defRPr/>
            </a:pPr>
            <a:r>
              <a:rPr lang="en-US" sz="3200" dirty="0"/>
              <a:t>No protection against STI’s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/>
              <a:t>Medical Procedure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/>
              <a:t>One time Procedure.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6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TYPES OF CONTRACEPTION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ABSTINENCE</a:t>
            </a:r>
          </a:p>
          <a:p>
            <a:r>
              <a:rPr lang="en-US" sz="4000" dirty="0" smtClean="0"/>
              <a:t>HORMONAL METHODS</a:t>
            </a:r>
          </a:p>
          <a:p>
            <a:r>
              <a:rPr lang="en-US" sz="4000" dirty="0"/>
              <a:t>BARRIER </a:t>
            </a:r>
            <a:r>
              <a:rPr lang="en-US" sz="4000" dirty="0" smtClean="0"/>
              <a:t>METHODS</a:t>
            </a:r>
          </a:p>
          <a:p>
            <a:r>
              <a:rPr lang="en-US" sz="4000" dirty="0" smtClean="0"/>
              <a:t>PERMANENT METHODS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381859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/>
              <a:t>VASECTOMY, TUBAL LIGATION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200" dirty="0" smtClean="0"/>
              <a:t>&lt;1% Failure Rate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dirty="0" smtClean="0"/>
              <a:t>No protection against STI’s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dirty="0" smtClean="0"/>
              <a:t>Medical Procedure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dirty="0" smtClean="0"/>
              <a:t>One time Procedure.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dirty="0" smtClean="0"/>
              <a:t>VASECTOMY:  Male’s vas deferens are cut to not allow sperm to reach semen.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dirty="0" smtClean="0"/>
              <a:t>TUBAL LIGATION:  tubes are cut and tied to prevent egg from reaching the uterus.</a:t>
            </a:r>
          </a:p>
        </p:txBody>
      </p:sp>
    </p:spTree>
    <p:extLst>
      <p:ext uri="{BB962C8B-B14F-4D97-AF65-F5344CB8AC3E}">
        <p14:creationId xmlns:p14="http://schemas.microsoft.com/office/powerpoint/2010/main" val="11176196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7200" b="1" dirty="0" smtClean="0"/>
              <a:t>DO NOT EVER USE!</a:t>
            </a:r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1143000" y="1143000"/>
            <a:ext cx="70866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6600" b="1" dirty="0"/>
              <a:t>UNRELIABLE METHODS</a:t>
            </a:r>
          </a:p>
        </p:txBody>
      </p:sp>
    </p:spTree>
    <p:extLst>
      <p:ext uri="{BB962C8B-B14F-4D97-AF65-F5344CB8AC3E}">
        <p14:creationId xmlns:p14="http://schemas.microsoft.com/office/powerpoint/2010/main" val="3521825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dirty="0" smtClean="0"/>
              <a:t>FAM:  Fertility Awareness Method</a:t>
            </a:r>
          </a:p>
        </p:txBody>
      </p:sp>
      <p:sp>
        <p:nvSpPr>
          <p:cNvPr id="409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800" dirty="0" err="1" smtClean="0"/>
              <a:t>Obstaining</a:t>
            </a:r>
            <a:r>
              <a:rPr lang="en-US" sz="4800" dirty="0" smtClean="0"/>
              <a:t> from intercourse during the days of the female’s cycle where she is most likely to get pregnant.</a:t>
            </a:r>
          </a:p>
        </p:txBody>
      </p:sp>
    </p:spTree>
    <p:extLst>
      <p:ext uri="{BB962C8B-B14F-4D97-AF65-F5344CB8AC3E}">
        <p14:creationId xmlns:p14="http://schemas.microsoft.com/office/powerpoint/2010/main" val="40061110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800" b="1" dirty="0" smtClean="0"/>
              <a:t>WITHDRAWAL METHOD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/>
              <a:t>53% Failure Rate</a:t>
            </a:r>
          </a:p>
          <a:p>
            <a:pPr eaLnBrk="1" hangingPunct="1">
              <a:defRPr/>
            </a:pPr>
            <a:r>
              <a:rPr lang="en-US" sz="3200" dirty="0" smtClean="0"/>
              <a:t>No protection against STI’s</a:t>
            </a:r>
          </a:p>
          <a:p>
            <a:pPr eaLnBrk="1" hangingPunct="1">
              <a:defRPr/>
            </a:pPr>
            <a:r>
              <a:rPr lang="en-US" sz="3200" dirty="0" smtClean="0"/>
              <a:t>TERRIBLE method of birth control.  </a:t>
            </a:r>
          </a:p>
          <a:p>
            <a:pPr eaLnBrk="1" hangingPunct="1">
              <a:defRPr/>
            </a:pPr>
            <a:r>
              <a:rPr lang="en-US" sz="3200" dirty="0" smtClean="0"/>
              <a:t>NOT FOR TEENS!</a:t>
            </a:r>
          </a:p>
        </p:txBody>
      </p:sp>
    </p:spTree>
    <p:extLst>
      <p:ext uri="{BB962C8B-B14F-4D97-AF65-F5344CB8AC3E}">
        <p14:creationId xmlns:p14="http://schemas.microsoft.com/office/powerpoint/2010/main" val="3023461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ABSTINENCE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/>
              <a:t>0% Failure Rate</a:t>
            </a:r>
          </a:p>
          <a:p>
            <a:pPr>
              <a:defRPr/>
            </a:pPr>
            <a:r>
              <a:rPr lang="en-US" sz="3600" dirty="0"/>
              <a:t>Complete Protection from STI’s</a:t>
            </a:r>
          </a:p>
          <a:p>
            <a:pPr>
              <a:defRPr/>
            </a:pPr>
            <a:r>
              <a:rPr lang="en-US" sz="3600" dirty="0"/>
              <a:t>Always available</a:t>
            </a:r>
          </a:p>
          <a:p>
            <a:pPr>
              <a:defRPr/>
            </a:pPr>
            <a:r>
              <a:rPr lang="en-US" sz="3600" dirty="0"/>
              <a:t>Always used correctly</a:t>
            </a:r>
          </a:p>
          <a:p>
            <a:pPr>
              <a:defRPr/>
            </a:pPr>
            <a:r>
              <a:rPr lang="en-US" sz="3600" dirty="0"/>
              <a:t>FREE!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66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HORMONAL METHODS</a:t>
            </a:r>
            <a:endParaRPr lang="en-US" sz="5400" dirty="0"/>
          </a:p>
        </p:txBody>
      </p:sp>
      <p:pic>
        <p:nvPicPr>
          <p:cNvPr id="1026" name="Picture 2" descr="http://www.plannedparenthood.org/images/PPFA/health-061012-implan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23" y="1905000"/>
            <a:ext cx="2250301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plannedparenthood.org/images/PPFA/health-040930-birthcontrol-pat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905000"/>
            <a:ext cx="2209800" cy="164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plannedparenthood.org/images/PPFA/080000-pil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905000"/>
            <a:ext cx="1881402" cy="164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plannedparenthood.org/images/PPFA/080000-sho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64" y="4114800"/>
            <a:ext cx="2250301" cy="1969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plannedparenthood.org/images/PPFA/health-040930-birthcontrol-ring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310" y="4114800"/>
            <a:ext cx="2643090" cy="1969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70374" y="3192959"/>
            <a:ext cx="236475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IMPLANT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14400" y="5631359"/>
            <a:ext cx="149521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SHOT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11082" y="3124200"/>
            <a:ext cx="111120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PILL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57114" y="3124200"/>
            <a:ext cx="174477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PATCH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95352" y="5707559"/>
            <a:ext cx="143500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RING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Picture 2" descr="http://www.plannedparenthood.org/images/IUD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100945"/>
            <a:ext cx="2101842" cy="198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810000" y="5756050"/>
            <a:ext cx="104547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IUD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209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HORMONAL METHODS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Releases Progestin and sometimes estrogen into the system.</a:t>
            </a:r>
          </a:p>
          <a:p>
            <a:r>
              <a:rPr lang="en-US" dirty="0" smtClean="0"/>
              <a:t>Keeps eggs </a:t>
            </a:r>
            <a:r>
              <a:rPr lang="en-US" dirty="0"/>
              <a:t>from leaving the ovaries. </a:t>
            </a:r>
            <a:endParaRPr lang="en-US" dirty="0" smtClean="0"/>
          </a:p>
          <a:p>
            <a:r>
              <a:rPr lang="en-US" dirty="0" smtClean="0"/>
              <a:t>Makes </a:t>
            </a:r>
            <a:r>
              <a:rPr lang="en-US" dirty="0"/>
              <a:t>a woman's cervical mucus thicker. This keeps sperm from getting to the eggs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Many different forms:</a:t>
            </a:r>
          </a:p>
          <a:p>
            <a:pPr lvl="1"/>
            <a:r>
              <a:rPr lang="en-US" dirty="0" smtClean="0"/>
              <a:t>Pill-  9 out of 100 effectiveness</a:t>
            </a:r>
          </a:p>
          <a:p>
            <a:pPr lvl="1"/>
            <a:r>
              <a:rPr lang="en-US" dirty="0" smtClean="0"/>
              <a:t>Implant- 1 out of 100 effectiveness</a:t>
            </a:r>
          </a:p>
          <a:p>
            <a:pPr lvl="1"/>
            <a:r>
              <a:rPr lang="en-US" dirty="0"/>
              <a:t>Patch-  9 out of 100 </a:t>
            </a:r>
            <a:r>
              <a:rPr lang="en-US" dirty="0" smtClean="0"/>
              <a:t>effectiveness</a:t>
            </a:r>
          </a:p>
          <a:p>
            <a:pPr lvl="1"/>
            <a:r>
              <a:rPr lang="en-US" dirty="0" smtClean="0"/>
              <a:t>Shot-  6 out of 100 effectiveness</a:t>
            </a:r>
          </a:p>
          <a:p>
            <a:pPr lvl="1"/>
            <a:r>
              <a:rPr lang="en-US" dirty="0" smtClean="0"/>
              <a:t>Ring- 9 out of 100 effectiveness</a:t>
            </a:r>
          </a:p>
          <a:p>
            <a:pPr lvl="1"/>
            <a:r>
              <a:rPr lang="en-US" dirty="0" smtClean="0"/>
              <a:t>IUD- Less than 1 out of 100 effectiveness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06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BIRTH CONTROL PILLS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/>
              <a:t>1-2% Failure Rate</a:t>
            </a:r>
          </a:p>
          <a:p>
            <a:pPr eaLnBrk="1" hangingPunct="1">
              <a:defRPr/>
            </a:pPr>
            <a:r>
              <a:rPr lang="en-US" sz="3200" dirty="0" smtClean="0"/>
              <a:t>No Protection against STI’s</a:t>
            </a:r>
          </a:p>
          <a:p>
            <a:pPr eaLnBrk="1" hangingPunct="1">
              <a:defRPr/>
            </a:pPr>
            <a:r>
              <a:rPr lang="en-US" sz="3200" dirty="0" smtClean="0"/>
              <a:t>Prescription Use Only</a:t>
            </a:r>
          </a:p>
          <a:p>
            <a:pPr eaLnBrk="1" hangingPunct="1">
              <a:defRPr/>
            </a:pPr>
            <a:r>
              <a:rPr lang="en-US" sz="3200" dirty="0" smtClean="0"/>
              <a:t>Must be taken daily</a:t>
            </a:r>
          </a:p>
        </p:txBody>
      </p:sp>
      <p:pic>
        <p:nvPicPr>
          <p:cNvPr id="20484" name="Picture 5" descr="A1901000_53575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276600"/>
            <a:ext cx="37338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7" descr="normal_photo_no_2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819400"/>
            <a:ext cx="37528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4037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PATCH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1-2% Failure Rate</a:t>
            </a:r>
          </a:p>
          <a:p>
            <a:pPr eaLnBrk="1" hangingPunct="1">
              <a:defRPr/>
            </a:pPr>
            <a:r>
              <a:rPr lang="en-US" sz="3200" dirty="0" smtClean="0"/>
              <a:t>No Protection against STI’s</a:t>
            </a:r>
          </a:p>
          <a:p>
            <a:pPr eaLnBrk="1" hangingPunct="1">
              <a:defRPr/>
            </a:pPr>
            <a:r>
              <a:rPr lang="en-US" sz="3200" dirty="0" smtClean="0"/>
              <a:t>Prescription Use Only</a:t>
            </a:r>
          </a:p>
          <a:p>
            <a:pPr eaLnBrk="1" hangingPunct="1">
              <a:defRPr/>
            </a:pPr>
            <a:r>
              <a:rPr lang="en-US" sz="3200" dirty="0" smtClean="0"/>
              <a:t>New patch must be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200" dirty="0" smtClean="0"/>
              <a:t>	applied every week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pic>
        <p:nvPicPr>
          <p:cNvPr id="21508" name="Picture 5" descr="nr555520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505200"/>
            <a:ext cx="4381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7862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THE RING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/>
              <a:t>1-2% Failure Rate</a:t>
            </a:r>
          </a:p>
          <a:p>
            <a:pPr eaLnBrk="1" hangingPunct="1">
              <a:defRPr/>
            </a:pPr>
            <a:r>
              <a:rPr lang="en-US" sz="3200" dirty="0" smtClean="0"/>
              <a:t>No Protection against STI’s</a:t>
            </a:r>
          </a:p>
          <a:p>
            <a:pPr eaLnBrk="1" hangingPunct="1">
              <a:defRPr/>
            </a:pPr>
            <a:r>
              <a:rPr lang="en-US" sz="3200" dirty="0" smtClean="0"/>
              <a:t>Prescription Use Only</a:t>
            </a:r>
          </a:p>
          <a:p>
            <a:pPr eaLnBrk="1" hangingPunct="1">
              <a:defRPr/>
            </a:pPr>
            <a:r>
              <a:rPr lang="en-US" sz="3200" dirty="0" smtClean="0"/>
              <a:t>New Ring Inserted Each Month</a:t>
            </a:r>
          </a:p>
        </p:txBody>
      </p:sp>
      <p:pic>
        <p:nvPicPr>
          <p:cNvPr id="22532" name="Picture 9" descr="nuva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114800"/>
            <a:ext cx="2971800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9418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INJECTION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/>
              <a:t>&lt;1% Failure Rate</a:t>
            </a:r>
          </a:p>
          <a:p>
            <a:pPr eaLnBrk="1" hangingPunct="1">
              <a:defRPr/>
            </a:pPr>
            <a:r>
              <a:rPr lang="en-US" sz="3200" dirty="0" smtClean="0"/>
              <a:t>No Protection against STI’s</a:t>
            </a:r>
          </a:p>
          <a:p>
            <a:pPr eaLnBrk="1" hangingPunct="1">
              <a:defRPr/>
            </a:pPr>
            <a:r>
              <a:rPr lang="en-US" sz="3200" dirty="0" smtClean="0"/>
              <a:t>Prescription Use Only</a:t>
            </a:r>
          </a:p>
          <a:p>
            <a:pPr eaLnBrk="1" hangingPunct="1">
              <a:defRPr/>
            </a:pPr>
            <a:r>
              <a:rPr lang="en-US" sz="3200" dirty="0" smtClean="0"/>
              <a:t>One injection every three months</a:t>
            </a:r>
          </a:p>
        </p:txBody>
      </p:sp>
      <p:pic>
        <p:nvPicPr>
          <p:cNvPr id="23556" name="Picture 5" descr="norister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2971800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164941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1382</TotalTime>
  <Words>559</Words>
  <Application>Microsoft Office PowerPoint</Application>
  <PresentationFormat>On-screen Show (4:3)</PresentationFormat>
  <Paragraphs>132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Tw Cen MT</vt:lpstr>
      <vt:lpstr>Wingdings</vt:lpstr>
      <vt:lpstr>Thatch</vt:lpstr>
      <vt:lpstr>CONTRACEPTION</vt:lpstr>
      <vt:lpstr>TYPES OF CONTRACEPTION </vt:lpstr>
      <vt:lpstr>ABSTINENCE</vt:lpstr>
      <vt:lpstr>HORMONAL METHODS</vt:lpstr>
      <vt:lpstr>HORMONAL METHODS</vt:lpstr>
      <vt:lpstr>BIRTH CONTROL PILLS</vt:lpstr>
      <vt:lpstr>PATCH</vt:lpstr>
      <vt:lpstr>THE RING</vt:lpstr>
      <vt:lpstr>INJECTION</vt:lpstr>
      <vt:lpstr>BARRIER METHODS</vt:lpstr>
      <vt:lpstr>BARRIER METHODS</vt:lpstr>
      <vt:lpstr>MALE CONDOM</vt:lpstr>
      <vt:lpstr>FEMALE CONDOM</vt:lpstr>
      <vt:lpstr>DIAPHRAGM plus SPERMICIDE</vt:lpstr>
      <vt:lpstr>CERVICAL CAP plus SPERMICIDE</vt:lpstr>
      <vt:lpstr>SHIELD plus SPERMICIDE</vt:lpstr>
      <vt:lpstr>SPONGE</vt:lpstr>
      <vt:lpstr>SPERMICIDE ALONE</vt:lpstr>
      <vt:lpstr>PERMANENT METHODS</vt:lpstr>
      <vt:lpstr>VASECTOMY, TUBAL LIGATION</vt:lpstr>
      <vt:lpstr>DO NOT EVER USE!</vt:lpstr>
      <vt:lpstr>FAM:  Fertility Awareness Method</vt:lpstr>
      <vt:lpstr>WITHDRAWAL METHOD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CONTRACEPTION</dc:title>
  <dc:creator>Smith, Laurie</dc:creator>
  <cp:lastModifiedBy>Geruc, Amy</cp:lastModifiedBy>
  <cp:revision>13</cp:revision>
  <dcterms:created xsi:type="dcterms:W3CDTF">2014-04-29T17:32:12Z</dcterms:created>
  <dcterms:modified xsi:type="dcterms:W3CDTF">2017-05-08T16:03:51Z</dcterms:modified>
</cp:coreProperties>
</file>