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301" r:id="rId5"/>
    <p:sldId id="257" r:id="rId6"/>
    <p:sldId id="259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8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04FFDA-9517-44C9-A5B7-A3F4569133A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300F79-BB57-473E-B546-EA3DB9A885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docid=8igtY_0gNd4WtM&amp;tbnid=efftVv-hzOGm4M:&amp;ved=0CAUQjRw&amp;url=http://www.eecomfoundation.org/evangel_churchquestions_to_answer&amp;ei=rjVEU9f6BuP50gHH3IDIDQ&amp;bvm=bv.64367178,d.dmQ&amp;psig=AFQjCNFLLLjXIfUXFuPV0kX9ascMVQ2ylw&amp;ust=13970653833911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docid=8igtY_0gNd4WtM&amp;tbnid=efftVv-hzOGm4M:&amp;ved=0CAUQjRw&amp;url=http://pregnancy-teen-info.blogspot.com/2009/05/premature-rupture-of-membranes-leakage.html&amp;ei=IzZEU7yjFIa60gGLsYCQDg&amp;bvm=bv.64367178,d.dmQ&amp;psig=AFQjCNFLLLjXIfUXFuPV0kX9ascMVQ2ylw&amp;ust=139706538339112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source=images&amp;cd=&amp;cad=rja&amp;uact=8&amp;docid=iEh0VNz6w93iOM&amp;tbnid=fnuklYKxtBztQM:&amp;ved=0CAUQjRw&amp;url=http://www.answering-christianity.com/bones_then_muscles_wrapping.htm&amp;ei=IzhEU5feFLOj0gG-rICwAw&amp;bvm=bv.64367178,d.dmQ&amp;psig=AFQjCNErsLOCTJA8oOLod68yCAJegf_6mQ&amp;ust=1397066138528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docid=6sVKJRIPgDAz3M&amp;tbnid=e_oIVVh6gnuorM:&amp;ved=0CAUQjRw&amp;url=http://fifthcolumnnz.blogspot.com/2011_06_07_archive.html&amp;ei=aDhEU-rRL-Lf0gHMkoDADQ&amp;bvm=bv.64367178,d.dmQ&amp;psig=AFQjCNFsWFXODB7DGUIa0njL5CyBGNqq7w&amp;ust=139706618873339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docid=Gkq0IyaMXoLXZM&amp;tbnid=I4l1nN7IobcoaM:&amp;ved=0CAUQjRw&amp;url=http://moeders.nu/category/nieuws-2/&amp;ei=4jlEU9qoINO20AHu44Ew&amp;psig=AFQjCNHu0Y4nnAlHXF_3kXqtHYvK0f0PwA&amp;ust=1397066575041952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i11.photobucket.com/albums/a186/sarah_maries_pics/04weeks500x379.jpg&amp;imgrefurl=http://purple---rain.livejournal.com/&amp;usg=__nPQFmX6leDvMShR1y-Ts3Sdtg1E=&amp;h=379&amp;w=500&amp;sz=30&amp;hl=en&amp;start=6&amp;tbnid=FNBMg1Jn5urt3M:&amp;tbnh=99&amp;tbnw=130&amp;prev=/images?q%3Dfetal%2Bdevelopment%2B1%2Bmonth%26gbv%3D2%26ndsp%3D20%26hl%3Den%26sa%3D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rVmDgh4v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Miracle of Life”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542935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Process of attachment to the uterine wall</a:t>
            </a:r>
          </a:p>
        </p:txBody>
      </p:sp>
      <p:pic>
        <p:nvPicPr>
          <p:cNvPr id="8" name="Picture 4" descr="Picture 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5" t="65026" b="125"/>
          <a:stretch/>
        </p:blipFill>
        <p:spPr bwMode="auto">
          <a:xfrm>
            <a:off x="533400" y="1295400"/>
            <a:ext cx="8077200" cy="40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IN THE UTERUS</a:t>
            </a:r>
            <a:endParaRPr lang="en-US" dirty="0"/>
          </a:p>
        </p:txBody>
      </p:sp>
      <p:pic>
        <p:nvPicPr>
          <p:cNvPr id="1026" name="Picture 2" descr="Picture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199"/>
            <a:ext cx="7696200" cy="552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Fluid filled bag</a:t>
            </a:r>
          </a:p>
          <a:p>
            <a:r>
              <a:rPr lang="en-US" dirty="0" smtClean="0"/>
              <a:t>Protects embryo/fetus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SAC</a:t>
            </a:r>
            <a:endParaRPr lang="en-US" dirty="0"/>
          </a:p>
        </p:txBody>
      </p:sp>
      <p:pic>
        <p:nvPicPr>
          <p:cNvPr id="1026" name="Picture 2" descr="http://eecomfoundation.org/yahoo_site_admin/assets/images/Fetus3.10213134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5857875" cy="44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4267200" cy="4525963"/>
          </a:xfrm>
        </p:spPr>
        <p:txBody>
          <a:bodyPr/>
          <a:lstStyle/>
          <a:p>
            <a:r>
              <a:rPr lang="en-US" dirty="0" smtClean="0"/>
              <a:t>Oxygen, nutrients, blood from mother</a:t>
            </a:r>
          </a:p>
          <a:p>
            <a:r>
              <a:rPr lang="en-US" dirty="0" smtClean="0"/>
              <a:t>Dangerous substances as well.</a:t>
            </a:r>
          </a:p>
          <a:p>
            <a:r>
              <a:rPr lang="en-US" dirty="0" smtClean="0"/>
              <a:t>Afterbirth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</a:t>
            </a:r>
            <a:endParaRPr lang="en-US" dirty="0"/>
          </a:p>
        </p:txBody>
      </p:sp>
      <p:pic>
        <p:nvPicPr>
          <p:cNvPr id="8194" name="Picture 2" descr="https://encrypted-tbn2.gstatic.com/images?q=tbn:ANd9GcS3s6zhQpmIT_icEMX_Aef6B3OaFfpbx0TLxTMaEYhV-AaahB7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783882" cy="51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4862945" y="1315418"/>
            <a:ext cx="1362432" cy="2522291"/>
          </a:xfrm>
          <a:custGeom>
            <a:avLst/>
            <a:gdLst>
              <a:gd name="connsiteX0" fmla="*/ 872837 w 1362432"/>
              <a:gd name="connsiteY0" fmla="*/ 28473 h 2522291"/>
              <a:gd name="connsiteX1" fmla="*/ 872837 w 1362432"/>
              <a:gd name="connsiteY1" fmla="*/ 28473 h 2522291"/>
              <a:gd name="connsiteX2" fmla="*/ 748146 w 1362432"/>
              <a:gd name="connsiteY2" fmla="*/ 764 h 2522291"/>
              <a:gd name="connsiteX3" fmla="*/ 443346 w 1362432"/>
              <a:gd name="connsiteY3" fmla="*/ 28473 h 2522291"/>
              <a:gd name="connsiteX4" fmla="*/ 401782 w 1362432"/>
              <a:gd name="connsiteY4" fmla="*/ 42327 h 2522291"/>
              <a:gd name="connsiteX5" fmla="*/ 277091 w 1362432"/>
              <a:gd name="connsiteY5" fmla="*/ 125455 h 2522291"/>
              <a:gd name="connsiteX6" fmla="*/ 235528 w 1362432"/>
              <a:gd name="connsiteY6" fmla="*/ 153164 h 2522291"/>
              <a:gd name="connsiteX7" fmla="*/ 207819 w 1362432"/>
              <a:gd name="connsiteY7" fmla="*/ 194727 h 2522291"/>
              <a:gd name="connsiteX8" fmla="*/ 152400 w 1362432"/>
              <a:gd name="connsiteY8" fmla="*/ 264000 h 2522291"/>
              <a:gd name="connsiteX9" fmla="*/ 138546 w 1362432"/>
              <a:gd name="connsiteY9" fmla="*/ 305564 h 2522291"/>
              <a:gd name="connsiteX10" fmla="*/ 110837 w 1362432"/>
              <a:gd name="connsiteY10" fmla="*/ 347127 h 2522291"/>
              <a:gd name="connsiteX11" fmla="*/ 96982 w 1362432"/>
              <a:gd name="connsiteY11" fmla="*/ 402546 h 2522291"/>
              <a:gd name="connsiteX12" fmla="*/ 83128 w 1362432"/>
              <a:gd name="connsiteY12" fmla="*/ 444109 h 2522291"/>
              <a:gd name="connsiteX13" fmla="*/ 55419 w 1362432"/>
              <a:gd name="connsiteY13" fmla="*/ 541091 h 2522291"/>
              <a:gd name="connsiteX14" fmla="*/ 41564 w 1362432"/>
              <a:gd name="connsiteY14" fmla="*/ 679637 h 2522291"/>
              <a:gd name="connsiteX15" fmla="*/ 27710 w 1362432"/>
              <a:gd name="connsiteY15" fmla="*/ 721200 h 2522291"/>
              <a:gd name="connsiteX16" fmla="*/ 13855 w 1362432"/>
              <a:gd name="connsiteY16" fmla="*/ 818182 h 2522291"/>
              <a:gd name="connsiteX17" fmla="*/ 0 w 1362432"/>
              <a:gd name="connsiteY17" fmla="*/ 1192255 h 2522291"/>
              <a:gd name="connsiteX18" fmla="*/ 13855 w 1362432"/>
              <a:gd name="connsiteY18" fmla="*/ 1718727 h 2522291"/>
              <a:gd name="connsiteX19" fmla="*/ 41564 w 1362432"/>
              <a:gd name="connsiteY19" fmla="*/ 1857273 h 2522291"/>
              <a:gd name="connsiteX20" fmla="*/ 55419 w 1362432"/>
              <a:gd name="connsiteY20" fmla="*/ 1926546 h 2522291"/>
              <a:gd name="connsiteX21" fmla="*/ 69273 w 1362432"/>
              <a:gd name="connsiteY21" fmla="*/ 1981964 h 2522291"/>
              <a:gd name="connsiteX22" fmla="*/ 83128 w 1362432"/>
              <a:gd name="connsiteY22" fmla="*/ 2051237 h 2522291"/>
              <a:gd name="connsiteX23" fmla="*/ 110837 w 1362432"/>
              <a:gd name="connsiteY23" fmla="*/ 2134364 h 2522291"/>
              <a:gd name="connsiteX24" fmla="*/ 138546 w 1362432"/>
              <a:gd name="connsiteY24" fmla="*/ 2245200 h 2522291"/>
              <a:gd name="connsiteX25" fmla="*/ 166255 w 1362432"/>
              <a:gd name="connsiteY25" fmla="*/ 2286764 h 2522291"/>
              <a:gd name="connsiteX26" fmla="*/ 193964 w 1362432"/>
              <a:gd name="connsiteY26" fmla="*/ 2369891 h 2522291"/>
              <a:gd name="connsiteX27" fmla="*/ 235528 w 1362432"/>
              <a:gd name="connsiteY27" fmla="*/ 2397600 h 2522291"/>
              <a:gd name="connsiteX28" fmla="*/ 360219 w 1362432"/>
              <a:gd name="connsiteY28" fmla="*/ 2494582 h 2522291"/>
              <a:gd name="connsiteX29" fmla="*/ 484910 w 1362432"/>
              <a:gd name="connsiteY29" fmla="*/ 2522291 h 2522291"/>
              <a:gd name="connsiteX30" fmla="*/ 872837 w 1362432"/>
              <a:gd name="connsiteY30" fmla="*/ 2480727 h 2522291"/>
              <a:gd name="connsiteX31" fmla="*/ 914400 w 1362432"/>
              <a:gd name="connsiteY31" fmla="*/ 2466873 h 2522291"/>
              <a:gd name="connsiteX32" fmla="*/ 983673 w 1362432"/>
              <a:gd name="connsiteY32" fmla="*/ 2411455 h 2522291"/>
              <a:gd name="connsiteX33" fmla="*/ 1052946 w 1362432"/>
              <a:gd name="connsiteY33" fmla="*/ 2328327 h 2522291"/>
              <a:gd name="connsiteX34" fmla="*/ 1066800 w 1362432"/>
              <a:gd name="connsiteY34" fmla="*/ 2286764 h 2522291"/>
              <a:gd name="connsiteX35" fmla="*/ 1094510 w 1362432"/>
              <a:gd name="connsiteY35" fmla="*/ 2245200 h 2522291"/>
              <a:gd name="connsiteX36" fmla="*/ 1108364 w 1362432"/>
              <a:gd name="connsiteY36" fmla="*/ 2175927 h 2522291"/>
              <a:gd name="connsiteX37" fmla="*/ 1136073 w 1362432"/>
              <a:gd name="connsiteY37" fmla="*/ 2092800 h 2522291"/>
              <a:gd name="connsiteX38" fmla="*/ 1149928 w 1362432"/>
              <a:gd name="connsiteY38" fmla="*/ 2051237 h 2522291"/>
              <a:gd name="connsiteX39" fmla="*/ 1177637 w 1362432"/>
              <a:gd name="connsiteY39" fmla="*/ 1884982 h 2522291"/>
              <a:gd name="connsiteX40" fmla="*/ 1205346 w 1362432"/>
              <a:gd name="connsiteY40" fmla="*/ 1760291 h 2522291"/>
              <a:gd name="connsiteX41" fmla="*/ 1246910 w 1362432"/>
              <a:gd name="connsiteY41" fmla="*/ 1524764 h 2522291"/>
              <a:gd name="connsiteX42" fmla="*/ 1274619 w 1362432"/>
              <a:gd name="connsiteY42" fmla="*/ 1469346 h 2522291"/>
              <a:gd name="connsiteX43" fmla="*/ 1288473 w 1362432"/>
              <a:gd name="connsiteY43" fmla="*/ 1427782 h 2522291"/>
              <a:gd name="connsiteX44" fmla="*/ 1316182 w 1362432"/>
              <a:gd name="connsiteY44" fmla="*/ 1358509 h 2522291"/>
              <a:gd name="connsiteX45" fmla="*/ 1330037 w 1362432"/>
              <a:gd name="connsiteY45" fmla="*/ 1289237 h 2522291"/>
              <a:gd name="connsiteX46" fmla="*/ 1343891 w 1362432"/>
              <a:gd name="connsiteY46" fmla="*/ 1247673 h 2522291"/>
              <a:gd name="connsiteX47" fmla="*/ 1343891 w 1362432"/>
              <a:gd name="connsiteY47" fmla="*/ 665782 h 2522291"/>
              <a:gd name="connsiteX48" fmla="*/ 1330037 w 1362432"/>
              <a:gd name="connsiteY48" fmla="*/ 624218 h 2522291"/>
              <a:gd name="connsiteX49" fmla="*/ 1302328 w 1362432"/>
              <a:gd name="connsiteY49" fmla="*/ 471818 h 2522291"/>
              <a:gd name="connsiteX50" fmla="*/ 1288473 w 1362432"/>
              <a:gd name="connsiteY50" fmla="*/ 430255 h 2522291"/>
              <a:gd name="connsiteX51" fmla="*/ 1260764 w 1362432"/>
              <a:gd name="connsiteY51" fmla="*/ 388691 h 2522291"/>
              <a:gd name="connsiteX52" fmla="*/ 1233055 w 1362432"/>
              <a:gd name="connsiteY52" fmla="*/ 291709 h 2522291"/>
              <a:gd name="connsiteX53" fmla="*/ 1163782 w 1362432"/>
              <a:gd name="connsiteY53" fmla="*/ 222437 h 2522291"/>
              <a:gd name="connsiteX54" fmla="*/ 1136073 w 1362432"/>
              <a:gd name="connsiteY54" fmla="*/ 194727 h 2522291"/>
              <a:gd name="connsiteX55" fmla="*/ 1052946 w 1362432"/>
              <a:gd name="connsiteY55" fmla="*/ 153164 h 2522291"/>
              <a:gd name="connsiteX56" fmla="*/ 1025237 w 1362432"/>
              <a:gd name="connsiteY56" fmla="*/ 111600 h 2522291"/>
              <a:gd name="connsiteX57" fmla="*/ 983673 w 1362432"/>
              <a:gd name="connsiteY57" fmla="*/ 97746 h 2522291"/>
              <a:gd name="connsiteX58" fmla="*/ 900546 w 1362432"/>
              <a:gd name="connsiteY58" fmla="*/ 56182 h 2522291"/>
              <a:gd name="connsiteX59" fmla="*/ 789710 w 1362432"/>
              <a:gd name="connsiteY59" fmla="*/ 28473 h 2522291"/>
              <a:gd name="connsiteX60" fmla="*/ 872837 w 1362432"/>
              <a:gd name="connsiteY60" fmla="*/ 28473 h 252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362432" h="2522291">
                <a:moveTo>
                  <a:pt x="872837" y="28473"/>
                </a:moveTo>
                <a:lnTo>
                  <a:pt x="872837" y="28473"/>
                </a:lnTo>
                <a:cubicBezTo>
                  <a:pt x="831273" y="19237"/>
                  <a:pt x="790692" y="2400"/>
                  <a:pt x="748146" y="764"/>
                </a:cubicBezTo>
                <a:cubicBezTo>
                  <a:pt x="661201" y="-2580"/>
                  <a:pt x="538208" y="4758"/>
                  <a:pt x="443346" y="28473"/>
                </a:cubicBezTo>
                <a:cubicBezTo>
                  <a:pt x="429178" y="32015"/>
                  <a:pt x="415637" y="37709"/>
                  <a:pt x="401782" y="42327"/>
                </a:cubicBezTo>
                <a:lnTo>
                  <a:pt x="277091" y="125455"/>
                </a:lnTo>
                <a:lnTo>
                  <a:pt x="235528" y="153164"/>
                </a:lnTo>
                <a:cubicBezTo>
                  <a:pt x="226292" y="167018"/>
                  <a:pt x="218221" y="181725"/>
                  <a:pt x="207819" y="194727"/>
                </a:cubicBezTo>
                <a:cubicBezTo>
                  <a:pt x="128845" y="293446"/>
                  <a:pt x="237697" y="136061"/>
                  <a:pt x="152400" y="264000"/>
                </a:cubicBezTo>
                <a:cubicBezTo>
                  <a:pt x="147782" y="277855"/>
                  <a:pt x="145077" y="292502"/>
                  <a:pt x="138546" y="305564"/>
                </a:cubicBezTo>
                <a:cubicBezTo>
                  <a:pt x="131100" y="320457"/>
                  <a:pt x="117396" y="331822"/>
                  <a:pt x="110837" y="347127"/>
                </a:cubicBezTo>
                <a:cubicBezTo>
                  <a:pt x="103336" y="364629"/>
                  <a:pt x="102213" y="384237"/>
                  <a:pt x="96982" y="402546"/>
                </a:cubicBezTo>
                <a:cubicBezTo>
                  <a:pt x="92970" y="416588"/>
                  <a:pt x="87140" y="430067"/>
                  <a:pt x="83128" y="444109"/>
                </a:cubicBezTo>
                <a:cubicBezTo>
                  <a:pt x="48333" y="565893"/>
                  <a:pt x="88638" y="441429"/>
                  <a:pt x="55419" y="541091"/>
                </a:cubicBezTo>
                <a:cubicBezTo>
                  <a:pt x="50801" y="587273"/>
                  <a:pt x="48621" y="633764"/>
                  <a:pt x="41564" y="679637"/>
                </a:cubicBezTo>
                <a:cubicBezTo>
                  <a:pt x="39343" y="694071"/>
                  <a:pt x="30574" y="706880"/>
                  <a:pt x="27710" y="721200"/>
                </a:cubicBezTo>
                <a:cubicBezTo>
                  <a:pt x="21306" y="753221"/>
                  <a:pt x="18473" y="785855"/>
                  <a:pt x="13855" y="818182"/>
                </a:cubicBezTo>
                <a:cubicBezTo>
                  <a:pt x="9237" y="942873"/>
                  <a:pt x="0" y="1067479"/>
                  <a:pt x="0" y="1192255"/>
                </a:cubicBezTo>
                <a:cubicBezTo>
                  <a:pt x="0" y="1367806"/>
                  <a:pt x="5883" y="1543357"/>
                  <a:pt x="13855" y="1718727"/>
                </a:cubicBezTo>
                <a:cubicBezTo>
                  <a:pt x="16182" y="1769914"/>
                  <a:pt x="30833" y="1808983"/>
                  <a:pt x="41564" y="1857273"/>
                </a:cubicBezTo>
                <a:cubicBezTo>
                  <a:pt x="46672" y="1880261"/>
                  <a:pt x="50311" y="1903558"/>
                  <a:pt x="55419" y="1926546"/>
                </a:cubicBezTo>
                <a:cubicBezTo>
                  <a:pt x="59550" y="1945134"/>
                  <a:pt x="65142" y="1963376"/>
                  <a:pt x="69273" y="1981964"/>
                </a:cubicBezTo>
                <a:cubicBezTo>
                  <a:pt x="74381" y="2004952"/>
                  <a:pt x="76932" y="2028518"/>
                  <a:pt x="83128" y="2051237"/>
                </a:cubicBezTo>
                <a:cubicBezTo>
                  <a:pt x="90813" y="2079416"/>
                  <a:pt x="103753" y="2106028"/>
                  <a:pt x="110837" y="2134364"/>
                </a:cubicBezTo>
                <a:cubicBezTo>
                  <a:pt x="120073" y="2171309"/>
                  <a:pt x="117422" y="2213513"/>
                  <a:pt x="138546" y="2245200"/>
                </a:cubicBezTo>
                <a:cubicBezTo>
                  <a:pt x="147782" y="2259055"/>
                  <a:pt x="159492" y="2271548"/>
                  <a:pt x="166255" y="2286764"/>
                </a:cubicBezTo>
                <a:cubicBezTo>
                  <a:pt x="178117" y="2313454"/>
                  <a:pt x="169662" y="2353690"/>
                  <a:pt x="193964" y="2369891"/>
                </a:cubicBezTo>
                <a:cubicBezTo>
                  <a:pt x="207819" y="2379127"/>
                  <a:pt x="222736" y="2386940"/>
                  <a:pt x="235528" y="2397600"/>
                </a:cubicBezTo>
                <a:cubicBezTo>
                  <a:pt x="283348" y="2437450"/>
                  <a:pt x="290178" y="2471234"/>
                  <a:pt x="360219" y="2494582"/>
                </a:cubicBezTo>
                <a:cubicBezTo>
                  <a:pt x="428432" y="2517321"/>
                  <a:pt x="387377" y="2506036"/>
                  <a:pt x="484910" y="2522291"/>
                </a:cubicBezTo>
                <a:cubicBezTo>
                  <a:pt x="585704" y="2513526"/>
                  <a:pt x="752315" y="2510858"/>
                  <a:pt x="872837" y="2480727"/>
                </a:cubicBezTo>
                <a:cubicBezTo>
                  <a:pt x="887005" y="2477185"/>
                  <a:pt x="900546" y="2471491"/>
                  <a:pt x="914400" y="2466873"/>
                </a:cubicBezTo>
                <a:cubicBezTo>
                  <a:pt x="995026" y="2386250"/>
                  <a:pt x="878797" y="2498852"/>
                  <a:pt x="983673" y="2411455"/>
                </a:cubicBezTo>
                <a:cubicBezTo>
                  <a:pt x="1023677" y="2378118"/>
                  <a:pt x="1025700" y="2369196"/>
                  <a:pt x="1052946" y="2328327"/>
                </a:cubicBezTo>
                <a:cubicBezTo>
                  <a:pt x="1057564" y="2314473"/>
                  <a:pt x="1060269" y="2299826"/>
                  <a:pt x="1066800" y="2286764"/>
                </a:cubicBezTo>
                <a:cubicBezTo>
                  <a:pt x="1074247" y="2271871"/>
                  <a:pt x="1088663" y="2260791"/>
                  <a:pt x="1094510" y="2245200"/>
                </a:cubicBezTo>
                <a:cubicBezTo>
                  <a:pt x="1102778" y="2223151"/>
                  <a:pt x="1102168" y="2198646"/>
                  <a:pt x="1108364" y="2175927"/>
                </a:cubicBezTo>
                <a:cubicBezTo>
                  <a:pt x="1116049" y="2147748"/>
                  <a:pt x="1126837" y="2120509"/>
                  <a:pt x="1136073" y="2092800"/>
                </a:cubicBezTo>
                <a:lnTo>
                  <a:pt x="1149928" y="2051237"/>
                </a:lnTo>
                <a:cubicBezTo>
                  <a:pt x="1181061" y="1802163"/>
                  <a:pt x="1147123" y="2037554"/>
                  <a:pt x="1177637" y="1884982"/>
                </a:cubicBezTo>
                <a:cubicBezTo>
                  <a:pt x="1202021" y="1763064"/>
                  <a:pt x="1178382" y="1841182"/>
                  <a:pt x="1205346" y="1760291"/>
                </a:cubicBezTo>
                <a:cubicBezTo>
                  <a:pt x="1216768" y="1646065"/>
                  <a:pt x="1210634" y="1624521"/>
                  <a:pt x="1246910" y="1524764"/>
                </a:cubicBezTo>
                <a:cubicBezTo>
                  <a:pt x="1253968" y="1505354"/>
                  <a:pt x="1266483" y="1488329"/>
                  <a:pt x="1274619" y="1469346"/>
                </a:cubicBezTo>
                <a:cubicBezTo>
                  <a:pt x="1280372" y="1455923"/>
                  <a:pt x="1283345" y="1441456"/>
                  <a:pt x="1288473" y="1427782"/>
                </a:cubicBezTo>
                <a:cubicBezTo>
                  <a:pt x="1297205" y="1404496"/>
                  <a:pt x="1309036" y="1382330"/>
                  <a:pt x="1316182" y="1358509"/>
                </a:cubicBezTo>
                <a:cubicBezTo>
                  <a:pt x="1322949" y="1335954"/>
                  <a:pt x="1324326" y="1312082"/>
                  <a:pt x="1330037" y="1289237"/>
                </a:cubicBezTo>
                <a:cubicBezTo>
                  <a:pt x="1333579" y="1275069"/>
                  <a:pt x="1339273" y="1261528"/>
                  <a:pt x="1343891" y="1247673"/>
                </a:cubicBezTo>
                <a:cubicBezTo>
                  <a:pt x="1369925" y="987336"/>
                  <a:pt x="1367265" y="1074827"/>
                  <a:pt x="1343891" y="665782"/>
                </a:cubicBezTo>
                <a:cubicBezTo>
                  <a:pt x="1343058" y="651202"/>
                  <a:pt x="1334655" y="638073"/>
                  <a:pt x="1330037" y="624218"/>
                </a:cubicBezTo>
                <a:cubicBezTo>
                  <a:pt x="1318826" y="545744"/>
                  <a:pt x="1320990" y="537134"/>
                  <a:pt x="1302328" y="471818"/>
                </a:cubicBezTo>
                <a:cubicBezTo>
                  <a:pt x="1298316" y="457776"/>
                  <a:pt x="1295004" y="443317"/>
                  <a:pt x="1288473" y="430255"/>
                </a:cubicBezTo>
                <a:cubicBezTo>
                  <a:pt x="1281026" y="415362"/>
                  <a:pt x="1270000" y="402546"/>
                  <a:pt x="1260764" y="388691"/>
                </a:cubicBezTo>
                <a:cubicBezTo>
                  <a:pt x="1256324" y="370931"/>
                  <a:pt x="1242995" y="311588"/>
                  <a:pt x="1233055" y="291709"/>
                </a:cubicBezTo>
                <a:cubicBezTo>
                  <a:pt x="1205345" y="236290"/>
                  <a:pt x="1209965" y="259383"/>
                  <a:pt x="1163782" y="222437"/>
                </a:cubicBezTo>
                <a:cubicBezTo>
                  <a:pt x="1153582" y="214277"/>
                  <a:pt x="1146273" y="202887"/>
                  <a:pt x="1136073" y="194727"/>
                </a:cubicBezTo>
                <a:cubicBezTo>
                  <a:pt x="1097706" y="164033"/>
                  <a:pt x="1096846" y="167797"/>
                  <a:pt x="1052946" y="153164"/>
                </a:cubicBezTo>
                <a:cubicBezTo>
                  <a:pt x="1043710" y="139309"/>
                  <a:pt x="1038239" y="122002"/>
                  <a:pt x="1025237" y="111600"/>
                </a:cubicBezTo>
                <a:cubicBezTo>
                  <a:pt x="1013833" y="102477"/>
                  <a:pt x="996735" y="104277"/>
                  <a:pt x="983673" y="97746"/>
                </a:cubicBezTo>
                <a:cubicBezTo>
                  <a:pt x="908005" y="59913"/>
                  <a:pt x="977161" y="77077"/>
                  <a:pt x="900546" y="56182"/>
                </a:cubicBezTo>
                <a:cubicBezTo>
                  <a:pt x="863806" y="46162"/>
                  <a:pt x="789710" y="28473"/>
                  <a:pt x="789710" y="28473"/>
                </a:cubicBezTo>
                <a:lnTo>
                  <a:pt x="872837" y="28473"/>
                </a:ln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/>
          <a:lstStyle/>
          <a:p>
            <a:r>
              <a:rPr lang="en-US" dirty="0" smtClean="0"/>
              <a:t>After 25 days develops</a:t>
            </a:r>
          </a:p>
          <a:p>
            <a:r>
              <a:rPr lang="en-US" dirty="0" smtClean="0"/>
              <a:t>Ropelike</a:t>
            </a:r>
          </a:p>
          <a:p>
            <a:r>
              <a:rPr lang="en-US" dirty="0" smtClean="0"/>
              <a:t>Lifeline</a:t>
            </a:r>
          </a:p>
          <a:p>
            <a:r>
              <a:rPr lang="en-US" dirty="0" smtClean="0"/>
              <a:t>Carry nutrients/ remove waste.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UMBILICAL CORD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9" t="13694" r="30942" b="29550"/>
          <a:stretch/>
        </p:blipFill>
        <p:spPr bwMode="auto">
          <a:xfrm>
            <a:off x="3733800" y="1295400"/>
            <a:ext cx="51753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5264727" y="3574473"/>
            <a:ext cx="2355273" cy="1385454"/>
          </a:xfrm>
          <a:custGeom>
            <a:avLst/>
            <a:gdLst>
              <a:gd name="connsiteX0" fmla="*/ 2286000 w 2355273"/>
              <a:gd name="connsiteY0" fmla="*/ 166254 h 1385454"/>
              <a:gd name="connsiteX1" fmla="*/ 2286000 w 2355273"/>
              <a:gd name="connsiteY1" fmla="*/ 166254 h 1385454"/>
              <a:gd name="connsiteX2" fmla="*/ 2147455 w 2355273"/>
              <a:gd name="connsiteY2" fmla="*/ 124691 h 1385454"/>
              <a:gd name="connsiteX3" fmla="*/ 2064328 w 2355273"/>
              <a:gd name="connsiteY3" fmla="*/ 83127 h 1385454"/>
              <a:gd name="connsiteX4" fmla="*/ 1995055 w 2355273"/>
              <a:gd name="connsiteY4" fmla="*/ 69272 h 1385454"/>
              <a:gd name="connsiteX5" fmla="*/ 1953491 w 2355273"/>
              <a:gd name="connsiteY5" fmla="*/ 55418 h 1385454"/>
              <a:gd name="connsiteX6" fmla="*/ 1884218 w 2355273"/>
              <a:gd name="connsiteY6" fmla="*/ 41563 h 1385454"/>
              <a:gd name="connsiteX7" fmla="*/ 1801091 w 2355273"/>
              <a:gd name="connsiteY7" fmla="*/ 13854 h 1385454"/>
              <a:gd name="connsiteX8" fmla="*/ 1745673 w 2355273"/>
              <a:gd name="connsiteY8" fmla="*/ 0 h 1385454"/>
              <a:gd name="connsiteX9" fmla="*/ 609600 w 2355273"/>
              <a:gd name="connsiteY9" fmla="*/ 13854 h 1385454"/>
              <a:gd name="connsiteX10" fmla="*/ 457200 w 2355273"/>
              <a:gd name="connsiteY10" fmla="*/ 27709 h 1385454"/>
              <a:gd name="connsiteX11" fmla="*/ 318655 w 2355273"/>
              <a:gd name="connsiteY11" fmla="*/ 55418 h 1385454"/>
              <a:gd name="connsiteX12" fmla="*/ 277091 w 2355273"/>
              <a:gd name="connsiteY12" fmla="*/ 83127 h 1385454"/>
              <a:gd name="connsiteX13" fmla="*/ 180109 w 2355273"/>
              <a:gd name="connsiteY13" fmla="*/ 138545 h 1385454"/>
              <a:gd name="connsiteX14" fmla="*/ 96982 w 2355273"/>
              <a:gd name="connsiteY14" fmla="*/ 235527 h 1385454"/>
              <a:gd name="connsiteX15" fmla="*/ 13855 w 2355273"/>
              <a:gd name="connsiteY15" fmla="*/ 401782 h 1385454"/>
              <a:gd name="connsiteX16" fmla="*/ 0 w 2355273"/>
              <a:gd name="connsiteY16" fmla="*/ 443345 h 1385454"/>
              <a:gd name="connsiteX17" fmla="*/ 13855 w 2355273"/>
              <a:gd name="connsiteY17" fmla="*/ 609600 h 1385454"/>
              <a:gd name="connsiteX18" fmla="*/ 41564 w 2355273"/>
              <a:gd name="connsiteY18" fmla="*/ 692727 h 1385454"/>
              <a:gd name="connsiteX19" fmla="*/ 83128 w 2355273"/>
              <a:gd name="connsiteY19" fmla="*/ 775854 h 1385454"/>
              <a:gd name="connsiteX20" fmla="*/ 124691 w 2355273"/>
              <a:gd name="connsiteY20" fmla="*/ 872836 h 1385454"/>
              <a:gd name="connsiteX21" fmla="*/ 193964 w 2355273"/>
              <a:gd name="connsiteY21" fmla="*/ 955963 h 1385454"/>
              <a:gd name="connsiteX22" fmla="*/ 263237 w 2355273"/>
              <a:gd name="connsiteY22" fmla="*/ 1052945 h 1385454"/>
              <a:gd name="connsiteX23" fmla="*/ 346364 w 2355273"/>
              <a:gd name="connsiteY23" fmla="*/ 1163782 h 1385454"/>
              <a:gd name="connsiteX24" fmla="*/ 429491 w 2355273"/>
              <a:gd name="connsiteY24" fmla="*/ 1219200 h 1385454"/>
              <a:gd name="connsiteX25" fmla="*/ 568037 w 2355273"/>
              <a:gd name="connsiteY25" fmla="*/ 1260763 h 1385454"/>
              <a:gd name="connsiteX26" fmla="*/ 609600 w 2355273"/>
              <a:gd name="connsiteY26" fmla="*/ 1288472 h 1385454"/>
              <a:gd name="connsiteX27" fmla="*/ 706582 w 2355273"/>
              <a:gd name="connsiteY27" fmla="*/ 1316182 h 1385454"/>
              <a:gd name="connsiteX28" fmla="*/ 789709 w 2355273"/>
              <a:gd name="connsiteY28" fmla="*/ 1343891 h 1385454"/>
              <a:gd name="connsiteX29" fmla="*/ 969818 w 2355273"/>
              <a:gd name="connsiteY29" fmla="*/ 1371600 h 1385454"/>
              <a:gd name="connsiteX30" fmla="*/ 1122218 w 2355273"/>
              <a:gd name="connsiteY30" fmla="*/ 1385454 h 1385454"/>
              <a:gd name="connsiteX31" fmla="*/ 1814946 w 2355273"/>
              <a:gd name="connsiteY31" fmla="*/ 1371600 h 1385454"/>
              <a:gd name="connsiteX32" fmla="*/ 1856509 w 2355273"/>
              <a:gd name="connsiteY32" fmla="*/ 1343891 h 1385454"/>
              <a:gd name="connsiteX33" fmla="*/ 1898073 w 2355273"/>
              <a:gd name="connsiteY33" fmla="*/ 1330036 h 1385454"/>
              <a:gd name="connsiteX34" fmla="*/ 1953491 w 2355273"/>
              <a:gd name="connsiteY34" fmla="*/ 1302327 h 1385454"/>
              <a:gd name="connsiteX35" fmla="*/ 1995055 w 2355273"/>
              <a:gd name="connsiteY35" fmla="*/ 1288472 h 1385454"/>
              <a:gd name="connsiteX36" fmla="*/ 2064328 w 2355273"/>
              <a:gd name="connsiteY36" fmla="*/ 1233054 h 1385454"/>
              <a:gd name="connsiteX37" fmla="*/ 2105891 w 2355273"/>
              <a:gd name="connsiteY37" fmla="*/ 1205345 h 1385454"/>
              <a:gd name="connsiteX38" fmla="*/ 2216728 w 2355273"/>
              <a:gd name="connsiteY38" fmla="*/ 1080654 h 1385454"/>
              <a:gd name="connsiteX39" fmla="*/ 2258291 w 2355273"/>
              <a:gd name="connsiteY39" fmla="*/ 997527 h 1385454"/>
              <a:gd name="connsiteX40" fmla="*/ 2299855 w 2355273"/>
              <a:gd name="connsiteY40" fmla="*/ 845127 h 1385454"/>
              <a:gd name="connsiteX41" fmla="*/ 2327564 w 2355273"/>
              <a:gd name="connsiteY41" fmla="*/ 637309 h 1385454"/>
              <a:gd name="connsiteX42" fmla="*/ 2355273 w 2355273"/>
              <a:gd name="connsiteY42" fmla="*/ 512618 h 1385454"/>
              <a:gd name="connsiteX43" fmla="*/ 2341418 w 2355273"/>
              <a:gd name="connsiteY43" fmla="*/ 290945 h 1385454"/>
              <a:gd name="connsiteX44" fmla="*/ 2327564 w 2355273"/>
              <a:gd name="connsiteY44" fmla="*/ 249382 h 1385454"/>
              <a:gd name="connsiteX45" fmla="*/ 2286000 w 2355273"/>
              <a:gd name="connsiteY45" fmla="*/ 1662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55273" h="1385454">
                <a:moveTo>
                  <a:pt x="2286000" y="166254"/>
                </a:moveTo>
                <a:lnTo>
                  <a:pt x="2286000" y="166254"/>
                </a:lnTo>
                <a:cubicBezTo>
                  <a:pt x="2239818" y="152400"/>
                  <a:pt x="2192600" y="141620"/>
                  <a:pt x="2147455" y="124691"/>
                </a:cubicBezTo>
                <a:cubicBezTo>
                  <a:pt x="2118448" y="113813"/>
                  <a:pt x="2093442" y="93714"/>
                  <a:pt x="2064328" y="83127"/>
                </a:cubicBezTo>
                <a:cubicBezTo>
                  <a:pt x="2042197" y="75079"/>
                  <a:pt x="2017900" y="74983"/>
                  <a:pt x="1995055" y="69272"/>
                </a:cubicBezTo>
                <a:cubicBezTo>
                  <a:pt x="1980887" y="65730"/>
                  <a:pt x="1967659" y="58960"/>
                  <a:pt x="1953491" y="55418"/>
                </a:cubicBezTo>
                <a:cubicBezTo>
                  <a:pt x="1930646" y="49707"/>
                  <a:pt x="1906937" y="47759"/>
                  <a:pt x="1884218" y="41563"/>
                </a:cubicBezTo>
                <a:cubicBezTo>
                  <a:pt x="1856039" y="33878"/>
                  <a:pt x="1829427" y="20938"/>
                  <a:pt x="1801091" y="13854"/>
                </a:cubicBezTo>
                <a:lnTo>
                  <a:pt x="1745673" y="0"/>
                </a:lnTo>
                <a:lnTo>
                  <a:pt x="609600" y="13854"/>
                </a:lnTo>
                <a:cubicBezTo>
                  <a:pt x="558602" y="14951"/>
                  <a:pt x="507697" y="20495"/>
                  <a:pt x="457200" y="27709"/>
                </a:cubicBezTo>
                <a:cubicBezTo>
                  <a:pt x="410577" y="34369"/>
                  <a:pt x="318655" y="55418"/>
                  <a:pt x="318655" y="55418"/>
                </a:cubicBezTo>
                <a:cubicBezTo>
                  <a:pt x="304800" y="64654"/>
                  <a:pt x="291548" y="74866"/>
                  <a:pt x="277091" y="83127"/>
                </a:cubicBezTo>
                <a:cubicBezTo>
                  <a:pt x="233978" y="107763"/>
                  <a:pt x="216929" y="107861"/>
                  <a:pt x="180109" y="138545"/>
                </a:cubicBezTo>
                <a:cubicBezTo>
                  <a:pt x="145670" y="167245"/>
                  <a:pt x="122664" y="198838"/>
                  <a:pt x="96982" y="235527"/>
                </a:cubicBezTo>
                <a:cubicBezTo>
                  <a:pt x="28616" y="333192"/>
                  <a:pt x="49241" y="295625"/>
                  <a:pt x="13855" y="401782"/>
                </a:cubicBezTo>
                <a:lnTo>
                  <a:pt x="0" y="443345"/>
                </a:lnTo>
                <a:cubicBezTo>
                  <a:pt x="4618" y="498763"/>
                  <a:pt x="4713" y="554746"/>
                  <a:pt x="13855" y="609600"/>
                </a:cubicBezTo>
                <a:cubicBezTo>
                  <a:pt x="18657" y="638410"/>
                  <a:pt x="32328" y="665018"/>
                  <a:pt x="41564" y="692727"/>
                </a:cubicBezTo>
                <a:cubicBezTo>
                  <a:pt x="60685" y="750090"/>
                  <a:pt x="47315" y="722138"/>
                  <a:pt x="83128" y="775854"/>
                </a:cubicBezTo>
                <a:cubicBezTo>
                  <a:pt x="94434" y="809774"/>
                  <a:pt x="103290" y="842874"/>
                  <a:pt x="124691" y="872836"/>
                </a:cubicBezTo>
                <a:cubicBezTo>
                  <a:pt x="206557" y="987448"/>
                  <a:pt x="131143" y="846026"/>
                  <a:pt x="193964" y="955963"/>
                </a:cubicBezTo>
                <a:cubicBezTo>
                  <a:pt x="286510" y="1117920"/>
                  <a:pt x="153872" y="912334"/>
                  <a:pt x="263237" y="1052945"/>
                </a:cubicBezTo>
                <a:cubicBezTo>
                  <a:pt x="289977" y="1087325"/>
                  <a:pt x="309198" y="1135907"/>
                  <a:pt x="346364" y="1163782"/>
                </a:cubicBezTo>
                <a:cubicBezTo>
                  <a:pt x="373006" y="1183763"/>
                  <a:pt x="397898" y="1208669"/>
                  <a:pt x="429491" y="1219200"/>
                </a:cubicBezTo>
                <a:cubicBezTo>
                  <a:pt x="530682" y="1252930"/>
                  <a:pt x="484282" y="1239825"/>
                  <a:pt x="568037" y="1260763"/>
                </a:cubicBezTo>
                <a:cubicBezTo>
                  <a:pt x="581891" y="1269999"/>
                  <a:pt x="594707" y="1281025"/>
                  <a:pt x="609600" y="1288472"/>
                </a:cubicBezTo>
                <a:cubicBezTo>
                  <a:pt x="632880" y="1300112"/>
                  <a:pt x="684387" y="1309523"/>
                  <a:pt x="706582" y="1316182"/>
                </a:cubicBezTo>
                <a:cubicBezTo>
                  <a:pt x="734558" y="1324575"/>
                  <a:pt x="760899" y="1339089"/>
                  <a:pt x="789709" y="1343891"/>
                </a:cubicBezTo>
                <a:cubicBezTo>
                  <a:pt x="843685" y="1352887"/>
                  <a:pt x="916360" y="1365660"/>
                  <a:pt x="969818" y="1371600"/>
                </a:cubicBezTo>
                <a:cubicBezTo>
                  <a:pt x="1020515" y="1377233"/>
                  <a:pt x="1071418" y="1380836"/>
                  <a:pt x="1122218" y="1385454"/>
                </a:cubicBezTo>
                <a:cubicBezTo>
                  <a:pt x="1353127" y="1380836"/>
                  <a:pt x="1584360" y="1384652"/>
                  <a:pt x="1814946" y="1371600"/>
                </a:cubicBezTo>
                <a:cubicBezTo>
                  <a:pt x="1831570" y="1370659"/>
                  <a:pt x="1841616" y="1351338"/>
                  <a:pt x="1856509" y="1343891"/>
                </a:cubicBezTo>
                <a:cubicBezTo>
                  <a:pt x="1869571" y="1337360"/>
                  <a:pt x="1884650" y="1335789"/>
                  <a:pt x="1898073" y="1330036"/>
                </a:cubicBezTo>
                <a:cubicBezTo>
                  <a:pt x="1917056" y="1321900"/>
                  <a:pt x="1934508" y="1310463"/>
                  <a:pt x="1953491" y="1302327"/>
                </a:cubicBezTo>
                <a:cubicBezTo>
                  <a:pt x="1966914" y="1296574"/>
                  <a:pt x="1981993" y="1295003"/>
                  <a:pt x="1995055" y="1288472"/>
                </a:cubicBezTo>
                <a:cubicBezTo>
                  <a:pt x="2051907" y="1260046"/>
                  <a:pt x="2021376" y="1267415"/>
                  <a:pt x="2064328" y="1233054"/>
                </a:cubicBezTo>
                <a:cubicBezTo>
                  <a:pt x="2077330" y="1222652"/>
                  <a:pt x="2093360" y="1216310"/>
                  <a:pt x="2105891" y="1205345"/>
                </a:cubicBezTo>
                <a:cubicBezTo>
                  <a:pt x="2168146" y="1150872"/>
                  <a:pt x="2172078" y="1140186"/>
                  <a:pt x="2216728" y="1080654"/>
                </a:cubicBezTo>
                <a:cubicBezTo>
                  <a:pt x="2267251" y="929082"/>
                  <a:pt x="2186675" y="1158663"/>
                  <a:pt x="2258291" y="997527"/>
                </a:cubicBezTo>
                <a:cubicBezTo>
                  <a:pt x="2283858" y="940000"/>
                  <a:pt x="2288002" y="904390"/>
                  <a:pt x="2299855" y="845127"/>
                </a:cubicBezTo>
                <a:cubicBezTo>
                  <a:pt x="2321081" y="632861"/>
                  <a:pt x="2302055" y="777608"/>
                  <a:pt x="2327564" y="637309"/>
                </a:cubicBezTo>
                <a:cubicBezTo>
                  <a:pt x="2347071" y="530020"/>
                  <a:pt x="2330844" y="585904"/>
                  <a:pt x="2355273" y="512618"/>
                </a:cubicBezTo>
                <a:cubicBezTo>
                  <a:pt x="2350655" y="438727"/>
                  <a:pt x="2349168" y="364573"/>
                  <a:pt x="2341418" y="290945"/>
                </a:cubicBezTo>
                <a:cubicBezTo>
                  <a:pt x="2339889" y="276422"/>
                  <a:pt x="2335077" y="261905"/>
                  <a:pt x="2327564" y="249382"/>
                </a:cubicBezTo>
                <a:cubicBezTo>
                  <a:pt x="2327559" y="249373"/>
                  <a:pt x="2292927" y="180109"/>
                  <a:pt x="2286000" y="166254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</a:t>
            </a:r>
            <a:r>
              <a:rPr lang="en-US" dirty="0" smtClean="0">
                <a:sym typeface="Wingdings" panose="05000000000000000000" pitchFamily="2" charset="2"/>
              </a:rPr>
              <a:t> FETUS</a:t>
            </a:r>
            <a:endParaRPr lang="en-US" dirty="0"/>
          </a:p>
        </p:txBody>
      </p:sp>
      <p:pic>
        <p:nvPicPr>
          <p:cNvPr id="10244" name="Picture 4" descr="http://www.answering-christianity.com/chew-like_embryo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1"/>
          <a:stretch/>
        </p:blipFill>
        <p:spPr bwMode="auto">
          <a:xfrm>
            <a:off x="304800" y="1143000"/>
            <a:ext cx="428105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2.bp.blogspot.com/-Bv9suV-qdq8/Te7Xm3vnL_I/AAAAAAAAACg/KlDsjqtDFQc/s1600/fetu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70" y="3200400"/>
            <a:ext cx="4714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286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FETUS:</a:t>
            </a:r>
          </a:p>
          <a:p>
            <a:pPr algn="ctr"/>
            <a:r>
              <a:rPr lang="en-US" sz="2400" b="1" dirty="0" smtClean="0"/>
              <a:t>Start of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month </a:t>
            </a:r>
            <a:r>
              <a:rPr lang="en-US" sz="2400" b="1" dirty="0" err="1" smtClean="0"/>
              <a:t>til</a:t>
            </a:r>
            <a:r>
              <a:rPr lang="en-US" sz="2400" b="1" dirty="0" smtClean="0"/>
              <a:t> Birth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59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mbryo-compa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0"/>
          <a:stretch>
            <a:fillRect/>
          </a:stretch>
        </p:blipFill>
        <p:spPr bwMode="auto">
          <a:xfrm>
            <a:off x="152400" y="1905000"/>
            <a:ext cx="88392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High Frequency Sound Waves used to create images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12290" name="Picture 2" descr="Pregnant woman getting ultrasound from doctor Stock Photo - 102895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07728"/>
            <a:ext cx="6324600" cy="42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32323232%7Ffp53677%3Enu%3D3255%3E8%3C5%3E86%3A%3EWSNRCG%3D323%3A5%3B7343427nu0m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2323232%7Ffp5364%3A%3Enu%3D3255%3E8%3C5%3E86%3A%3EWSNRCG%3D323%3A5%3B72%3C2473nu0m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PREGNANCY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Food Cravings</a:t>
            </a:r>
          </a:p>
          <a:p>
            <a:r>
              <a:rPr lang="en-US" sz="3000" dirty="0" smtClean="0"/>
              <a:t>Headache</a:t>
            </a:r>
          </a:p>
          <a:p>
            <a:r>
              <a:rPr lang="en-US" sz="3000" dirty="0" smtClean="0"/>
              <a:t>Bloated</a:t>
            </a:r>
          </a:p>
          <a:p>
            <a:r>
              <a:rPr lang="en-US" sz="3000" dirty="0" smtClean="0"/>
              <a:t>Overall Tiredness</a:t>
            </a:r>
          </a:p>
          <a:p>
            <a:r>
              <a:rPr lang="en-US" sz="3000" dirty="0" smtClean="0"/>
              <a:t>Backaches</a:t>
            </a:r>
          </a:p>
          <a:p>
            <a:r>
              <a:rPr lang="en-US" sz="3000" dirty="0" smtClean="0"/>
              <a:t>Sore/Swollen Breasts</a:t>
            </a:r>
          </a:p>
          <a:p>
            <a:r>
              <a:rPr lang="en-US" sz="3000" dirty="0" smtClean="0"/>
              <a:t>Implantation Bleeding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/>
              <a:t>MISSED PERIOD</a:t>
            </a:r>
          </a:p>
          <a:p>
            <a:r>
              <a:rPr lang="en-US" sz="2800" dirty="0" smtClean="0"/>
              <a:t>Nausea </a:t>
            </a:r>
          </a:p>
          <a:p>
            <a:r>
              <a:rPr lang="en-US" sz="2800" dirty="0" smtClean="0"/>
              <a:t>“Morning Sickness”</a:t>
            </a:r>
          </a:p>
          <a:p>
            <a:endParaRPr lang="en-US" dirty="0"/>
          </a:p>
        </p:txBody>
      </p:sp>
      <p:pic>
        <p:nvPicPr>
          <p:cNvPr id="11266" name="Picture 2" descr="http://moeders.nu/wp-content/uploads/2013/01/Zwangerschapsmisselijkhei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7148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07lugo3d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775"/>
            <a:ext cx="67818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7543800" y="2286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7543800" y="228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34 weeks</a:t>
            </a:r>
          </a:p>
        </p:txBody>
      </p:sp>
    </p:spTree>
    <p:extLst>
      <p:ext uri="{BB962C8B-B14F-4D97-AF65-F5344CB8AC3E}">
        <p14:creationId xmlns:p14="http://schemas.microsoft.com/office/powerpoint/2010/main" val="21529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04weeks500x37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650"/>
            <a:ext cx="84582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6705600" y="6019800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6705600" y="60198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1 month</a:t>
            </a:r>
          </a:p>
        </p:txBody>
      </p:sp>
    </p:spTree>
    <p:extLst>
      <p:ext uri="{BB962C8B-B14F-4D97-AF65-F5344CB8AC3E}">
        <p14:creationId xmlns:p14="http://schemas.microsoft.com/office/powerpoint/2010/main" val="37395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2mon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6858000" y="5486400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6781800" y="54864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2 months</a:t>
            </a:r>
          </a:p>
        </p:txBody>
      </p:sp>
    </p:spTree>
    <p:extLst>
      <p:ext uri="{BB962C8B-B14F-4D97-AF65-F5344CB8AC3E}">
        <p14:creationId xmlns:p14="http://schemas.microsoft.com/office/powerpoint/2010/main" val="13963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fe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0"/>
            <a:ext cx="6446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304800" y="5638800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3 months</a:t>
            </a:r>
          </a:p>
        </p:txBody>
      </p:sp>
    </p:spTree>
    <p:extLst>
      <p:ext uri="{BB962C8B-B14F-4D97-AF65-F5344CB8AC3E}">
        <p14:creationId xmlns:p14="http://schemas.microsoft.com/office/powerpoint/2010/main" val="7479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baby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6705600" y="5867400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6629400" y="58674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4 months</a:t>
            </a:r>
          </a:p>
        </p:txBody>
      </p:sp>
    </p:spTree>
    <p:extLst>
      <p:ext uri="{BB962C8B-B14F-4D97-AF65-F5344CB8AC3E}">
        <p14:creationId xmlns:p14="http://schemas.microsoft.com/office/powerpoint/2010/main" val="25147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05mos-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84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228600" y="5638800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152400" y="56388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5 months</a:t>
            </a:r>
          </a:p>
        </p:txBody>
      </p:sp>
    </p:spTree>
    <p:extLst>
      <p:ext uri="{BB962C8B-B14F-4D97-AF65-F5344CB8AC3E}">
        <p14:creationId xmlns:p14="http://schemas.microsoft.com/office/powerpoint/2010/main" val="17443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mont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060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28600" y="5638800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52400" y="56388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6 months</a:t>
            </a:r>
          </a:p>
        </p:txBody>
      </p:sp>
    </p:spTree>
    <p:extLst>
      <p:ext uri="{BB962C8B-B14F-4D97-AF65-F5344CB8AC3E}">
        <p14:creationId xmlns:p14="http://schemas.microsoft.com/office/powerpoint/2010/main" val="16998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07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0"/>
            <a:ext cx="673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228600" y="5638800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52400" y="56388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7 months</a:t>
            </a:r>
          </a:p>
        </p:txBody>
      </p:sp>
    </p:spTree>
    <p:extLst>
      <p:ext uri="{BB962C8B-B14F-4D97-AF65-F5344CB8AC3E}">
        <p14:creationId xmlns:p14="http://schemas.microsoft.com/office/powerpoint/2010/main" val="1757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mo8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696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5638800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" y="56388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8 months</a:t>
            </a:r>
          </a:p>
        </p:txBody>
      </p:sp>
    </p:spTree>
    <p:extLst>
      <p:ext uri="{BB962C8B-B14F-4D97-AF65-F5344CB8AC3E}">
        <p14:creationId xmlns:p14="http://schemas.microsoft.com/office/powerpoint/2010/main" val="35046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http://t0.gstatic.com/images?q=tbn:ANd9GcQ-lDbnA8QHUGPdn7sN86w0T310IDPjl79Z4GhbHQH1E1OrxI1T4Ruu8Uzp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19212" r="17526" b="64"/>
          <a:stretch>
            <a:fillRect/>
          </a:stretch>
        </p:blipFill>
        <p:spPr bwMode="auto">
          <a:xfrm>
            <a:off x="2211388" y="273050"/>
            <a:ext cx="647541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82575" y="5715000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73050" y="5783263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/>
              <a:t>9 months</a:t>
            </a:r>
          </a:p>
        </p:txBody>
      </p:sp>
    </p:spTree>
    <p:extLst>
      <p:ext uri="{BB962C8B-B14F-4D97-AF65-F5344CB8AC3E}">
        <p14:creationId xmlns:p14="http://schemas.microsoft.com/office/powerpoint/2010/main" val="4030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TEST</a:t>
            </a:r>
          </a:p>
          <a:p>
            <a:r>
              <a:rPr lang="en-US" dirty="0" smtClean="0"/>
              <a:t>BLOOD TEST</a:t>
            </a:r>
          </a:p>
          <a:p>
            <a:r>
              <a:rPr lang="en-US" dirty="0" smtClean="0"/>
              <a:t>ULTRASOUND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WHAT ARE THEY LOOKING FOR?????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Tests</a:t>
            </a:r>
            <a:endParaRPr lang="en-US" dirty="0"/>
          </a:p>
        </p:txBody>
      </p:sp>
      <p:pic>
        <p:nvPicPr>
          <p:cNvPr id="6" name="Picture 6" descr="pregnancy_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289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3733800"/>
            <a:ext cx="8305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0" b="1" dirty="0" smtClean="0"/>
              <a:t>HCG: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 smtClean="0"/>
              <a:t>Human chorionic gonadotropin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47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Picture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gech_0001_0003_0_img0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0866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6"/>
          <p:cNvSpPr>
            <a:spLocks noGrp="1" noChangeArrowheads="1"/>
          </p:cNvSpPr>
          <p:nvPr>
            <p:ph type="title"/>
          </p:nvPr>
        </p:nvSpPr>
        <p:spPr>
          <a:xfrm>
            <a:off x="228600" y="2895600"/>
            <a:ext cx="8686800" cy="1527175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STAYING HEALTHY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28234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 NUTRITION</a:t>
            </a:r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4114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Pregnant women need to eat an extra 300 calories per day.</a:t>
            </a:r>
          </a:p>
          <a:p>
            <a:pPr eaLnBrk="1" hangingPunct="1"/>
            <a:r>
              <a:rPr lang="en-US" altLang="en-US" sz="4000" smtClean="0"/>
              <a:t>Diet should include essential nutrients especially FOLIC ACID.</a:t>
            </a:r>
          </a:p>
          <a:p>
            <a:pPr eaLnBrk="1" hangingPunct="1"/>
            <a:r>
              <a:rPr lang="en-US" altLang="en-US" sz="4000" smtClean="0"/>
              <a:t>Pre-natal vitamins!</a:t>
            </a:r>
          </a:p>
        </p:txBody>
      </p:sp>
    </p:spTree>
    <p:extLst>
      <p:ext uri="{BB962C8B-B14F-4D97-AF65-F5344CB8AC3E}">
        <p14:creationId xmlns:p14="http://schemas.microsoft.com/office/powerpoint/2010/main" val="16860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Reduces the risk of gestational diabetes.</a:t>
            </a:r>
          </a:p>
          <a:p>
            <a:pPr eaLnBrk="1" hangingPunct="1"/>
            <a:r>
              <a:rPr lang="en-US" altLang="en-US" sz="4000" smtClean="0"/>
              <a:t>Always get doctors approval.</a:t>
            </a:r>
          </a:p>
          <a:p>
            <a:pPr eaLnBrk="1" hangingPunct="1"/>
            <a:r>
              <a:rPr lang="en-US" altLang="en-US" sz="4000" smtClean="0"/>
              <a:t>Prepares for labor.</a:t>
            </a:r>
          </a:p>
        </p:txBody>
      </p:sp>
    </p:spTree>
    <p:extLst>
      <p:ext uri="{BB962C8B-B14F-4D97-AF65-F5344CB8AC3E}">
        <p14:creationId xmlns:p14="http://schemas.microsoft.com/office/powerpoint/2010/main" val="5453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AVOIDING ALCOHOL &amp; DRUGS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534400" cy="4114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Can harm or kill baby</a:t>
            </a:r>
          </a:p>
          <a:p>
            <a:pPr lvl="1" eaLnBrk="1" hangingPunct="1"/>
            <a:r>
              <a:rPr lang="en-US" altLang="en-US" sz="3700" smtClean="0"/>
              <a:t>Even in small amounts.</a:t>
            </a:r>
          </a:p>
          <a:p>
            <a:pPr eaLnBrk="1" hangingPunct="1"/>
            <a:r>
              <a:rPr lang="en-US" altLang="en-US" sz="4000" smtClean="0"/>
              <a:t>Consult doctor before taking any medication including cold medicine.</a:t>
            </a:r>
          </a:p>
        </p:txBody>
      </p:sp>
    </p:spTree>
    <p:extLst>
      <p:ext uri="{BB962C8B-B14F-4D97-AF65-F5344CB8AC3E}">
        <p14:creationId xmlns:p14="http://schemas.microsoft.com/office/powerpoint/2010/main" val="10183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mtClean="0"/>
              <a:t>AVOID ENVIRONMENTAL HAZZARDS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458200" cy="3733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X-rays</a:t>
            </a:r>
          </a:p>
          <a:p>
            <a:pPr eaLnBrk="1" hangingPunct="1"/>
            <a:r>
              <a:rPr lang="en-US" altLang="en-US" sz="4000" smtClean="0"/>
              <a:t>Lead</a:t>
            </a:r>
          </a:p>
          <a:p>
            <a:pPr eaLnBrk="1" hangingPunct="1"/>
            <a:r>
              <a:rPr lang="en-US" altLang="en-US" sz="4000" smtClean="0"/>
              <a:t>Mercury- raw fish</a:t>
            </a:r>
          </a:p>
          <a:p>
            <a:pPr eaLnBrk="1" hangingPunct="1"/>
            <a:r>
              <a:rPr lang="en-US" altLang="en-US" sz="4000" smtClean="0"/>
              <a:t>Cat Litter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smtClean="0"/>
          </a:p>
        </p:txBody>
      </p:sp>
      <p:pic>
        <p:nvPicPr>
          <p:cNvPr id="60420" name="Picture 5" descr="litterbox%20best%20cat%20l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MCj022734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36496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895600"/>
            <a:ext cx="8686800" cy="1527175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18666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ECTOPIC PREGNANCY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smtClean="0"/>
              <a:t>The blastocyst implants in the fallopian tube or somewhere else in the abdomen.  </a:t>
            </a:r>
          </a:p>
          <a:p>
            <a:pPr eaLnBrk="1" hangingPunct="1"/>
            <a:r>
              <a:rPr lang="en-US" altLang="en-US" sz="4000" smtClean="0"/>
              <a:t>The embryo cannot develop normally and may put the mother’s life at risk.  </a:t>
            </a:r>
          </a:p>
          <a:p>
            <a:pPr eaLnBrk="1" hangingPunct="1"/>
            <a:r>
              <a:rPr lang="en-US" altLang="en-US" sz="4000" smtClean="0"/>
              <a:t>Surgery is necessary.</a:t>
            </a:r>
          </a:p>
        </p:txBody>
      </p:sp>
    </p:spTree>
    <p:extLst>
      <p:ext uri="{BB962C8B-B14F-4D97-AF65-F5344CB8AC3E}">
        <p14:creationId xmlns:p14="http://schemas.microsoft.com/office/powerpoint/2010/main" val="35786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MISCARRIAGE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4114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death of an embryo or fetus in the first 20 weeks of pregnancy.  </a:t>
            </a:r>
          </a:p>
          <a:p>
            <a:pPr eaLnBrk="1" hangingPunct="1"/>
            <a:r>
              <a:rPr lang="en-US" altLang="en-US" sz="4000" smtClean="0"/>
              <a:t>Usually occurs in the first trimester.</a:t>
            </a:r>
          </a:p>
        </p:txBody>
      </p:sp>
    </p:spTree>
    <p:extLst>
      <p:ext uri="{BB962C8B-B14F-4D97-AF65-F5344CB8AC3E}">
        <p14:creationId xmlns:p14="http://schemas.microsoft.com/office/powerpoint/2010/main" val="16214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www.youtube.com/watch?v=BFrVmDgh4v4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56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PREECLAMPSIA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3886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High blood pressure during pregnancy that prevents the fetus from receiving the necessary oxygen.  </a:t>
            </a:r>
          </a:p>
          <a:p>
            <a:pPr eaLnBrk="1" hangingPunct="1"/>
            <a:r>
              <a:rPr lang="en-US" altLang="en-US" sz="4000" smtClean="0"/>
              <a:t>Usually treated with bed rest.</a:t>
            </a:r>
          </a:p>
        </p:txBody>
      </p:sp>
    </p:spTree>
    <p:extLst>
      <p:ext uri="{BB962C8B-B14F-4D97-AF65-F5344CB8AC3E}">
        <p14:creationId xmlns:p14="http://schemas.microsoft.com/office/powerpoint/2010/main" val="3333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GESTATIONAL DIABETES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Diabetes in a pregnant woman.  </a:t>
            </a:r>
          </a:p>
          <a:p>
            <a:pPr eaLnBrk="1" hangingPunct="1"/>
            <a:r>
              <a:rPr lang="en-US" altLang="en-US" sz="4000" smtClean="0"/>
              <a:t>Develops later in pregnancy and may cause the fetus to grow too large.</a:t>
            </a:r>
          </a:p>
          <a:p>
            <a:pPr eaLnBrk="1" hangingPunct="1"/>
            <a:r>
              <a:rPr lang="en-US" altLang="en-US" sz="4000" smtClean="0"/>
              <a:t>Discovered via Glucose Testing</a:t>
            </a:r>
          </a:p>
        </p:txBody>
      </p:sp>
    </p:spTree>
    <p:extLst>
      <p:ext uri="{BB962C8B-B14F-4D97-AF65-F5344CB8AC3E}">
        <p14:creationId xmlns:p14="http://schemas.microsoft.com/office/powerpoint/2010/main" val="38386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PREMATURE BIRTH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smtClean="0"/>
              <a:t>Delivery of the baby before the 37th week.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smtClean="0"/>
              <a:t>The earlier the birth, the greater the chance of problems.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smtClean="0"/>
              <a:t>23 weeks and older have been known to survive.</a:t>
            </a:r>
          </a:p>
        </p:txBody>
      </p:sp>
    </p:spTree>
    <p:extLst>
      <p:ext uri="{BB962C8B-B14F-4D97-AF65-F5344CB8AC3E}">
        <p14:creationId xmlns:p14="http://schemas.microsoft.com/office/powerpoint/2010/main" val="1794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 descr="human_baby_intensive_care_premature_birth_neona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91440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the Life Cycle</a:t>
            </a:r>
            <a:endParaRPr lang="en-US" dirty="0"/>
          </a:p>
        </p:txBody>
      </p:sp>
      <p:pic>
        <p:nvPicPr>
          <p:cNvPr id="4" name="Picture 4" descr="Picture 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2742" b="6056"/>
          <a:stretch/>
        </p:blipFill>
        <p:spPr bwMode="auto">
          <a:xfrm>
            <a:off x="304800" y="1413164"/>
            <a:ext cx="8638309" cy="51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4" name="Picture 4" descr="Picture 00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43883" r="42111" b="16782"/>
          <a:stretch/>
        </p:blipFill>
        <p:spPr bwMode="auto">
          <a:xfrm>
            <a:off x="457200" y="1219200"/>
            <a:ext cx="833190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5112327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-Occurs in the Fallopian Tube</a:t>
            </a:r>
          </a:p>
          <a:p>
            <a:r>
              <a:rPr lang="en-US" sz="2800" dirty="0" smtClean="0"/>
              <a:t>-Begins to undergo cell division.</a:t>
            </a:r>
          </a:p>
        </p:txBody>
      </p:sp>
    </p:spTree>
    <p:extLst>
      <p:ext uri="{BB962C8B-B14F-4D97-AF65-F5344CB8AC3E}">
        <p14:creationId xmlns:p14="http://schemas.microsoft.com/office/powerpoint/2010/main" val="1978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6409" y="56489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United Egg and Sperm</a:t>
            </a:r>
          </a:p>
        </p:txBody>
      </p:sp>
      <p:pic>
        <p:nvPicPr>
          <p:cNvPr id="7" name="Picture 4" descr="Picture 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36356" r="48712" b="19156"/>
          <a:stretch/>
        </p:blipFill>
        <p:spPr bwMode="auto">
          <a:xfrm>
            <a:off x="1143000" y="1335037"/>
            <a:ext cx="6837219" cy="40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1264358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Original Cell divides.  </a:t>
            </a:r>
          </a:p>
        </p:txBody>
      </p:sp>
      <p:pic>
        <p:nvPicPr>
          <p:cNvPr id="6" name="Picture 4" descr="Picture 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742" r="37652" b="48073"/>
          <a:stretch/>
        </p:blipFill>
        <p:spPr bwMode="auto">
          <a:xfrm>
            <a:off x="457200" y="1264359"/>
            <a:ext cx="6248400" cy="50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3088928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Becomes an EMBRYO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4902779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Always dividing until 9 weeks</a:t>
            </a:r>
          </a:p>
        </p:txBody>
      </p:sp>
    </p:spTree>
    <p:extLst>
      <p:ext uri="{BB962C8B-B14F-4D97-AF65-F5344CB8AC3E}">
        <p14:creationId xmlns:p14="http://schemas.microsoft.com/office/powerpoint/2010/main" val="2715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Blastocyst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295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50-100 cells</a:t>
            </a:r>
          </a:p>
        </p:txBody>
      </p:sp>
      <p:pic>
        <p:nvPicPr>
          <p:cNvPr id="7" name="Picture 4" descr="Picture 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2" t="16337" r="1971" b="27806"/>
          <a:stretch/>
        </p:blipFill>
        <p:spPr bwMode="auto">
          <a:xfrm>
            <a:off x="609600" y="1295400"/>
            <a:ext cx="5638800" cy="51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05600" y="2936748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Sphere with a hollow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5181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 days</a:t>
            </a:r>
          </a:p>
        </p:txBody>
      </p:sp>
    </p:spTree>
    <p:extLst>
      <p:ext uri="{BB962C8B-B14F-4D97-AF65-F5344CB8AC3E}">
        <p14:creationId xmlns:p14="http://schemas.microsoft.com/office/powerpoint/2010/main" val="32909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rgbClr val="D9F1FA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4626</TotalTime>
  <Words>409</Words>
  <Application>Microsoft Office PowerPoint</Application>
  <PresentationFormat>On-screen Show (4:3)</PresentationFormat>
  <Paragraphs>104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PREGNANCY</vt:lpstr>
      <vt:lpstr>SIGNS OF PREGNANCY</vt:lpstr>
      <vt:lpstr>Pregnancy Tests</vt:lpstr>
      <vt:lpstr>HUMAN FERTILIZATION</vt:lpstr>
      <vt:lpstr>The Beginning of the Life Cycle</vt:lpstr>
      <vt:lpstr>FERTILIZATION</vt:lpstr>
      <vt:lpstr>ZYGOTE</vt:lpstr>
      <vt:lpstr>CELL DIVISION</vt:lpstr>
      <vt:lpstr>The Blastocyst</vt:lpstr>
      <vt:lpstr>Implantation</vt:lpstr>
      <vt:lpstr>DEVELOPMENT IN THE UTERUS</vt:lpstr>
      <vt:lpstr>AMNIOTIC SAC</vt:lpstr>
      <vt:lpstr>PLACENTA</vt:lpstr>
      <vt:lpstr>UMBILICAL CORD</vt:lpstr>
      <vt:lpstr>EMBRYO FETUS</vt:lpstr>
      <vt:lpstr>PowerPoint Presentation</vt:lpstr>
      <vt:lpstr>ULTRASOUND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STAYING HEALTHY DURING PREGNANCY</vt:lpstr>
      <vt:lpstr>PROPER NUTRITION</vt:lpstr>
      <vt:lpstr>EXERCISE</vt:lpstr>
      <vt:lpstr>AVOIDING ALCOHOL &amp; DRUGS</vt:lpstr>
      <vt:lpstr>AVOID ENVIRONMENTAL HAZZARDS</vt:lpstr>
      <vt:lpstr>COMPLICATIONS</vt:lpstr>
      <vt:lpstr>ECTOPIC PREGNANCY</vt:lpstr>
      <vt:lpstr>MISCARRIAGE</vt:lpstr>
      <vt:lpstr>PREECLAMPSIA</vt:lpstr>
      <vt:lpstr>GESTATIONAL DIABETES</vt:lpstr>
      <vt:lpstr>PREMATURE BIRTH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</dc:title>
  <dc:creator>Smith, Laurie</dc:creator>
  <cp:lastModifiedBy>Geruc, Amy</cp:lastModifiedBy>
  <cp:revision>15</cp:revision>
  <dcterms:created xsi:type="dcterms:W3CDTF">2014-04-08T13:53:12Z</dcterms:created>
  <dcterms:modified xsi:type="dcterms:W3CDTF">2017-05-01T17:55:16Z</dcterms:modified>
</cp:coreProperties>
</file>