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E30D24E-117C-410A-B739-3783DC87C2F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2295F08-F8CF-431E-B6C8-4F1894B63E1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1828800"/>
            <a:ext cx="5105400" cy="2868168"/>
          </a:xfrm>
        </p:spPr>
        <p:txBody>
          <a:bodyPr>
            <a:noAutofit/>
          </a:bodyPr>
          <a:lstStyle/>
          <a:p>
            <a:r>
              <a:rPr lang="en-US" sz="5400" dirty="0" smtClean="0"/>
              <a:t>Topic: Measures of Central Tendency (MCT)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Mean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measure of central tendency (MCT) that is calculated by </a:t>
            </a:r>
            <a:r>
              <a:rPr lang="en-US" sz="3600" dirty="0" smtClean="0">
                <a:solidFill>
                  <a:srgbClr val="00B0F0"/>
                </a:solidFill>
              </a:rPr>
              <a:t>adding</a:t>
            </a:r>
            <a:r>
              <a:rPr lang="en-US" sz="3600" dirty="0" smtClean="0"/>
              <a:t> all the values of data and </a:t>
            </a:r>
            <a:r>
              <a:rPr lang="en-US" sz="3600" dirty="0" smtClean="0">
                <a:solidFill>
                  <a:srgbClr val="00B0F0"/>
                </a:solidFill>
              </a:rPr>
              <a:t>dividing that sum by the total number of values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00B0F0"/>
                </a:solidFill>
              </a:rPr>
              <a:t>Average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4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Median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measure of MCT that is the </a:t>
            </a:r>
            <a:r>
              <a:rPr lang="en-US" sz="3600" dirty="0" smtClean="0">
                <a:solidFill>
                  <a:srgbClr val="00B0F0"/>
                </a:solidFill>
              </a:rPr>
              <a:t>middle</a:t>
            </a:r>
            <a:r>
              <a:rPr lang="en-US" sz="3600" dirty="0" smtClean="0"/>
              <a:t> value in an ordered set of data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>
                <a:solidFill>
                  <a:srgbClr val="00B0F0"/>
                </a:solidFill>
              </a:rPr>
              <a:t>If there are 2 add and ÷ by 2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2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mode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measure of central tendency (MCT) that is the value or values that occur(s) </a:t>
            </a:r>
            <a:r>
              <a:rPr lang="en-US" sz="3600" dirty="0" smtClean="0">
                <a:solidFill>
                  <a:srgbClr val="00B0F0"/>
                </a:solidFill>
              </a:rPr>
              <a:t>most often</a:t>
            </a:r>
            <a:r>
              <a:rPr lang="en-US" sz="3600" dirty="0" smtClean="0"/>
              <a:t> in a set of data </a:t>
            </a:r>
            <a:endParaRPr lang="en-US" sz="36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Can be </a:t>
            </a:r>
            <a:r>
              <a:rPr lang="en-US" sz="3600" dirty="0" smtClean="0">
                <a:solidFill>
                  <a:srgbClr val="00B0F0"/>
                </a:solidFill>
              </a:rPr>
              <a:t>none or more than one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Range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00B0F0"/>
                </a:solidFill>
              </a:rPr>
              <a:t>difference</a:t>
            </a:r>
            <a:r>
              <a:rPr lang="en-US" sz="3600" dirty="0" smtClean="0"/>
              <a:t> between the </a:t>
            </a:r>
            <a:r>
              <a:rPr lang="en-US" sz="3600" dirty="0" smtClean="0">
                <a:solidFill>
                  <a:srgbClr val="00B0F0"/>
                </a:solidFill>
              </a:rPr>
              <a:t>highest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00B0F0"/>
                </a:solidFill>
              </a:rPr>
              <a:t>lowest data point</a:t>
            </a:r>
          </a:p>
          <a:p>
            <a:pPr marL="0" indent="0">
              <a:buNone/>
            </a:pPr>
            <a:endParaRPr lang="en-US" sz="3600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Outlier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value that is </a:t>
            </a:r>
            <a:r>
              <a:rPr lang="en-US" sz="3600" dirty="0" smtClean="0">
                <a:solidFill>
                  <a:srgbClr val="00B0F0"/>
                </a:solidFill>
              </a:rPr>
              <a:t>much greater </a:t>
            </a:r>
            <a:r>
              <a:rPr lang="en-US" sz="3600" dirty="0" smtClean="0"/>
              <a:t>or </a:t>
            </a:r>
            <a:r>
              <a:rPr lang="en-US" sz="3600" dirty="0" smtClean="0">
                <a:solidFill>
                  <a:srgbClr val="00B0F0"/>
                </a:solidFill>
              </a:rPr>
              <a:t>much less than </a:t>
            </a:r>
            <a:r>
              <a:rPr lang="en-US" sz="3600" dirty="0" smtClean="0"/>
              <a:t>the rest of the data</a:t>
            </a:r>
            <a:endParaRPr lang="en-US" sz="3600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532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/>
              <a:t>Numerical order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 order from </a:t>
            </a:r>
            <a:r>
              <a:rPr lang="en-US" sz="3600" dirty="0" smtClean="0">
                <a:solidFill>
                  <a:srgbClr val="00B0F0"/>
                </a:solidFill>
              </a:rPr>
              <a:t>least</a:t>
            </a:r>
            <a:r>
              <a:rPr lang="en-US" sz="3600" dirty="0" smtClean="0"/>
              <a:t> to </a:t>
            </a:r>
            <a:r>
              <a:rPr lang="en-US" sz="3600" dirty="0" smtClean="0">
                <a:solidFill>
                  <a:srgbClr val="00B0F0"/>
                </a:solidFill>
              </a:rPr>
              <a:t>greatest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143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Inter quartile range (IQR)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239000" cy="439833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 smtClean="0">
                <a:solidFill>
                  <a:srgbClr val="00B0F0"/>
                </a:solidFill>
              </a:rPr>
              <a:t>3</a:t>
            </a:r>
            <a:r>
              <a:rPr lang="en-US" sz="3600" baseline="30000" dirty="0" smtClean="0">
                <a:solidFill>
                  <a:srgbClr val="00B0F0"/>
                </a:solidFill>
              </a:rPr>
              <a:t>rd</a:t>
            </a:r>
            <a:r>
              <a:rPr lang="en-US" sz="3600" dirty="0" smtClean="0">
                <a:solidFill>
                  <a:srgbClr val="00B0F0"/>
                </a:solidFill>
              </a:rPr>
              <a:t> quartile minus the 1</a:t>
            </a:r>
            <a:r>
              <a:rPr lang="en-US" sz="3600" baseline="30000" dirty="0" smtClean="0">
                <a:solidFill>
                  <a:srgbClr val="00B0F0"/>
                </a:solidFill>
              </a:rPr>
              <a:t>st</a:t>
            </a:r>
            <a:r>
              <a:rPr lang="en-US" sz="3600" dirty="0" smtClean="0">
                <a:solidFill>
                  <a:srgbClr val="00B0F0"/>
                </a:solidFill>
              </a:rPr>
              <a:t> quartile </a:t>
            </a:r>
            <a:r>
              <a:rPr lang="en-US" sz="3600" dirty="0" smtClean="0"/>
              <a:t>on a Box-and-Whisker Plot</a:t>
            </a:r>
            <a:endParaRPr lang="en-US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2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</TotalTime>
  <Words>148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Topic: Measures of Central Tendency (MCT)</vt:lpstr>
      <vt:lpstr>Mean</vt:lpstr>
      <vt:lpstr>Median</vt:lpstr>
      <vt:lpstr>mode</vt:lpstr>
      <vt:lpstr>Range</vt:lpstr>
      <vt:lpstr>Outlier</vt:lpstr>
      <vt:lpstr>Numerical order</vt:lpstr>
      <vt:lpstr>Inter quartile range (IQR)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Measures of Central Tendency (MCT)</dc:title>
  <dc:creator>Dyal, Melisa</dc:creator>
  <cp:lastModifiedBy>Dyal, Melisa</cp:lastModifiedBy>
  <cp:revision>3</cp:revision>
  <dcterms:created xsi:type="dcterms:W3CDTF">2014-09-03T14:34:12Z</dcterms:created>
  <dcterms:modified xsi:type="dcterms:W3CDTF">2014-09-03T14:49:04Z</dcterms:modified>
</cp:coreProperties>
</file>