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7" r:id="rId3"/>
    <p:sldId id="299" r:id="rId4"/>
    <p:sldId id="293" r:id="rId5"/>
    <p:sldId id="294" r:id="rId6"/>
    <p:sldId id="295" r:id="rId7"/>
    <p:sldId id="296" r:id="rId8"/>
    <p:sldId id="297" r:id="rId9"/>
    <p:sldId id="298" r:id="rId10"/>
    <p:sldId id="300" r:id="rId11"/>
    <p:sldId id="301" r:id="rId12"/>
    <p:sldId id="302" r:id="rId13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1"/>
  </p:normalViewPr>
  <p:slideViewPr>
    <p:cSldViewPr snapToGrid="0" snapToObjects="1">
      <p:cViewPr>
        <p:scale>
          <a:sx n="88" d="100"/>
          <a:sy n="88" d="100"/>
        </p:scale>
        <p:origin x="-1212" y="-72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97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1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60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78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89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3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5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50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0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92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EBEE-CED4-C144-A19F-F2C2DE480422}" type="datetimeFigureOut">
              <a:rPr lang="en-US" smtClean="0"/>
              <a:t>8/19/2019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76346-8D35-964E-8B4A-41745A6B9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7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pulford@neshaminy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.amplify.org/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C61A55-327F-5843-9B65-6A4D14977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" y="0"/>
            <a:ext cx="10053851" cy="777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68525B-30B6-DC41-B97A-36DACF2CCC77}"/>
              </a:ext>
            </a:extLst>
          </p:cNvPr>
          <p:cNvSpPr txBox="1"/>
          <p:nvPr/>
        </p:nvSpPr>
        <p:spPr>
          <a:xfrm>
            <a:off x="-33866" y="1577442"/>
            <a:ext cx="5012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Science Grade </a:t>
            </a:r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7</a:t>
            </a:r>
            <a:endParaRPr lang="en-US" sz="5000" dirty="0" smtClean="0">
              <a:ea typeface="AGStraightOuttaPatienceSkinny M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Mrs. Pulford</a:t>
            </a:r>
            <a:endParaRPr lang="en-US" sz="5000" dirty="0">
              <a:ea typeface="AGStraightOuttaPatienceSkinny M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434D35-368E-634E-9C77-504817D967E5}"/>
              </a:ext>
            </a:extLst>
          </p:cNvPr>
          <p:cNvSpPr txBox="1"/>
          <p:nvPr/>
        </p:nvSpPr>
        <p:spPr>
          <a:xfrm>
            <a:off x="5063067" y="1577442"/>
            <a:ext cx="5012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Science Grade </a:t>
            </a:r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7</a:t>
            </a:r>
            <a:endParaRPr lang="en-US" sz="5000" dirty="0" smtClean="0">
              <a:ea typeface="AGStraightOuttaPatienceSkinny M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Mrs. Pulford</a:t>
            </a:r>
            <a:endParaRPr lang="en-US" sz="5000" dirty="0">
              <a:ea typeface="AGStraightOuttaPatienceSkinny M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94006D-8FAE-1747-8B42-F7E6A2E11D3E}"/>
              </a:ext>
            </a:extLst>
          </p:cNvPr>
          <p:cNvSpPr txBox="1"/>
          <p:nvPr/>
        </p:nvSpPr>
        <p:spPr>
          <a:xfrm>
            <a:off x="1" y="4677002"/>
            <a:ext cx="5012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Science Grade </a:t>
            </a:r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7</a:t>
            </a:r>
            <a:endParaRPr lang="en-US" sz="5000" dirty="0" smtClean="0">
              <a:ea typeface="AGStraightOuttaPatienceSkinny M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Mrs. Pulford</a:t>
            </a:r>
            <a:endParaRPr lang="en-US" sz="5000" dirty="0">
              <a:ea typeface="AGStraightOuttaPatienceSkinny M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DFB4DA-CA64-C44C-98E3-E6EF02E4562B}"/>
              </a:ext>
            </a:extLst>
          </p:cNvPr>
          <p:cNvSpPr txBox="1"/>
          <p:nvPr/>
        </p:nvSpPr>
        <p:spPr>
          <a:xfrm>
            <a:off x="5096933" y="4677002"/>
            <a:ext cx="50122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Science Grade </a:t>
            </a:r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7</a:t>
            </a:r>
            <a:endParaRPr lang="en-US" sz="5000" dirty="0" smtClean="0">
              <a:ea typeface="AGStraightOuttaPatienceSkinny M" panose="02000603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000" dirty="0" smtClean="0">
                <a:ea typeface="AGStraightOuttaPatienceSkinny M" panose="02000603000000000000" pitchFamily="2" charset="0"/>
                <a:cs typeface="Times New Roman" panose="02020603050405020304" pitchFamily="18" charset="0"/>
              </a:rPr>
              <a:t>Mrs. Pulford</a:t>
            </a:r>
            <a:endParaRPr lang="en-US" sz="5000" dirty="0">
              <a:ea typeface="AGStraightOuttaPatienceSkinny M" panose="02000603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41" y="190499"/>
            <a:ext cx="474685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933" y="190499"/>
            <a:ext cx="474685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8" y="3333749"/>
            <a:ext cx="474685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774" y="3333749"/>
            <a:ext cx="474685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851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FE39FC-9103-5248-9C91-C53ECCEF3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" y="0"/>
            <a:ext cx="10053851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B3DF2E-1F02-DB4C-9323-27B5F2E92333}"/>
              </a:ext>
            </a:extLst>
          </p:cNvPr>
          <p:cNvSpPr txBox="1"/>
          <p:nvPr/>
        </p:nvSpPr>
        <p:spPr>
          <a:xfrm>
            <a:off x="-1" y="225287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 HERE 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1B7181-C876-E941-A5B6-30F133581945}"/>
              </a:ext>
            </a:extLst>
          </p:cNvPr>
          <p:cNvSpPr txBox="1"/>
          <p:nvPr/>
        </p:nvSpPr>
        <p:spPr>
          <a:xfrm>
            <a:off x="5029200" y="225287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 HERE 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54B7D56-142C-004D-B310-B2ACE4B7172C}"/>
              </a:ext>
            </a:extLst>
          </p:cNvPr>
          <p:cNvSpPr txBox="1"/>
          <p:nvPr/>
        </p:nvSpPr>
        <p:spPr>
          <a:xfrm>
            <a:off x="1" y="5413583"/>
            <a:ext cx="49953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ea typeface="AGBossLady Medium" panose="02000603000000000000" pitchFamily="2" charset="0"/>
                <a:cs typeface="KG Always A Good Time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C127903-26DE-7945-B0EB-B333FBA3E78D}"/>
              </a:ext>
            </a:extLst>
          </p:cNvPr>
          <p:cNvSpPr txBox="1"/>
          <p:nvPr/>
        </p:nvSpPr>
        <p:spPr>
          <a:xfrm>
            <a:off x="5063068" y="5413583"/>
            <a:ext cx="49953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ea typeface="AGBossLady Medium" panose="02000603000000000000" pitchFamily="2" charset="0"/>
                <a:cs typeface="KG Always A Good Time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45005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C097C9-C639-6447-AAAD-F09E9D614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" y="0"/>
            <a:ext cx="10053851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B5F50D-F7CE-8E4A-8E55-EF68ABD5822F}"/>
              </a:ext>
            </a:extLst>
          </p:cNvPr>
          <p:cNvSpPr txBox="1"/>
          <p:nvPr/>
        </p:nvSpPr>
        <p:spPr>
          <a:xfrm>
            <a:off x="-1" y="225287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 HERE 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230B87-511A-9B4A-8308-A21B14F5219E}"/>
              </a:ext>
            </a:extLst>
          </p:cNvPr>
          <p:cNvSpPr txBox="1"/>
          <p:nvPr/>
        </p:nvSpPr>
        <p:spPr>
          <a:xfrm>
            <a:off x="5029200" y="225287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 HERE 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9A545F-50EF-B647-97C3-E458F15BA60F}"/>
              </a:ext>
            </a:extLst>
          </p:cNvPr>
          <p:cNvSpPr txBox="1"/>
          <p:nvPr/>
        </p:nvSpPr>
        <p:spPr>
          <a:xfrm>
            <a:off x="1" y="6281683"/>
            <a:ext cx="49953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spc="300" dirty="0">
                <a:ea typeface="AGTacoTuesday Medium" panose="02000603000000000000" pitchFamily="2" charset="0"/>
                <a:cs typeface="KG Wake Me Up"/>
              </a:rPr>
              <a:t>TYPE HERE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D0B9AE-A345-6947-9FF1-67060A1DB886}"/>
              </a:ext>
            </a:extLst>
          </p:cNvPr>
          <p:cNvSpPr txBox="1"/>
          <p:nvPr/>
        </p:nvSpPr>
        <p:spPr>
          <a:xfrm>
            <a:off x="5063068" y="6281683"/>
            <a:ext cx="49953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spc="300" dirty="0">
                <a:ea typeface="AGTacoTuesday Medium" panose="02000603000000000000" pitchFamily="2" charset="0"/>
                <a:cs typeface="KG Wake Me Up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420776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3E52517-5130-6E44-A204-E8BDE5B08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" y="0"/>
            <a:ext cx="10053851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50494E-E813-6940-9D0D-7FBC95897213}"/>
              </a:ext>
            </a:extLst>
          </p:cNvPr>
          <p:cNvSpPr txBox="1"/>
          <p:nvPr/>
        </p:nvSpPr>
        <p:spPr>
          <a:xfrm>
            <a:off x="-1" y="225287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 HERE 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24D11A-8732-0341-A648-22ECD4B24215}"/>
              </a:ext>
            </a:extLst>
          </p:cNvPr>
          <p:cNvSpPr txBox="1"/>
          <p:nvPr/>
        </p:nvSpPr>
        <p:spPr>
          <a:xfrm>
            <a:off x="5029200" y="225287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 HERE 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0ADC2B-119F-034F-9B14-C498A4402773}"/>
              </a:ext>
            </a:extLst>
          </p:cNvPr>
          <p:cNvSpPr txBox="1"/>
          <p:nvPr/>
        </p:nvSpPr>
        <p:spPr>
          <a:xfrm>
            <a:off x="1" y="7060433"/>
            <a:ext cx="499533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dirty="0">
                <a:ea typeface="AGThatsANoFromMe Medium" panose="02000603000000000000" pitchFamily="2" charset="0"/>
                <a:cs typeface="MTF Jumpin' Jack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0CF0A93-23E2-BD4A-8CAD-16F6DF297806}"/>
              </a:ext>
            </a:extLst>
          </p:cNvPr>
          <p:cNvSpPr txBox="1"/>
          <p:nvPr/>
        </p:nvSpPr>
        <p:spPr>
          <a:xfrm>
            <a:off x="5063068" y="7060433"/>
            <a:ext cx="499533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00" dirty="0">
                <a:ea typeface="AGThatsANoFromMe Medium" panose="02000603000000000000" pitchFamily="2" charset="0"/>
                <a:cs typeface="MTF Jumpin' Jack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1049403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13F4D3-5F9D-5845-A67B-173AF7C29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" y="0"/>
            <a:ext cx="10053851" cy="777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BAF365-ADA7-0D4B-A16F-8695BBF2BAA4}"/>
              </a:ext>
            </a:extLst>
          </p:cNvPr>
          <p:cNvSpPr txBox="1"/>
          <p:nvPr/>
        </p:nvSpPr>
        <p:spPr>
          <a:xfrm>
            <a:off x="2274" y="1570347"/>
            <a:ext cx="48922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Poquessing</a:t>
            </a:r>
            <a:r>
              <a:rPr lang="en-US" sz="2000" b="1" dirty="0" smtClean="0"/>
              <a:t> Middle School </a:t>
            </a:r>
          </a:p>
          <a:p>
            <a:r>
              <a:rPr lang="en-US" sz="2000" b="1" dirty="0" smtClean="0"/>
              <a:t>Phone Number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 smtClean="0"/>
              <a:t> 215-809-6210</a:t>
            </a:r>
            <a:endParaRPr lang="en-US" sz="20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83978"/>
            <a:ext cx="177437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39" y="3063153"/>
            <a:ext cx="177437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74" y="253943"/>
            <a:ext cx="5029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Email for Sharon Pulford</a:t>
            </a:r>
          </a:p>
          <a:p>
            <a:r>
              <a:rPr lang="en-US" b="1" dirty="0"/>
              <a:t>	</a:t>
            </a:r>
            <a:r>
              <a:rPr lang="en-US" dirty="0"/>
              <a:t>	         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sz="2400" dirty="0">
                <a:hlinkClick r:id="rId4"/>
              </a:rPr>
              <a:t>spulford@neshaminy.org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026925" y="246761"/>
            <a:ext cx="50292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Email for Sharon Pulford</a:t>
            </a:r>
          </a:p>
          <a:p>
            <a:r>
              <a:rPr lang="en-US" b="1" dirty="0"/>
              <a:t>	</a:t>
            </a:r>
            <a:r>
              <a:rPr lang="en-US" dirty="0"/>
              <a:t>	         </a:t>
            </a:r>
            <a:endParaRPr lang="en-US" dirty="0" smtClean="0"/>
          </a:p>
          <a:p>
            <a:pPr algn="ctr"/>
            <a:r>
              <a:rPr lang="en-US" dirty="0" smtClean="0"/>
              <a:t> </a:t>
            </a:r>
            <a:r>
              <a:rPr lang="en-US" sz="2400" dirty="0">
                <a:hlinkClick r:id="rId4"/>
              </a:rPr>
              <a:t>spulford@neshaminy.org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031474" y="1570347"/>
            <a:ext cx="5029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Poquessing</a:t>
            </a:r>
            <a:r>
              <a:rPr lang="en-US" b="1" dirty="0"/>
              <a:t> Middle School </a:t>
            </a:r>
          </a:p>
          <a:p>
            <a:r>
              <a:rPr lang="en-US" b="1" dirty="0"/>
              <a:t>Phone Number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 215-809-6210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42EBBA-EBE3-5447-A7DC-680799A36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" y="0"/>
            <a:ext cx="10053851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313584-FF83-C747-9D2C-5A7B0A37F9DB}"/>
              </a:ext>
            </a:extLst>
          </p:cNvPr>
          <p:cNvSpPr txBox="1"/>
          <p:nvPr/>
        </p:nvSpPr>
        <p:spPr>
          <a:xfrm>
            <a:off x="-1" y="225287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On </a:t>
            </a:r>
            <a:r>
              <a:rPr lang="en-US" b="1" dirty="0" smtClean="0"/>
              <a:t>to the Chromebook</a:t>
            </a:r>
            <a:r>
              <a:rPr lang="en-US" b="1" dirty="0" smtClean="0"/>
              <a:t>: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Login into the device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Login:  (student id)@nsdstu.org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Password: assigned 7 digit password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52349B-CA4F-434B-A9FE-07181BBB17AB}"/>
              </a:ext>
            </a:extLst>
          </p:cNvPr>
          <p:cNvSpPr txBox="1"/>
          <p:nvPr/>
        </p:nvSpPr>
        <p:spPr>
          <a:xfrm>
            <a:off x="5029200" y="116430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 to the Chromebook: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Login into the device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Login:  (student id)@nsdstu.org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Password: assigned 7 digit password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5D237A-15AC-CE4A-86FE-E9B4F6BD8916}"/>
              </a:ext>
            </a:extLst>
          </p:cNvPr>
          <p:cNvSpPr txBox="1"/>
          <p:nvPr/>
        </p:nvSpPr>
        <p:spPr>
          <a:xfrm>
            <a:off x="1" y="4502178"/>
            <a:ext cx="4995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a typeface="AGThatsANoFromMe Medium" panose="02000603000000000000" pitchFamily="2" charset="0"/>
                <a:cs typeface="KG Blank Space Solid"/>
              </a:rPr>
              <a:t>How do we access Amplify?</a:t>
            </a:r>
            <a:endParaRPr lang="en-US" sz="3200" dirty="0">
              <a:ea typeface="AGThatsANoFromMe Medium" panose="02000603000000000000" pitchFamily="2" charset="0"/>
              <a:cs typeface="KG Blank Space Solid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EE2F655-ACC9-4B46-9A75-2FC1274EC8B9}"/>
              </a:ext>
            </a:extLst>
          </p:cNvPr>
          <p:cNvSpPr txBox="1"/>
          <p:nvPr/>
        </p:nvSpPr>
        <p:spPr>
          <a:xfrm>
            <a:off x="5063068" y="4502178"/>
            <a:ext cx="4995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ea typeface="AGThatsANoFromMe Medium" panose="02000603000000000000" pitchFamily="2" charset="0"/>
                <a:cs typeface="KG Blank Space Solid"/>
              </a:rPr>
              <a:t>How do we access Amplify?</a:t>
            </a:r>
            <a:endParaRPr lang="en-US" sz="3200" dirty="0">
              <a:ea typeface="AGThatsANoFromMe Medium" panose="02000603000000000000" pitchFamily="2" charset="0"/>
              <a:cs typeface="KG Blank Space Soli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52349B-CA4F-434B-A9FE-07181BBB17AB}"/>
              </a:ext>
            </a:extLst>
          </p:cNvPr>
          <p:cNvSpPr txBox="1"/>
          <p:nvPr/>
        </p:nvSpPr>
        <p:spPr>
          <a:xfrm>
            <a:off x="2274" y="1413649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 to the Amplify App and select the unit, chapter </a:t>
            </a:r>
            <a:r>
              <a:rPr lang="en-US" dirty="0" smtClean="0"/>
              <a:t>and </a:t>
            </a:r>
            <a:r>
              <a:rPr lang="en-US" dirty="0" smtClean="0"/>
              <a:t>lesson scheduled for the day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52349B-CA4F-434B-A9FE-07181BBB17AB}"/>
              </a:ext>
            </a:extLst>
          </p:cNvPr>
          <p:cNvSpPr txBox="1"/>
          <p:nvPr/>
        </p:nvSpPr>
        <p:spPr>
          <a:xfrm>
            <a:off x="-16933" y="2344551"/>
            <a:ext cx="50122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On a home computer or a public computer other than a </a:t>
            </a:r>
            <a:r>
              <a:rPr lang="en-US" b="1" dirty="0" err="1" smtClean="0"/>
              <a:t>Neshaminy</a:t>
            </a:r>
            <a:r>
              <a:rPr lang="en-US" b="1" dirty="0" smtClean="0"/>
              <a:t> device: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Type in </a:t>
            </a:r>
            <a:r>
              <a:rPr lang="en-US" dirty="0" smtClean="0">
                <a:hlinkClick r:id="rId3"/>
              </a:rPr>
              <a:t>www.learning.amplify.org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Follow the login process </a:t>
            </a:r>
            <a:r>
              <a:rPr lang="en-US" dirty="0" smtClean="0"/>
              <a:t>above.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may have to scroll down to Amplify Science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63068" y="1413649"/>
            <a:ext cx="5029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 to the Amplify App and select the unit, chapter and lesson scheduled for the day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52349B-CA4F-434B-A9FE-07181BBB17AB}"/>
              </a:ext>
            </a:extLst>
          </p:cNvPr>
          <p:cNvSpPr txBox="1"/>
          <p:nvPr/>
        </p:nvSpPr>
        <p:spPr>
          <a:xfrm>
            <a:off x="5012267" y="2336979"/>
            <a:ext cx="5029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On a home computer or a public computer other than a </a:t>
            </a:r>
            <a:r>
              <a:rPr lang="en-US" b="1" dirty="0" err="1" smtClean="0"/>
              <a:t>Neshaminy</a:t>
            </a:r>
            <a:r>
              <a:rPr lang="en-US" b="1" dirty="0" smtClean="0"/>
              <a:t> device: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Type in </a:t>
            </a:r>
            <a:r>
              <a:rPr lang="en-US" dirty="0" smtClean="0">
                <a:hlinkClick r:id="rId3"/>
              </a:rPr>
              <a:t>www.learning.amplify.org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Follow the login process </a:t>
            </a:r>
            <a:r>
              <a:rPr lang="en-US" dirty="0" smtClean="0"/>
              <a:t>above.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You may have to scroll down to Amplify Science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78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48926A-8C20-5E46-86C3-F4D687377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" y="0"/>
            <a:ext cx="10053851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3E5F00-B372-214D-ADCE-E255811AFB50}"/>
              </a:ext>
            </a:extLst>
          </p:cNvPr>
          <p:cNvSpPr txBox="1"/>
          <p:nvPr/>
        </p:nvSpPr>
        <p:spPr>
          <a:xfrm>
            <a:off x="-1" y="225287"/>
            <a:ext cx="4920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 Rounded MT Bold" panose="020F0704030504030204" pitchFamily="34" charset="0"/>
              </a:rPr>
              <a:t>DAILY</a:t>
            </a:r>
            <a:r>
              <a:rPr lang="en-US" sz="2000" b="1" dirty="0">
                <a:latin typeface="Arial Rounded MT Bold" panose="020F0704030504030204" pitchFamily="34" charset="0"/>
              </a:rPr>
              <a:t>: </a:t>
            </a:r>
            <a:endParaRPr lang="en-US" sz="2000" dirty="0">
              <a:latin typeface="Arial Rounded MT Bold" panose="020F07040305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Use the CANVAS Calendar to check which lesson was covered that day and if there is homework.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Use the AMPLIFY “My Work” section and the UNIT CHECKLIST to see if your child has completed the assigned work.  Be sure that it says “SUBMITTED”, not “IN PROGRESS”.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E7563A-7927-6343-B635-8935CE16D6F2}"/>
              </a:ext>
            </a:extLst>
          </p:cNvPr>
          <p:cNvSpPr txBox="1"/>
          <p:nvPr/>
        </p:nvSpPr>
        <p:spPr>
          <a:xfrm>
            <a:off x="5029200" y="225287"/>
            <a:ext cx="5029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Arial Rounded MT Bold" panose="020F0704030504030204" pitchFamily="34" charset="0"/>
              </a:rPr>
              <a:t>DAILY</a:t>
            </a:r>
            <a:r>
              <a:rPr lang="en-US" sz="2000" b="1" dirty="0">
                <a:latin typeface="Arial Rounded MT Bold" panose="020F0704030504030204" pitchFamily="34" charset="0"/>
              </a:rPr>
              <a:t>: </a:t>
            </a:r>
            <a:endParaRPr lang="en-US" sz="2000" dirty="0">
              <a:latin typeface="Arial Rounded MT Bold" panose="020F07040305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Use the CANVAS Calendar to check which lesson was covered that day and if there is homework.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0"/>
              </a:rPr>
              <a:t>Use the AMPLIFY “My Work” section and the UNIT CHECKLIST to see if your child has completed the assigned work.  Be sure that it says “SUBMITTED”, not “IN PROGRESS”.  </a:t>
            </a:r>
          </a:p>
          <a:p>
            <a:endParaRPr lang="en-US" sz="2000" dirty="0"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399" y="3591227"/>
            <a:ext cx="47679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Baskerville Old Face" panose="02020602080505020303" pitchFamily="18" charset="0"/>
              </a:rPr>
              <a:t>Monitoring Students Progress</a:t>
            </a:r>
            <a:endParaRPr lang="en-US" sz="2800" dirty="0">
              <a:latin typeface="Baskerville Old Face" panose="020206020805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9828" y="3591227"/>
            <a:ext cx="47679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askerville Old Face" panose="02020602080505020303" pitchFamily="18" charset="0"/>
              </a:rPr>
              <a:t>Monitoring Students Progress</a:t>
            </a:r>
            <a:endParaRPr lang="en-US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6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2992F2-D119-4742-806C-A7A6C190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" y="10533"/>
            <a:ext cx="10053851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99E18D-EB95-2244-A99D-7BA8DACD5358}"/>
              </a:ext>
            </a:extLst>
          </p:cNvPr>
          <p:cNvSpPr txBox="1"/>
          <p:nvPr/>
        </p:nvSpPr>
        <p:spPr>
          <a:xfrm>
            <a:off x="-1" y="225287"/>
            <a:ext cx="502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Arial Rounded MT Bold" panose="020F0704030504030204" pitchFamily="34" charset="0"/>
              </a:rPr>
              <a:t>WEEKLY/BIWEEKLY</a:t>
            </a:r>
            <a:r>
              <a:rPr lang="en-US" sz="2800" b="1" dirty="0" smtClean="0">
                <a:latin typeface="Arial Rounded MT Bold" panose="020F0704030504030204" pitchFamily="34" charset="0"/>
              </a:rPr>
              <a:t>: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dirty="0" smtClean="0">
                <a:latin typeface="Arial Rounded MT Bold" panose="020F0704030504030204" pitchFamily="34" charset="0"/>
              </a:rPr>
              <a:t>Use </a:t>
            </a:r>
            <a:r>
              <a:rPr lang="en-US" sz="2800" dirty="0">
                <a:latin typeface="Arial Rounded MT Bold" panose="020F0704030504030204" pitchFamily="34" charset="0"/>
              </a:rPr>
              <a:t>HOME ACCESS to check your child’s grade.  Grades are entered at the conclusion of each chapter – approximately every 5-8 school days</a:t>
            </a:r>
            <a:r>
              <a:rPr lang="en-US" dirty="0"/>
              <a:t>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22294A-AB00-4748-9CBC-757CA1C4CEA0}"/>
              </a:ext>
            </a:extLst>
          </p:cNvPr>
          <p:cNvSpPr txBox="1"/>
          <p:nvPr/>
        </p:nvSpPr>
        <p:spPr>
          <a:xfrm>
            <a:off x="5029200" y="225287"/>
            <a:ext cx="5029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Arial Rounded MT Bold" panose="020F0704030504030204" pitchFamily="34" charset="0"/>
              </a:rPr>
              <a:t>WEEKLY/BIWEEKLY</a:t>
            </a:r>
            <a:r>
              <a:rPr lang="en-US" sz="2800" b="1" dirty="0">
                <a:latin typeface="Arial Rounded MT Bold" panose="020F0704030504030204" pitchFamily="34" charset="0"/>
              </a:rPr>
              <a:t>:</a:t>
            </a:r>
          </a:p>
          <a:p>
            <a:endParaRPr lang="en-US" sz="2800" dirty="0">
              <a:latin typeface="Arial Rounded MT Bold" panose="020F0704030504030204" pitchFamily="34" charset="0"/>
            </a:endParaRPr>
          </a:p>
          <a:p>
            <a:r>
              <a:rPr lang="en-US" sz="2800" dirty="0">
                <a:latin typeface="Arial Rounded MT Bold" panose="020F0704030504030204" pitchFamily="34" charset="0"/>
              </a:rPr>
              <a:t>Use HOME ACCESS to check your child’s grade.  Grades are entered at the conclusion of each chapter – approximately every 5-8 school days</a:t>
            </a:r>
            <a:r>
              <a:rPr lang="en-US" dirty="0"/>
              <a:t>.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399" y="4549523"/>
            <a:ext cx="47679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Baskerville Old Face" panose="02020602080505020303" pitchFamily="18" charset="0"/>
              </a:rPr>
              <a:t>Monitoring Students Progress</a:t>
            </a:r>
            <a:endParaRPr lang="en-US" sz="2800" dirty="0">
              <a:latin typeface="Baskerville Old Face" panose="020206020805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9828" y="4549876"/>
            <a:ext cx="47679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Baskerville Old Face" panose="02020602080505020303" pitchFamily="18" charset="0"/>
              </a:rPr>
              <a:t>Monitoring Students Progress</a:t>
            </a:r>
            <a:endParaRPr lang="en-US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831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CD9B7A-7EB4-DB4D-9A2F-F362AB927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" y="0"/>
            <a:ext cx="10053851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E039A00-0B7E-A742-8762-4E1E22A4E40D}"/>
              </a:ext>
            </a:extLst>
          </p:cNvPr>
          <p:cNvSpPr txBox="1"/>
          <p:nvPr/>
        </p:nvSpPr>
        <p:spPr>
          <a:xfrm>
            <a:off x="-1" y="225287"/>
            <a:ext cx="5029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GRADING</a:t>
            </a:r>
            <a:r>
              <a:rPr lang="en-US" b="1" dirty="0"/>
              <a:t>:</a:t>
            </a:r>
            <a:r>
              <a:rPr lang="en-US" dirty="0"/>
              <a:t>  Grading is divided into two categories which are approximately equal in each unit.</a:t>
            </a:r>
            <a:endParaRPr lang="en-US" sz="1400" dirty="0"/>
          </a:p>
          <a:p>
            <a:pPr lvl="0"/>
            <a:r>
              <a:rPr lang="en-US" b="1" dirty="0"/>
              <a:t>Daily Assignments 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Items listed on the unit checklist are worth 1 point each.  At the end of each chapter, this grade is added to Home Access.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Science Seminar Sessions are worth </a:t>
            </a:r>
            <a:r>
              <a:rPr lang="en-US" dirty="0" smtClean="0"/>
              <a:t>4 points</a:t>
            </a:r>
            <a:r>
              <a:rPr lang="en-US" dirty="0"/>
              <a:t>. Students earn </a:t>
            </a:r>
            <a:r>
              <a:rPr lang="en-US" dirty="0" smtClean="0"/>
              <a:t>2 </a:t>
            </a:r>
            <a:r>
              <a:rPr lang="en-US" dirty="0"/>
              <a:t>points for their preparation for the seminar and an additional </a:t>
            </a:r>
            <a:r>
              <a:rPr lang="en-US" dirty="0" smtClean="0"/>
              <a:t>2 </a:t>
            </a:r>
            <a:r>
              <a:rPr lang="en-US" dirty="0"/>
              <a:t>points for participating in the seminar.</a:t>
            </a:r>
            <a:endParaRPr lang="en-US" sz="1400" dirty="0"/>
          </a:p>
          <a:p>
            <a:pPr lvl="0"/>
            <a:r>
              <a:rPr lang="en-US" b="1" dirty="0"/>
              <a:t>Assessments </a:t>
            </a:r>
            <a:r>
              <a:rPr lang="en-US" dirty="0"/>
              <a:t>– assessments can be any of the following:</a:t>
            </a: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End of Unit AMPLIFY Assessment</a:t>
            </a: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End of Unit VOCABULARY Assessment</a:t>
            </a: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Unit Written Scientific Argument</a:t>
            </a:r>
            <a:endParaRPr lang="en-US" sz="1400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0627" y="4865208"/>
            <a:ext cx="476794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askerville Old Face" panose="02020602080505020303" pitchFamily="18" charset="0"/>
              </a:rPr>
              <a:t>Monitoring Students Progress</a:t>
            </a:r>
            <a:endParaRPr lang="en-US" sz="3200" b="1" dirty="0">
              <a:latin typeface="Baskerville Old Face" panose="020206020805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9828" y="4865208"/>
            <a:ext cx="476794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Baskerville Old Face" panose="02020602080505020303" pitchFamily="18" charset="0"/>
              </a:rPr>
              <a:t>Monitoring Students Progress</a:t>
            </a:r>
            <a:endParaRPr lang="en-US" sz="3200" b="1" dirty="0">
              <a:latin typeface="Baskerville Old Face" panose="020206020805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039A00-0B7E-A742-8762-4E1E22A4E40D}"/>
              </a:ext>
            </a:extLst>
          </p:cNvPr>
          <p:cNvSpPr txBox="1"/>
          <p:nvPr/>
        </p:nvSpPr>
        <p:spPr>
          <a:xfrm>
            <a:off x="5016038" y="225287"/>
            <a:ext cx="5029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GRADING</a:t>
            </a:r>
            <a:r>
              <a:rPr lang="en-US" b="1" dirty="0"/>
              <a:t>:</a:t>
            </a:r>
            <a:r>
              <a:rPr lang="en-US" dirty="0"/>
              <a:t>  Grading is divided into two categories which are approximately equal in each unit.</a:t>
            </a:r>
            <a:endParaRPr lang="en-US" sz="1400" dirty="0"/>
          </a:p>
          <a:p>
            <a:pPr lvl="0"/>
            <a:r>
              <a:rPr lang="en-US" b="1" dirty="0"/>
              <a:t>Daily Assignments 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Items listed on the unit checklist are worth 1 point each.  At the end of each chapter, this grade is added to Home Access.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Science Seminar Sessions are worth </a:t>
            </a:r>
            <a:r>
              <a:rPr lang="en-US" dirty="0" smtClean="0"/>
              <a:t>4 points</a:t>
            </a:r>
            <a:r>
              <a:rPr lang="en-US" dirty="0"/>
              <a:t>. Students earn </a:t>
            </a:r>
            <a:r>
              <a:rPr lang="en-US" dirty="0" smtClean="0"/>
              <a:t>2 </a:t>
            </a:r>
            <a:r>
              <a:rPr lang="en-US" dirty="0"/>
              <a:t>points for their preparation for the seminar and an additional </a:t>
            </a:r>
            <a:r>
              <a:rPr lang="en-US" dirty="0" smtClean="0"/>
              <a:t>2 </a:t>
            </a:r>
            <a:r>
              <a:rPr lang="en-US" dirty="0"/>
              <a:t>points for participating in the seminar.</a:t>
            </a:r>
            <a:endParaRPr lang="en-US" sz="1400" dirty="0"/>
          </a:p>
          <a:p>
            <a:pPr lvl="0"/>
            <a:r>
              <a:rPr lang="en-US" b="1" dirty="0"/>
              <a:t>Assessments </a:t>
            </a:r>
            <a:r>
              <a:rPr lang="en-US" dirty="0"/>
              <a:t>– assessments can be any of the following:</a:t>
            </a: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End of Unit AMPLIFY Assessment</a:t>
            </a: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End of Unit VOCABULARY Assessment</a:t>
            </a:r>
            <a:endParaRPr lang="en-US" sz="14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Unit Written Scientific Argument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228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34D98A-792A-4440-B3A4-02D0A70A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" y="0"/>
            <a:ext cx="10053851" cy="777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39A7CE-D784-034B-91EC-CD38872E1828}"/>
              </a:ext>
            </a:extLst>
          </p:cNvPr>
          <p:cNvSpPr txBox="1"/>
          <p:nvPr/>
        </p:nvSpPr>
        <p:spPr>
          <a:xfrm>
            <a:off x="2274" y="211088"/>
            <a:ext cx="502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Three </a:t>
            </a:r>
            <a:r>
              <a:rPr lang="en-US" sz="3200" b="1" dirty="0"/>
              <a:t>D</a:t>
            </a:r>
            <a:r>
              <a:rPr lang="en-US" sz="3200" b="1" dirty="0" smtClean="0"/>
              <a:t>imensional Learning</a:t>
            </a:r>
            <a:endParaRPr lang="en-US" sz="3200" b="1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91" y="857250"/>
            <a:ext cx="2637063" cy="26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39A7CE-D784-034B-91EC-CD38872E1828}"/>
              </a:ext>
            </a:extLst>
          </p:cNvPr>
          <p:cNvSpPr txBox="1"/>
          <p:nvPr/>
        </p:nvSpPr>
        <p:spPr>
          <a:xfrm>
            <a:off x="5031474" y="211088"/>
            <a:ext cx="5029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Three </a:t>
            </a:r>
            <a:r>
              <a:rPr lang="en-US" sz="3200" b="1" dirty="0"/>
              <a:t>D</a:t>
            </a:r>
            <a:r>
              <a:rPr lang="en-US" sz="3200" b="1" dirty="0" smtClean="0"/>
              <a:t>imensional Learning</a:t>
            </a:r>
            <a:endParaRPr lang="en-US" sz="3200" b="1" dirty="0"/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42" y="865416"/>
            <a:ext cx="2637063" cy="26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2" y="3695700"/>
            <a:ext cx="4321628" cy="216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60" y="3695700"/>
            <a:ext cx="4321628" cy="216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48" y="5960610"/>
            <a:ext cx="3381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385" y="5944963"/>
            <a:ext cx="3381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33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BA3EC8-E35D-7541-81FB-16BE6D0BE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" y="0"/>
            <a:ext cx="10053851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009A6-4BEF-0C4A-A93F-9C9F05CF98C3}"/>
              </a:ext>
            </a:extLst>
          </p:cNvPr>
          <p:cNvSpPr txBox="1"/>
          <p:nvPr/>
        </p:nvSpPr>
        <p:spPr>
          <a:xfrm>
            <a:off x="-1" y="225287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 HERE 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A5D7A0A-1B6D-E342-8202-48383A367269}"/>
              </a:ext>
            </a:extLst>
          </p:cNvPr>
          <p:cNvSpPr txBox="1"/>
          <p:nvPr/>
        </p:nvSpPr>
        <p:spPr>
          <a:xfrm>
            <a:off x="5029200" y="225287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 HERE 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80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2EB999-FFCB-5544-A233-6D4870C5B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" y="0"/>
            <a:ext cx="10053851" cy="777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D1FA77-8DEA-3141-85E2-337F4592080B}"/>
              </a:ext>
            </a:extLst>
          </p:cNvPr>
          <p:cNvSpPr txBox="1"/>
          <p:nvPr/>
        </p:nvSpPr>
        <p:spPr>
          <a:xfrm>
            <a:off x="-1" y="225287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 HERE 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A1FC94-A689-374A-8C4E-3D53DF214D9A}"/>
              </a:ext>
            </a:extLst>
          </p:cNvPr>
          <p:cNvSpPr txBox="1"/>
          <p:nvPr/>
        </p:nvSpPr>
        <p:spPr>
          <a:xfrm>
            <a:off x="5029200" y="225287"/>
            <a:ext cx="502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TYPE HERE 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pPr algn="ctr"/>
            <a:r>
              <a:rPr lang="en-US" dirty="0"/>
              <a:t>TYPE HERE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2BF5EE-AB76-DE46-BA9E-C36797AFA1AA}"/>
              </a:ext>
            </a:extLst>
          </p:cNvPr>
          <p:cNvSpPr txBox="1"/>
          <p:nvPr/>
        </p:nvSpPr>
        <p:spPr>
          <a:xfrm>
            <a:off x="1" y="3667716"/>
            <a:ext cx="4995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ea typeface="AGICant Medium" panose="02000603000000000000" pitchFamily="2" charset="0"/>
                <a:cs typeface="KG Lego House"/>
              </a:rPr>
              <a:t>TYPE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91BD90-060A-4643-B19A-769C838C06EF}"/>
              </a:ext>
            </a:extLst>
          </p:cNvPr>
          <p:cNvSpPr txBox="1"/>
          <p:nvPr/>
        </p:nvSpPr>
        <p:spPr>
          <a:xfrm>
            <a:off x="5063068" y="3667716"/>
            <a:ext cx="4995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ea typeface="AGICant Medium" panose="02000603000000000000" pitchFamily="2" charset="0"/>
                <a:cs typeface="KG Lego House"/>
              </a:rPr>
              <a:t>TYPE HERE</a:t>
            </a:r>
          </a:p>
        </p:txBody>
      </p:sp>
    </p:spTree>
    <p:extLst>
      <p:ext uri="{BB962C8B-B14F-4D97-AF65-F5344CB8AC3E}">
        <p14:creationId xmlns:p14="http://schemas.microsoft.com/office/powerpoint/2010/main" val="250819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950</TotalTime>
  <Words>782</Words>
  <Application>Microsoft Office PowerPoint</Application>
  <PresentationFormat>Custom</PresentationFormat>
  <Paragraphs>176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owner</cp:lastModifiedBy>
  <cp:revision>28</cp:revision>
  <dcterms:created xsi:type="dcterms:W3CDTF">2019-07-09T19:00:26Z</dcterms:created>
  <dcterms:modified xsi:type="dcterms:W3CDTF">2019-08-19T13:35:53Z</dcterms:modified>
</cp:coreProperties>
</file>