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86" r:id="rId4"/>
    <p:sldId id="285" r:id="rId5"/>
    <p:sldId id="271" r:id="rId6"/>
    <p:sldId id="272" r:id="rId7"/>
    <p:sldId id="258" r:id="rId8"/>
    <p:sldId id="287" r:id="rId9"/>
    <p:sldId id="292" r:id="rId10"/>
    <p:sldId id="288" r:id="rId11"/>
    <p:sldId id="262" r:id="rId12"/>
    <p:sldId id="293" r:id="rId13"/>
    <p:sldId id="294" r:id="rId14"/>
    <p:sldId id="263" r:id="rId15"/>
    <p:sldId id="264" r:id="rId16"/>
    <p:sldId id="290" r:id="rId17"/>
    <p:sldId id="267" r:id="rId18"/>
    <p:sldId id="275" r:id="rId19"/>
    <p:sldId id="277" r:id="rId20"/>
    <p:sldId id="295" r:id="rId21"/>
    <p:sldId id="278" r:id="rId22"/>
    <p:sldId id="279" r:id="rId23"/>
    <p:sldId id="276" r:id="rId24"/>
    <p:sldId id="296" r:id="rId25"/>
    <p:sldId id="280" r:id="rId26"/>
    <p:sldId id="283" r:id="rId27"/>
    <p:sldId id="281" r:id="rId28"/>
    <p:sldId id="282" r:id="rId29"/>
    <p:sldId id="284" r:id="rId30"/>
    <p:sldId id="29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pitchFamily="41" charset="0"/>
        <a:ea typeface="Arial" pitchFamily="41" charset="0"/>
        <a:cs typeface="Arial" pitchFamily="4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40D97-5304-484B-ADED-2D80500BC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0BBF-50C3-0749-8068-82AD0A326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C6E6F-5303-6049-95C7-C5F0175576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E03AB-F6A7-CC42-A73F-C600A8F3A8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41" charset="0"/>
              <a:cs typeface="Arial" pitchFamily="41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41" charset="0"/>
              <a:cs typeface="Arial" pitchFamily="41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41" charset="0"/>
              <a:cs typeface="Arial" pitchFamily="4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19A56-6DE8-5340-A21F-BC4B39EA2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A2ADB7-1525-E246-9439-E01ACE772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2B3D1E7-4F09-0B43-96C0-E87E53114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76DBD-FC01-FC49-9C5B-0227D37A0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6DA22-A929-0D43-AD09-D1EE11A55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1E629-0AF3-1F4E-BA74-3574DC3D7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5027-B130-654F-83DA-F5C49ECF4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Century Gothic" pitchFamily="41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41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41" charset="0"/>
              </a:defRPr>
            </a:lvl1pPr>
          </a:lstStyle>
          <a:p>
            <a:fld id="{1A2ED8FB-1ED0-FE44-B938-4D60CCF452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41" charset="0"/>
              <a:cs typeface="Arial" pitchFamily="41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pitchFamily="41" charset="0"/>
              <a:cs typeface="Arial" pitchFamily="4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41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1" charset="0"/>
        <a:buChar char="o"/>
        <a:defRPr sz="1600" kern="1200">
          <a:solidFill>
            <a:srgbClr val="7F7F7F"/>
          </a:solidFill>
          <a:latin typeface="+mj-lt"/>
          <a:ea typeface="ＭＳ Ｐゴシック" pitchFamily="41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41" charset="0"/>
        <a:buChar char="•"/>
        <a:defRPr sz="1600" kern="1200">
          <a:solidFill>
            <a:srgbClr val="7F7F7F"/>
          </a:solidFill>
          <a:latin typeface="+mj-lt"/>
          <a:ea typeface="ＭＳ Ｐゴシック" pitchFamily="41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1" charset="0"/>
        <a:buChar char="o"/>
        <a:defRPr sz="1600" kern="1200">
          <a:solidFill>
            <a:srgbClr val="7F7F7F"/>
          </a:solidFill>
          <a:latin typeface="+mj-lt"/>
          <a:ea typeface="ＭＳ Ｐゴシック" pitchFamily="41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41" charset="0"/>
        <a:buChar char="•"/>
        <a:defRPr sz="1600" kern="1200">
          <a:solidFill>
            <a:srgbClr val="7F7F7F"/>
          </a:solidFill>
          <a:latin typeface="+mj-lt"/>
          <a:ea typeface="ＭＳ Ｐゴシック" pitchFamily="4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source=images&amp;cd=&amp;cad=rja&amp;uact=8&amp;ved=0ahUKEwjSjdi7wOPLAhWGmx4KHc_4BMIQjRwIBw&amp;url=http://abcnews.go.com/Politics/james-brady-press-secretary-shot-assassination-attempt-81/story?id%3D24835830&amp;bvm=bv.117868183,d.dmo&amp;psig=AFQjCNFvR39dN7PVziXFSSclwoaE67F74Q&amp;ust=14592586328798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source=images&amp;cd=&amp;cad=rja&amp;uact=8&amp;ved=0ahUKEwi6tYbTwOPLAhVFWx4KHWoeDrcQjRwIBw&amp;url=http://www.commondreams.org/news/2014/08/04/gun-control-advocate-james-brady-dies-age-73&amp;bvm=bv.117868183,d.dmo&amp;psig=AFQjCNGw2_nFkDgbMXTCHNYhTOw6fpr29Q&amp;ust=14592587569724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AUSJ6rqEWU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youtube.com/watch?v=P6fMLoVATc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Qw1s17y9F0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encyclopediaofarkansas.net/encyclopedia/entry-detail.aspx?entryID=22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EhVDL_Ah5i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Essential Question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981200" y="2590800"/>
            <a:ext cx="5105400" cy="3505200"/>
          </a:xfrm>
        </p:spPr>
        <p:txBody>
          <a:bodyPr/>
          <a:lstStyle/>
          <a:p>
            <a:pPr algn="ctr"/>
            <a:r>
              <a:rPr lang="en-US">
                <a:latin typeface="Calisto MT" pitchFamily="41" charset="0"/>
              </a:rPr>
              <a:t>What were the important events of the Clinton Presidency?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0300"/>
          </a:xfrm>
        </p:spPr>
        <p:txBody>
          <a:bodyPr/>
          <a:lstStyle/>
          <a:p>
            <a:r>
              <a:rPr 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Domestic Policy – Health Care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130300"/>
            <a:ext cx="5302250" cy="2751138"/>
          </a:xfrm>
        </p:spPr>
        <p:txBody>
          <a:bodyPr/>
          <a:lstStyle/>
          <a:p>
            <a:r>
              <a:rPr lang="en-US" dirty="0">
                <a:latin typeface="Calisto MT" pitchFamily="41" charset="0"/>
              </a:rPr>
              <a:t>Costs rising, millions had no health insurance</a:t>
            </a:r>
          </a:p>
          <a:p>
            <a:r>
              <a:rPr lang="en-US" dirty="0">
                <a:latin typeface="Calisto MT" pitchFamily="41" charset="0"/>
              </a:rPr>
              <a:t>Hillary Clinton headed special task force proposing a government-sponsored program of health care</a:t>
            </a:r>
          </a:p>
          <a:p>
            <a:r>
              <a:rPr lang="en-US" dirty="0">
                <a:latin typeface="Calisto MT" pitchFamily="41" charset="0"/>
              </a:rPr>
              <a:t>Defeated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0" y="3048000"/>
            <a:ext cx="290036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03650"/>
            <a:ext cx="212407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17950"/>
            <a:ext cx="25146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020763"/>
            <a:ext cx="193675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Contract with America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429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alisto MT" pitchFamily="41" charset="0"/>
              </a:rPr>
              <a:t>1994 midterm elections</a:t>
            </a:r>
          </a:p>
          <a:p>
            <a:pPr>
              <a:lnSpc>
                <a:spcPct val="90000"/>
              </a:lnSpc>
            </a:pPr>
            <a:endParaRPr lang="en-US">
              <a:latin typeface="Calisto MT" pitchFamily="41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alisto MT" pitchFamily="41" charset="0"/>
              </a:rPr>
              <a:t>Republicans won a majority in both houses of Congress</a:t>
            </a:r>
          </a:p>
          <a:p>
            <a:pPr>
              <a:lnSpc>
                <a:spcPct val="90000"/>
              </a:lnSpc>
            </a:pPr>
            <a:endParaRPr lang="en-US">
              <a:latin typeface="Calisto MT" pitchFamily="41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alisto MT" pitchFamily="41" charset="0"/>
              </a:rPr>
              <a:t>Led by Newt Gingrich</a:t>
            </a:r>
          </a:p>
        </p:txBody>
      </p:sp>
      <p:pic>
        <p:nvPicPr>
          <p:cNvPr id="12292" name="Picture 5" descr="image?id=74209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863" y="1981200"/>
            <a:ext cx="49720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Fighting Crime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Brady Bill – Gun-control act named for presidential aide James Brady, who was wounded in the 1981 assassination attempt on President Reagan.</a:t>
            </a:r>
          </a:p>
          <a:p>
            <a:r>
              <a:rPr lang="en-US" dirty="0" smtClean="0">
                <a:latin typeface="Calisto MT"/>
                <a:cs typeface="Calisto MT"/>
              </a:rPr>
              <a:t>Congress passed $30 billion anti-crime bill which increased funding for police and banned several kinds of assault weapons. </a:t>
            </a:r>
            <a:endParaRPr lang="en-US" dirty="0">
              <a:latin typeface="Calisto MT"/>
              <a:cs typeface="Calisto MT"/>
            </a:endParaRPr>
          </a:p>
        </p:txBody>
      </p:sp>
      <p:pic>
        <p:nvPicPr>
          <p:cNvPr id="1026" name="Picture 2" descr="http://a.abcnews.go.com/images/Politics/GTY_james_brady_2_mar_140804_4x3_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55851"/>
            <a:ext cx="3458309" cy="25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mmondreams.org/sites/default/files/styles/cd_large/public/headlines/clintonbradybill.jpg?itok=TYvb6Zh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3955850"/>
            <a:ext cx="4206875" cy="25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Domestic Violence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221163"/>
          </a:xfrm>
        </p:spPr>
        <p:txBody>
          <a:bodyPr/>
          <a:lstStyle/>
          <a:p>
            <a:pPr marL="0" lvl="0" indent="0">
              <a:buNone/>
            </a:pPr>
            <a:endParaRPr lang="en-US" dirty="0" smtClean="0">
              <a:latin typeface="Calisto MT"/>
              <a:cs typeface="Calisto MT"/>
            </a:endParaRPr>
          </a:p>
          <a:p>
            <a:r>
              <a:rPr lang="en-US" dirty="0" smtClean="0">
                <a:latin typeface="Calisto MT"/>
                <a:cs typeface="Calisto MT"/>
              </a:rPr>
              <a:t>1995 - Oklahoma </a:t>
            </a:r>
            <a:r>
              <a:rPr lang="en-US" dirty="0" smtClean="0">
                <a:latin typeface="Calisto MT"/>
                <a:cs typeface="Calisto MT"/>
              </a:rPr>
              <a:t>City Bombing – Bombing of the Federal building that killed 168 and wounded more than 800 others by Timothy McVeigh.</a:t>
            </a:r>
          </a:p>
          <a:p>
            <a:r>
              <a:rPr lang="en-US" dirty="0" smtClean="0">
                <a:latin typeface="Calisto MT"/>
                <a:cs typeface="Calisto MT"/>
              </a:rPr>
              <a:t>1999 - Columbine </a:t>
            </a:r>
            <a:r>
              <a:rPr lang="en-US" dirty="0" smtClean="0">
                <a:latin typeface="Calisto MT"/>
                <a:cs typeface="Calisto MT"/>
              </a:rPr>
              <a:t>High School Shooting – 13 Killed and 24 wounded in Colorado High School.  First mass shooting in a school</a:t>
            </a:r>
            <a:r>
              <a:rPr lang="en-US" dirty="0">
                <a:latin typeface="Calisto MT"/>
                <a:cs typeface="Calisto MT"/>
              </a:rPr>
              <a:t>. </a:t>
            </a:r>
            <a:r>
              <a:rPr lang="en-US" sz="2000" dirty="0">
                <a:latin typeface="Calisto MT"/>
                <a:cs typeface="Calisto MT"/>
                <a:hlinkClick r:id="rId2"/>
              </a:rPr>
              <a:t>https://</a:t>
            </a:r>
            <a:r>
              <a:rPr lang="en-US" sz="2000" dirty="0" smtClean="0">
                <a:latin typeface="Calisto MT"/>
                <a:cs typeface="Calisto MT"/>
                <a:hlinkClick r:id="rId2"/>
              </a:rPr>
              <a:t>www.youtube.com/watch?v=AUSJ6rqEWUY</a:t>
            </a:r>
            <a:endParaRPr lang="en-US" sz="2000" dirty="0" smtClean="0">
              <a:latin typeface="Calisto MT"/>
              <a:cs typeface="Calisto MT"/>
            </a:endParaRPr>
          </a:p>
          <a:p>
            <a:endParaRPr lang="en-US" dirty="0" smtClean="0">
              <a:latin typeface="Calisto MT"/>
              <a:cs typeface="Calisto MT"/>
            </a:endParaRPr>
          </a:p>
          <a:p>
            <a:endParaRPr lang="en-US" dirty="0">
              <a:latin typeface="Calisto MT"/>
              <a:cs typeface="Calisto MT"/>
            </a:endParaRPr>
          </a:p>
        </p:txBody>
      </p:sp>
      <p:pic>
        <p:nvPicPr>
          <p:cNvPr id="5" name="Picture 4" descr="okcbombing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4010658"/>
            <a:ext cx="4114801" cy="2577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962401"/>
            <a:ext cx="3278637" cy="262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1996 Election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1447800"/>
            <a:ext cx="3048000" cy="4495800"/>
          </a:xfrm>
        </p:spPr>
        <p:txBody>
          <a:bodyPr/>
          <a:lstStyle/>
          <a:p>
            <a:r>
              <a:rPr lang="en-US">
                <a:latin typeface="Calisto MT" pitchFamily="41" charset="0"/>
              </a:rPr>
              <a:t>Democrat – Bill Clinton</a:t>
            </a:r>
          </a:p>
          <a:p>
            <a:r>
              <a:rPr lang="en-US">
                <a:latin typeface="Calisto MT" pitchFamily="41" charset="0"/>
              </a:rPr>
              <a:t>Republican – Bob Dole, Senator from KS, Decorated WWII Vet.</a:t>
            </a:r>
          </a:p>
          <a:p>
            <a:r>
              <a:rPr lang="en-US">
                <a:latin typeface="Calisto MT" pitchFamily="41" charset="0"/>
              </a:rPr>
              <a:t>Reform – Ross Perot</a:t>
            </a:r>
          </a:p>
        </p:txBody>
      </p:sp>
      <p:pic>
        <p:nvPicPr>
          <p:cNvPr id="13316" name="Picture 5" descr="73749-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609725"/>
            <a:ext cx="52578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Balanced Budget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57600" cy="4495800"/>
          </a:xfrm>
        </p:spPr>
        <p:txBody>
          <a:bodyPr/>
          <a:lstStyle/>
          <a:p>
            <a:r>
              <a:rPr lang="en-US">
                <a:latin typeface="Calisto MT" pitchFamily="41" charset="0"/>
              </a:rPr>
              <a:t>1997 – first balanced budget in 24 years</a:t>
            </a:r>
          </a:p>
          <a:p>
            <a:endParaRPr lang="en-US">
              <a:latin typeface="Calisto MT" pitchFamily="41" charset="0"/>
            </a:endParaRPr>
          </a:p>
          <a:p>
            <a:r>
              <a:rPr lang="en-US">
                <a:latin typeface="Calisto MT" pitchFamily="41" charset="0"/>
              </a:rPr>
              <a:t>Congress and Clinton worked to shrink the deficit</a:t>
            </a:r>
          </a:p>
        </p:txBody>
      </p:sp>
      <p:sp>
        <p:nvSpPr>
          <p:cNvPr id="14340" name="AutoShape 5" descr="mym_2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1" name="Picture 7" descr="mym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39338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868738" cy="69691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Scandals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567238" cy="57038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u="sng" dirty="0"/>
              <a:t>Whitewater</a:t>
            </a:r>
            <a:r>
              <a:rPr lang="en-US" dirty="0"/>
              <a:t> - Kenneth Starr led investigation into a failed real estate investment of Clintons in 1970s – no formal charges on Clintons</a:t>
            </a:r>
          </a:p>
          <a:p>
            <a:pPr>
              <a:lnSpc>
                <a:spcPct val="80000"/>
              </a:lnSpc>
            </a:pPr>
            <a:r>
              <a:rPr lang="en-US" b="1" u="sng" dirty="0"/>
              <a:t>Paula Jones Sexual Harassment case </a:t>
            </a:r>
            <a:r>
              <a:rPr lang="en-US" dirty="0"/>
              <a:t>– claimed to have taken place while Clinton was governor and she a state employee – case thrown out</a:t>
            </a:r>
          </a:p>
          <a:p>
            <a:pPr>
              <a:lnSpc>
                <a:spcPct val="80000"/>
              </a:lnSpc>
            </a:pPr>
            <a:r>
              <a:rPr lang="en-US" b="1" u="sng" dirty="0"/>
              <a:t>Monica Lewinsky case </a:t>
            </a:r>
            <a:r>
              <a:rPr lang="en-US" dirty="0"/>
              <a:t>– Clinton accused of lying under oath about his relationship with Lewinsky while he was president and she a White House </a:t>
            </a:r>
            <a:r>
              <a:rPr lang="en-US" dirty="0" smtClean="0"/>
              <a:t>intern</a:t>
            </a:r>
            <a:endParaRPr lang="en-US" dirty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"/>
            <a:ext cx="21415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8525" y="1524000"/>
            <a:ext cx="18954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86200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sto MT"/>
                <a:cs typeface="Calisto MT"/>
              </a:rPr>
              <a:t>Impeachment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r>
              <a:rPr lang="en-US" dirty="0">
                <a:latin typeface="Calisto MT"/>
                <a:cs typeface="Calisto MT"/>
              </a:rPr>
              <a:t>Dec. 19, 1998 – the House passed two articles of impeachment (perjury and obstruction of justice) against </a:t>
            </a:r>
            <a:r>
              <a:rPr lang="en-US" dirty="0" smtClean="0">
                <a:latin typeface="Calisto MT"/>
                <a:cs typeface="Calisto MT"/>
              </a:rPr>
              <a:t>Clinton</a:t>
            </a:r>
          </a:p>
          <a:p>
            <a:pPr marL="342900" lvl="1" indent="-342900">
              <a:buFont typeface="Arial" pitchFamily="41" charset="0"/>
              <a:buChar char="•"/>
            </a:pPr>
            <a:r>
              <a:rPr lang="en-US" sz="2400" dirty="0" smtClean="0">
                <a:latin typeface="Calisto MT"/>
                <a:cs typeface="Calisto MT"/>
              </a:rPr>
              <a:t>Senate did not have 2/3 majority to remove Clinton from office</a:t>
            </a:r>
          </a:p>
          <a:p>
            <a:endParaRPr lang="en-US" dirty="0"/>
          </a:p>
        </p:txBody>
      </p:sp>
      <p:pic>
        <p:nvPicPr>
          <p:cNvPr id="19460" name="Picture 5" descr="403635290_489b5fa39e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38100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191000" cy="88423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Somalia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191000" y="914400"/>
            <a:ext cx="4648200" cy="5486400"/>
          </a:xfrm>
        </p:spPr>
        <p:txBody>
          <a:bodyPr/>
          <a:lstStyle/>
          <a:p>
            <a:r>
              <a:rPr lang="en-US" dirty="0" smtClean="0"/>
              <a:t>Civil War led to collapse of Government and widespread famine</a:t>
            </a:r>
          </a:p>
          <a:p>
            <a:r>
              <a:rPr lang="en-US" dirty="0" smtClean="0"/>
              <a:t>1992-1994 US led multinational force to bring peace and distribute food</a:t>
            </a:r>
          </a:p>
          <a:p>
            <a:r>
              <a:rPr lang="en-US" dirty="0"/>
              <a:t>Oct. 1993 – 18 American soldiers killed as part of a peacekeeping </a:t>
            </a:r>
            <a:r>
              <a:rPr lang="en-US" dirty="0" smtClean="0"/>
              <a:t>force (Black Hawk Down)</a:t>
            </a:r>
          </a:p>
          <a:p>
            <a:r>
              <a:rPr lang="en-US" dirty="0" smtClean="0"/>
              <a:t>Withdrew troops shortly after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www.youtube.com/watch?v=P6fMLoVATck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2532" name="Picture 2" descr="http://www.emergency.com/media/somalia_technica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blog.wired.com/photos/uncategorized/2008/03/03/somalia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8600"/>
            <a:ext cx="26670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4038600" cy="88423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Haiti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648200" cy="4495800"/>
          </a:xfrm>
        </p:spPr>
        <p:txBody>
          <a:bodyPr/>
          <a:lstStyle/>
          <a:p>
            <a:r>
              <a:rPr lang="en-US" dirty="0"/>
              <a:t>Military coup</a:t>
            </a:r>
            <a:r>
              <a:rPr lang="en-US" dirty="0" smtClean="0"/>
              <a:t> overthrew President Aristide. It sent </a:t>
            </a:r>
            <a:r>
              <a:rPr lang="en-US" dirty="0"/>
              <a:t>thousands of Haitians in boats to the U.S.</a:t>
            </a:r>
          </a:p>
          <a:p>
            <a:r>
              <a:rPr lang="en-US" dirty="0"/>
              <a:t>The military mission changed from a combat operation to a peace-keeping and nation-building operation at that point with the deployment of the U.S.-led multinational force in Haiti</a:t>
            </a:r>
            <a:endParaRPr lang="en-US" dirty="0" smtClean="0"/>
          </a:p>
          <a:p>
            <a:r>
              <a:rPr lang="en-US" dirty="0" smtClean="0"/>
              <a:t>1994, U.S</a:t>
            </a:r>
            <a:r>
              <a:rPr lang="en-US" dirty="0"/>
              <a:t>. troops</a:t>
            </a:r>
            <a:r>
              <a:rPr lang="en-US" dirty="0" smtClean="0"/>
              <a:t> restore </a:t>
            </a:r>
            <a:r>
              <a:rPr lang="en-US" dirty="0"/>
              <a:t>Jean-Bertrand Aristide</a:t>
            </a:r>
            <a:r>
              <a:rPr lang="en-US" dirty="0" smtClean="0"/>
              <a:t> to </a:t>
            </a:r>
            <a:r>
              <a:rPr lang="en-US" dirty="0"/>
              <a:t>power</a:t>
            </a:r>
          </a:p>
        </p:txBody>
      </p:sp>
      <p:pic>
        <p:nvPicPr>
          <p:cNvPr id="24580" name="Picture 2" descr="http://www.mbfilms.it/images/Arist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98838"/>
            <a:ext cx="4038600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http://content.answers.com/main/content/wp/en/1/14/Haiti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667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5438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President Bill Clinton</a:t>
            </a:r>
            <a:b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</a:b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1992-2000</a:t>
            </a:r>
          </a:p>
        </p:txBody>
      </p:sp>
      <p:pic>
        <p:nvPicPr>
          <p:cNvPr id="4099" name="Picture 5" descr="bill_clint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3216275"/>
            <a:ext cx="39624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http://chucksigars.com/wp-content/uploads/2008/06/161180~Bill-Clinton-Pos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438400"/>
            <a:ext cx="3371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Balkan Crisis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76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001004" y="762000"/>
            <a:ext cx="5257800" cy="2667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listo MT"/>
                <a:cs typeface="Calisto MT"/>
              </a:rPr>
              <a:t>Serbs attack Croats and Bosnians - began ethnic    cleansing – state sanctioned mass murder, violence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alisto MT"/>
                <a:cs typeface="Calisto MT"/>
              </a:rPr>
              <a:t>UN (and US) intervenes with humanitarian aid</a:t>
            </a:r>
          </a:p>
          <a:p>
            <a:r>
              <a:rPr lang="en-US" dirty="0" smtClean="0">
                <a:latin typeface="Calisto MT"/>
                <a:cs typeface="Calisto MT"/>
              </a:rPr>
              <a:t> 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609600"/>
            <a:ext cx="4041648" cy="6477000"/>
          </a:xfrm>
        </p:spPr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The collapse of communism broke up the country of Yugoslavia</a:t>
            </a:r>
          </a:p>
          <a:p>
            <a:r>
              <a:rPr lang="en-US" dirty="0" smtClean="0">
                <a:latin typeface="Calisto MT"/>
                <a:cs typeface="Calisto MT"/>
              </a:rPr>
              <a:t>4 of Yugoslavia’s 6 major republics break away</a:t>
            </a:r>
          </a:p>
          <a:p>
            <a:r>
              <a:rPr lang="en-US" dirty="0" smtClean="0">
                <a:latin typeface="Calisto MT"/>
                <a:cs typeface="Calisto MT"/>
              </a:rPr>
              <a:t>Long suppressed ethnic and religious hostilities erupted</a:t>
            </a:r>
          </a:p>
          <a:p>
            <a:r>
              <a:rPr lang="en-US" dirty="0" smtClean="0">
                <a:latin typeface="Calisto MT"/>
                <a:cs typeface="Calisto MT"/>
              </a:rPr>
              <a:t>Civil War began in newly independent Bosnia and Herzegovina between Serbs (Eastern Orthodox), Croats (Catholic), and Bosnian Muslims.</a:t>
            </a:r>
          </a:p>
          <a:p>
            <a:pPr>
              <a:buNone/>
            </a:pPr>
            <a:endParaRPr lang="en-US" dirty="0">
              <a:latin typeface="Calisto MT"/>
              <a:cs typeface="Calisto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0px-Balkan_Peninsul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807" y="2667001"/>
            <a:ext cx="5028194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657600" cy="88423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Serbia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029200" cy="5562600"/>
          </a:xfrm>
        </p:spPr>
        <p:txBody>
          <a:bodyPr/>
          <a:lstStyle/>
          <a:p>
            <a:r>
              <a:rPr lang="en-US" dirty="0"/>
              <a:t>Slobodan Milosevic led an ethnic cleansing to remove Muslims from this </a:t>
            </a:r>
            <a:r>
              <a:rPr lang="en-US" dirty="0" smtClean="0"/>
              <a:t>region</a:t>
            </a:r>
          </a:p>
          <a:p>
            <a:r>
              <a:rPr lang="en-US" dirty="0"/>
              <a:t>1995 – U.S. sent peacekeeping troops with </a:t>
            </a:r>
            <a:r>
              <a:rPr lang="en-US" dirty="0" smtClean="0"/>
              <a:t>NATO</a:t>
            </a:r>
          </a:p>
          <a:p>
            <a:r>
              <a:rPr lang="en-US" dirty="0" smtClean="0"/>
              <a:t>Bombed Serbian </a:t>
            </a:r>
            <a:r>
              <a:rPr lang="en-US" dirty="0" err="1" smtClean="0"/>
              <a:t>Stongholds</a:t>
            </a:r>
            <a:endParaRPr lang="en-US" dirty="0" smtClean="0"/>
          </a:p>
          <a:p>
            <a:r>
              <a:rPr lang="en-US" dirty="0" smtClean="0"/>
              <a:t>Dayton Accords – established a federated multi-national Bosnia</a:t>
            </a:r>
          </a:p>
          <a:p>
            <a:r>
              <a:rPr lang="en-US" dirty="0" smtClean="0"/>
              <a:t>Ended ethnic cleansing </a:t>
            </a:r>
          </a:p>
          <a:p>
            <a:pPr>
              <a:buNone/>
            </a:pPr>
            <a:r>
              <a:rPr lang="en-US" dirty="0" smtClean="0">
                <a:latin typeface="Calisto MT"/>
                <a:cs typeface="Calisto MT"/>
                <a:hlinkClick r:id="rId2"/>
              </a:rPr>
              <a:t>War </a:t>
            </a:r>
            <a:r>
              <a:rPr lang="en-US" dirty="0">
                <a:latin typeface="Calisto MT"/>
                <a:cs typeface="Calisto MT"/>
                <a:hlinkClick r:id="rId2"/>
              </a:rPr>
              <a:t>in Bosnia and U.S. Involvement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5604" name="Picture 2" descr="http://media.maps.com/magellan/Images/SERBIA-W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0213" y="3124200"/>
            <a:ext cx="33766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img.dailymail.co.uk/i/pix/2007/12_02/milosevic_468x6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228600"/>
            <a:ext cx="199548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3962400" cy="655638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Kosovo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495800"/>
          </a:xfrm>
        </p:spPr>
        <p:txBody>
          <a:bodyPr/>
          <a:lstStyle/>
          <a:p>
            <a:r>
              <a:rPr lang="en-US" dirty="0" smtClean="0"/>
              <a:t>1998 Fighting began again in Kosovo</a:t>
            </a:r>
          </a:p>
          <a:p>
            <a:r>
              <a:rPr lang="en-US" dirty="0" smtClean="0"/>
              <a:t>Russian </a:t>
            </a:r>
            <a:r>
              <a:rPr lang="en-US" dirty="0"/>
              <a:t>Orthodox Serbs attempted to drive Albanian Muslims out of the </a:t>
            </a:r>
            <a:r>
              <a:rPr lang="en-US" dirty="0" smtClean="0"/>
              <a:t>country</a:t>
            </a:r>
          </a:p>
          <a:p>
            <a:r>
              <a:rPr lang="en-US" dirty="0" smtClean="0"/>
              <a:t>US joined </a:t>
            </a:r>
            <a:r>
              <a:rPr lang="en-US" dirty="0"/>
              <a:t>with NATO to send troops</a:t>
            </a:r>
          </a:p>
        </p:txBody>
      </p:sp>
      <p:pic>
        <p:nvPicPr>
          <p:cNvPr id="26628" name="Picture 2" descr="http://www.liberal-international.org/contentFiles/images/kos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19463"/>
            <a:ext cx="33528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www.abc.net.au/reslib/200803/r233517_9359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6576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Rwanda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r>
              <a:rPr lang="en-US" dirty="0"/>
              <a:t>Ethnic genocide killed 800,000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Rwanda’s majority Hutu population killed the minority Tutsi population</a:t>
            </a:r>
          </a:p>
          <a:p>
            <a:r>
              <a:rPr lang="en-US" dirty="0" smtClean="0"/>
              <a:t>2,000,000 flee the country</a:t>
            </a:r>
          </a:p>
          <a:p>
            <a:r>
              <a:rPr lang="en-US" dirty="0" smtClean="0"/>
              <a:t>UN forces called in - ineffective</a:t>
            </a:r>
          </a:p>
          <a:p>
            <a:r>
              <a:rPr lang="en-US" dirty="0"/>
              <a:t>Clinton refused to send troops</a:t>
            </a:r>
          </a:p>
        </p:txBody>
      </p:sp>
      <p:pic>
        <p:nvPicPr>
          <p:cNvPr id="23556" name="Picture 2" descr="http://www.burningcross.net/inquisition/missionaries/rwanda-d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778250"/>
            <a:ext cx="37528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www.cnn.com/WORLD/africa/9804/07/rwanda/rwanda.kigali.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"/>
            <a:ext cx="35147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Israel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b="1" u="sng" dirty="0" smtClean="0">
                <a:latin typeface="Calisto MT"/>
                <a:cs typeface="Calisto MT"/>
              </a:rPr>
              <a:t>Oslo Accords</a:t>
            </a:r>
            <a:r>
              <a:rPr lang="en-US" b="1" dirty="0" smtClean="0">
                <a:latin typeface="Calisto MT"/>
                <a:cs typeface="Calisto MT"/>
              </a:rPr>
              <a:t> </a:t>
            </a:r>
            <a:r>
              <a:rPr lang="en-US" dirty="0" smtClean="0">
                <a:latin typeface="Calisto MT"/>
                <a:cs typeface="Calisto MT"/>
              </a:rPr>
              <a:t>(1993) - Peace agreement between Israelis (Rabin) and Palestinians (Arafat)</a:t>
            </a:r>
          </a:p>
          <a:p>
            <a:r>
              <a:rPr lang="en-US" dirty="0" smtClean="0">
                <a:latin typeface="Calisto MT"/>
                <a:cs typeface="Calisto MT"/>
              </a:rPr>
              <a:t>Promised Palestinian self-rule in Jericho and the Gaza Strip and security for the Israelis</a:t>
            </a:r>
          </a:p>
          <a:p>
            <a:r>
              <a:rPr lang="en-US" dirty="0" smtClean="0">
                <a:latin typeface="Calisto MT"/>
                <a:cs typeface="Calisto MT"/>
              </a:rPr>
              <a:t>Did not address issues of Israeli settlement of the West Bank </a:t>
            </a:r>
          </a:p>
          <a:p>
            <a:r>
              <a:rPr lang="en-US" dirty="0" smtClean="0">
                <a:latin typeface="Calisto MT"/>
                <a:cs typeface="Calisto MT"/>
              </a:rPr>
              <a:t>Extremists on both sides had no interest in compromise</a:t>
            </a:r>
          </a:p>
          <a:p>
            <a:pPr>
              <a:buNone/>
            </a:pPr>
            <a:endParaRPr lang="en-US" dirty="0" smtClean="0">
              <a:latin typeface="Calisto MT"/>
              <a:cs typeface="Calisto MT"/>
            </a:endParaRPr>
          </a:p>
          <a:p>
            <a:endParaRPr lang="en-US" dirty="0">
              <a:latin typeface="Calisto MT"/>
              <a:cs typeface="Calisto MT"/>
            </a:endParaRPr>
          </a:p>
        </p:txBody>
      </p:sp>
      <p:pic>
        <p:nvPicPr>
          <p:cNvPr id="4" name="Picture 3" descr="Bill_Clinton,_Yitzhak_Rabin,_Yasser_Arafat_at_the_White_House_1993-09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40402"/>
            <a:ext cx="4126992" cy="2817598"/>
          </a:xfrm>
          <a:prstGeom prst="rect">
            <a:avLst/>
          </a:prstGeom>
        </p:spPr>
      </p:pic>
      <p:pic>
        <p:nvPicPr>
          <p:cNvPr id="5" name="Picture 4" descr="mapa-de-israel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943807"/>
            <a:ext cx="3882140" cy="2914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1993 Bombing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495800" cy="4953000"/>
          </a:xfrm>
        </p:spPr>
        <p:txBody>
          <a:bodyPr/>
          <a:lstStyle/>
          <a:p>
            <a:r>
              <a:rPr lang="en-US" dirty="0"/>
              <a:t>World Trade Center bombed by radical </a:t>
            </a:r>
            <a:r>
              <a:rPr lang="en-US" dirty="0" smtClean="0"/>
              <a:t>Muslims</a:t>
            </a:r>
          </a:p>
          <a:p>
            <a:r>
              <a:rPr lang="en-US" dirty="0" smtClean="0"/>
              <a:t>A truck bomb exploded in the parking garage </a:t>
            </a:r>
          </a:p>
          <a:p>
            <a:r>
              <a:rPr lang="en-US" dirty="0" smtClean="0"/>
              <a:t>6 people killed, </a:t>
            </a:r>
            <a:r>
              <a:rPr lang="en-US" smtClean="0"/>
              <a:t>hundreds injured</a:t>
            </a:r>
            <a:endParaRPr lang="en-US" dirty="0"/>
          </a:p>
        </p:txBody>
      </p:sp>
      <p:pic>
        <p:nvPicPr>
          <p:cNvPr id="27652" name="Picture 2" descr="http://www.nycop.com/Stories/Dec_00/World_Trade_Center_Bombing/Trade_Center_Explo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3810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://www.redstaterascals.com/wp-content/uploads/2008/02/time-cover-1st-wt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76400"/>
            <a:ext cx="3762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Al Qaeda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495800"/>
          </a:xfrm>
        </p:spPr>
        <p:txBody>
          <a:bodyPr/>
          <a:lstStyle/>
          <a:p>
            <a:r>
              <a:rPr lang="en-US" dirty="0"/>
              <a:t>Network of terrorists organized by wealthy Osama bin </a:t>
            </a:r>
            <a:r>
              <a:rPr lang="en-US" dirty="0" smtClean="0"/>
              <a:t>Laden</a:t>
            </a:r>
            <a:endParaRPr lang="en-US" dirty="0"/>
          </a:p>
          <a:p>
            <a:r>
              <a:rPr lang="en-US" dirty="0"/>
              <a:t>No policy developed for dealing with Muslim </a:t>
            </a:r>
            <a:r>
              <a:rPr lang="en-US" dirty="0" smtClean="0"/>
              <a:t>extremists</a:t>
            </a:r>
          </a:p>
          <a:p>
            <a:r>
              <a:rPr lang="en-US" dirty="0" smtClean="0"/>
              <a:t>1998 - American </a:t>
            </a:r>
            <a:r>
              <a:rPr lang="en-US" dirty="0" smtClean="0"/>
              <a:t>embassies in </a:t>
            </a:r>
            <a:r>
              <a:rPr lang="en-US" dirty="0"/>
              <a:t>N</a:t>
            </a:r>
            <a:r>
              <a:rPr lang="en-US" dirty="0" smtClean="0"/>
              <a:t>airobi, Kenya and in Dar </a:t>
            </a:r>
            <a:r>
              <a:rPr lang="en-US" dirty="0" err="1" smtClean="0"/>
              <a:t>es</a:t>
            </a:r>
            <a:r>
              <a:rPr lang="en-US" dirty="0" smtClean="0"/>
              <a:t> Salaam bombed killing 225 and injuring more than 5,500 others</a:t>
            </a:r>
            <a:endParaRPr lang="en-US" dirty="0"/>
          </a:p>
        </p:txBody>
      </p:sp>
      <p:pic>
        <p:nvPicPr>
          <p:cNvPr id="30724" name="Picture 2" descr="http://www.freshnews.in/wp-content/uploads/2008/04/al_qae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81200"/>
            <a:ext cx="4140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USS Cole</a:t>
            </a:r>
            <a:endParaRPr lang="en-US" i="1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0" y="2057400"/>
            <a:ext cx="4191000" cy="4495800"/>
          </a:xfrm>
        </p:spPr>
        <p:txBody>
          <a:bodyPr/>
          <a:lstStyle/>
          <a:p>
            <a:r>
              <a:rPr lang="en-US" dirty="0" smtClean="0"/>
              <a:t>2000, American Warship off the coast of Yemen, in the middle East</a:t>
            </a:r>
            <a:endParaRPr lang="en-US" dirty="0"/>
          </a:p>
          <a:p>
            <a:r>
              <a:rPr lang="en-US" dirty="0"/>
              <a:t>Bombed by Muslim terrorists while in port at </a:t>
            </a:r>
            <a:r>
              <a:rPr lang="en-US" dirty="0" smtClean="0"/>
              <a:t>Yemen</a:t>
            </a:r>
          </a:p>
          <a:p>
            <a:r>
              <a:rPr lang="en-US" dirty="0" smtClean="0"/>
              <a:t>17 American sailors killed</a:t>
            </a:r>
          </a:p>
          <a:p>
            <a:endParaRPr lang="en-US" dirty="0"/>
          </a:p>
        </p:txBody>
      </p:sp>
      <p:pic>
        <p:nvPicPr>
          <p:cNvPr id="28676" name="Picture 2" descr="http://www.lockport-ny.com/images/USS_Cole_H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41036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ofthut.com/images/product_shots/newtekfeatures/USS-C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295400"/>
            <a:ext cx="884396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NAFTA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dirty="0"/>
              <a:t>1993 – U.S., Canada, and Mexico formed the North American Free Trade </a:t>
            </a:r>
            <a:r>
              <a:rPr lang="en-US" dirty="0" smtClean="0"/>
              <a:t>Agreement</a:t>
            </a:r>
            <a:endParaRPr lang="en-US" dirty="0"/>
          </a:p>
          <a:p>
            <a:r>
              <a:rPr lang="en-US" dirty="0"/>
              <a:t>Eventual creation of a free-trade </a:t>
            </a:r>
            <a:r>
              <a:rPr lang="en-US" dirty="0" smtClean="0"/>
              <a:t>zone</a:t>
            </a:r>
          </a:p>
          <a:p>
            <a:pPr marL="0" indent="0">
              <a:buNone/>
            </a:pPr>
            <a:r>
              <a:rPr lang="en-US" dirty="0"/>
              <a:t>GATT: </a:t>
            </a:r>
          </a:p>
          <a:p>
            <a:r>
              <a:rPr lang="en-US" dirty="0"/>
              <a:t>a revision of General Agreement on Tariffs and Trade (GATT) in 1994.</a:t>
            </a:r>
          </a:p>
          <a:p>
            <a:endParaRPr lang="en-US" dirty="0"/>
          </a:p>
        </p:txBody>
      </p:sp>
      <p:pic>
        <p:nvPicPr>
          <p:cNvPr id="31748" name="Picture 2" descr="http://www.sheriffjimonline.com/nafta_high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39862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325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Bill Clinton - Democrat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95688" cy="5029200"/>
          </a:xfrm>
        </p:spPr>
        <p:txBody>
          <a:bodyPr/>
          <a:lstStyle/>
          <a:p>
            <a:r>
              <a:rPr lang="en-US" dirty="0">
                <a:latin typeface="Calisto MT" pitchFamily="41" charset="0"/>
              </a:rPr>
              <a:t>Arkansas governor 1979-81, 1983-93 – youngest in country (32)</a:t>
            </a:r>
          </a:p>
          <a:p>
            <a:r>
              <a:rPr lang="en-US" dirty="0">
                <a:latin typeface="Calisto MT" pitchFamily="41" charset="0"/>
              </a:rPr>
              <a:t>Pushed for middle class tax cuts and a national health care system</a:t>
            </a:r>
          </a:p>
          <a:p>
            <a:r>
              <a:rPr lang="en-US" dirty="0">
                <a:latin typeface="Calisto MT" pitchFamily="41" charset="0"/>
              </a:rPr>
              <a:t>Strong alliance with his wife, Hillary Rodham Clinton, when dealing with </a:t>
            </a:r>
            <a:r>
              <a:rPr lang="en-US" dirty="0" smtClean="0">
                <a:latin typeface="Calisto MT" pitchFamily="41" charset="0"/>
              </a:rPr>
              <a:t>politics</a:t>
            </a:r>
          </a:p>
          <a:p>
            <a:pPr>
              <a:buFont typeface="Arial" pitchFamily="41" charset="0"/>
              <a:buNone/>
            </a:pPr>
            <a:endParaRPr lang="en-US" dirty="0" smtClean="0"/>
          </a:p>
          <a:p>
            <a:pPr>
              <a:buFont typeface="Arial" pitchFamily="41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90600"/>
            <a:ext cx="38925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133600"/>
            <a:ext cx="308292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7238"/>
          </a:xfrm>
        </p:spPr>
        <p:txBody>
          <a:bodyPr>
            <a:normAutofit fontScale="90000"/>
          </a:bodyPr>
          <a:lstStyle/>
          <a:p>
            <a:r>
              <a:rPr lang="en-US" sz="4900">
                <a:effectLst>
                  <a:outerShdw blurRad="38100" dist="38100" dir="2700000" algn="tl">
                    <a:srgbClr val="DDDDDD"/>
                  </a:outerShdw>
                </a:effectLst>
              </a:rPr>
              <a:t>Post-presidency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3" y="757238"/>
            <a:ext cx="8497887" cy="3309937"/>
          </a:xfrm>
        </p:spPr>
        <p:txBody>
          <a:bodyPr>
            <a:normAutofit/>
          </a:bodyPr>
          <a:lstStyle/>
          <a:p>
            <a:r>
              <a:rPr lang="en-US" sz="2200"/>
              <a:t>Autobiography – </a:t>
            </a:r>
            <a:r>
              <a:rPr lang="en-US" sz="2200" i="1"/>
              <a:t>My Life</a:t>
            </a:r>
            <a:r>
              <a:rPr lang="en-US" sz="2200"/>
              <a:t>, </a:t>
            </a:r>
            <a:r>
              <a:rPr lang="en-US" sz="2200" i="1"/>
              <a:t>New York Times </a:t>
            </a:r>
            <a:r>
              <a:rPr lang="en-US" sz="2200"/>
              <a:t>bestseller list</a:t>
            </a:r>
          </a:p>
          <a:p>
            <a:r>
              <a:rPr lang="en-US" sz="2200"/>
              <a:t>Presidential library –2004, Little Rock, AR</a:t>
            </a:r>
          </a:p>
          <a:p>
            <a:r>
              <a:rPr lang="en-US" sz="2200"/>
              <a:t>Humanitarian efforts in Africa and Asia, AIDS epidemic</a:t>
            </a:r>
          </a:p>
          <a:p>
            <a:r>
              <a:rPr lang="en-US" sz="2200"/>
              <a:t>Clinton and former President Bush - humanitarian relief, victims of tsunami along coasts of Indian Ocean (2004)</a:t>
            </a:r>
          </a:p>
          <a:p>
            <a:r>
              <a:rPr lang="en-US" sz="2200"/>
              <a:t>Clinton involved in relief efforts for victims of Hurricane Katrina (2004) and created the Haiti Fund to support Haitians after the earthquake (2010)</a:t>
            </a:r>
          </a:p>
          <a:p>
            <a:pPr>
              <a:buFont typeface="Arial" pitchFamily="41" charset="0"/>
              <a:buNone/>
            </a:pPr>
            <a:endParaRPr lang="en-US" sz="2200" u="sng">
              <a:hlinkClick r:id="rId2"/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363" y="4067175"/>
            <a:ext cx="15224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6213" y="3830638"/>
            <a:ext cx="181292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6388" y="3997325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4738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1992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738"/>
            <a:ext cx="5257800" cy="34496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sto MT" pitchFamily="41" charset="0"/>
              </a:rPr>
              <a:t>Running mate, Senator Al Gore of Tennessee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sto MT" pitchFamily="41" charset="0"/>
              </a:rPr>
              <a:t>Three way race – Clinton (D), George H.W. Bush (R), H. Ross Perot (I) </a:t>
            </a:r>
            <a:r>
              <a:rPr lang="en-US" sz="2800" dirty="0">
                <a:latin typeface="Calisto MT" pitchFamily="41" charset="0"/>
                <a:hlinkClick r:id="rId2"/>
              </a:rPr>
              <a:t>http://www.youtube.com/watch?v=EhVDL_Ah5iI</a:t>
            </a:r>
            <a:r>
              <a:rPr lang="en-US" sz="2800" dirty="0">
                <a:latin typeface="Calisto MT" pitchFamily="41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sto MT" pitchFamily="41" charset="0"/>
              </a:rPr>
              <a:t>Clinton presented himself as protector of the middle class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sto MT" pitchFamily="41" charset="0"/>
            </a:endParaRPr>
          </a:p>
          <a:p>
            <a:pPr>
              <a:lnSpc>
                <a:spcPct val="80000"/>
              </a:lnSpc>
              <a:buFont typeface="Arial" pitchFamily="41" charset="0"/>
              <a:buNone/>
            </a:pPr>
            <a:endParaRPr lang="en-US" sz="800" dirty="0"/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0975" y="1219200"/>
            <a:ext cx="205898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4524375"/>
            <a:ext cx="2640012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38650"/>
            <a:ext cx="43434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Ross Perot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495800"/>
          </a:xfrm>
        </p:spPr>
        <p:txBody>
          <a:bodyPr/>
          <a:lstStyle/>
          <a:p>
            <a:r>
              <a:rPr lang="en-US" dirty="0">
                <a:latin typeface="Calisto MT" pitchFamily="41" charset="0"/>
              </a:rPr>
              <a:t>Texas billionaire</a:t>
            </a:r>
          </a:p>
          <a:p>
            <a:r>
              <a:rPr lang="en-US" dirty="0">
                <a:latin typeface="Calisto MT" pitchFamily="41" charset="0"/>
              </a:rPr>
              <a:t>Self-funded Independent Party</a:t>
            </a:r>
          </a:p>
          <a:p>
            <a:r>
              <a:rPr lang="en-US" dirty="0">
                <a:latin typeface="Calisto MT" pitchFamily="41" charset="0"/>
              </a:rPr>
              <a:t>Govern by sound business principles</a:t>
            </a:r>
          </a:p>
          <a:p>
            <a:r>
              <a:rPr lang="en-US" dirty="0">
                <a:latin typeface="Calisto MT" pitchFamily="41" charset="0"/>
              </a:rPr>
              <a:t>Reduce the Deficit</a:t>
            </a:r>
            <a:endParaRPr lang="en-US" dirty="0" smtClean="0">
              <a:latin typeface="Calisto MT" pitchFamily="41" charset="0"/>
            </a:endParaRPr>
          </a:p>
          <a:p>
            <a:r>
              <a:rPr lang="en-US" dirty="0" smtClean="0">
                <a:latin typeface="Calisto MT" pitchFamily="41" charset="0"/>
              </a:rPr>
              <a:t>Opposed free-trade agreements with Mexico and Canada</a:t>
            </a:r>
          </a:p>
          <a:p>
            <a:endParaRPr lang="en-US" dirty="0" smtClean="0">
              <a:latin typeface="Calisto MT" pitchFamily="41" charset="0"/>
            </a:endParaRPr>
          </a:p>
          <a:p>
            <a:endParaRPr lang="en-US" dirty="0">
              <a:latin typeface="Calisto MT" pitchFamily="41" charset="0"/>
            </a:endParaRPr>
          </a:p>
        </p:txBody>
      </p:sp>
      <p:pic>
        <p:nvPicPr>
          <p:cNvPr id="7172" name="Picture 2" descr="http://adamsartisticimages.com/yahoo_site_admin/assets/images/Ross_Perot_1992.59181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8481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lectoralCollege1992-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60563"/>
            <a:ext cx="83820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</a:rPr>
              <a:t>1992 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A New Democrat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447800"/>
            <a:ext cx="4572000" cy="4495800"/>
          </a:xfrm>
        </p:spPr>
        <p:txBody>
          <a:bodyPr/>
          <a:lstStyle/>
          <a:p>
            <a:r>
              <a:rPr lang="en-US" dirty="0">
                <a:latin typeface="Calisto MT" pitchFamily="41" charset="0"/>
              </a:rPr>
              <a:t>Centrists who sought to reconcile liberal and conservative ideals</a:t>
            </a:r>
          </a:p>
          <a:p>
            <a:r>
              <a:rPr lang="en-US" dirty="0">
                <a:latin typeface="Calisto MT" pitchFamily="41" charset="0"/>
              </a:rPr>
              <a:t>Strong National Defense</a:t>
            </a:r>
          </a:p>
          <a:p>
            <a:r>
              <a:rPr lang="en-US" dirty="0">
                <a:latin typeface="Calisto MT" pitchFamily="41" charset="0"/>
              </a:rPr>
              <a:t>Tough Stands on Crime</a:t>
            </a:r>
          </a:p>
          <a:p>
            <a:r>
              <a:rPr lang="en-US" dirty="0">
                <a:latin typeface="Calisto MT" pitchFamily="41" charset="0"/>
              </a:rPr>
              <a:t>Free Trade</a:t>
            </a:r>
          </a:p>
          <a:p>
            <a:r>
              <a:rPr lang="en-US" dirty="0">
                <a:latin typeface="Calisto MT" pitchFamily="41" charset="0"/>
              </a:rPr>
              <a:t>Welfare Reform</a:t>
            </a:r>
          </a:p>
          <a:p>
            <a:r>
              <a:rPr lang="en-US" dirty="0">
                <a:latin typeface="Calisto MT" pitchFamily="41" charset="0"/>
              </a:rPr>
              <a:t>Closer Ties with Corporations</a:t>
            </a:r>
          </a:p>
          <a:p>
            <a:r>
              <a:rPr lang="en-US" dirty="0">
                <a:latin typeface="Calisto MT" pitchFamily="41" charset="0"/>
              </a:rPr>
              <a:t>Gov’t necessary but had grown too large and inefficient</a:t>
            </a:r>
          </a:p>
        </p:txBody>
      </p:sp>
      <p:pic>
        <p:nvPicPr>
          <p:cNvPr id="9220" name="Picture 5" descr="0136P~Bill-Clinton-Pos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3635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8075"/>
          </a:xfrm>
        </p:spPr>
        <p:txBody>
          <a:bodyPr/>
          <a:lstStyle/>
          <a:p>
            <a:r>
              <a:rPr 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Calisto MT" pitchFamily="41" charset="0"/>
              </a:rPr>
              <a:t>Domestic Policy – Budget Deficit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108075"/>
            <a:ext cx="9144000" cy="2336800"/>
          </a:xfrm>
        </p:spPr>
        <p:txBody>
          <a:bodyPr/>
          <a:lstStyle/>
          <a:p>
            <a:r>
              <a:rPr lang="en-US" dirty="0">
                <a:latin typeface="Calisto MT" pitchFamily="41" charset="0"/>
              </a:rPr>
              <a:t>Increased taxes (went against campaign promise to middle class) to deal with budget deficit</a:t>
            </a:r>
          </a:p>
          <a:p>
            <a:r>
              <a:rPr lang="en-US" dirty="0">
                <a:latin typeface="Calisto MT" pitchFamily="41" charset="0"/>
              </a:rPr>
              <a:t>Critics felt tax increase would hurt economy – did not</a:t>
            </a:r>
          </a:p>
          <a:p>
            <a:r>
              <a:rPr lang="en-US" dirty="0">
                <a:latin typeface="Calisto MT" pitchFamily="41" charset="0"/>
              </a:rPr>
              <a:t>Presidency longest period of sustained economic growth in U.S. history</a:t>
            </a:r>
          </a:p>
          <a:p>
            <a:pPr>
              <a:buFont typeface="Arial" pitchFamily="41" charset="0"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38" y="3444875"/>
            <a:ext cx="4918075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New Domestic Policies</a:t>
            </a:r>
            <a:endParaRPr lang="en-US" dirty="0">
              <a:latin typeface="Calisto MT"/>
              <a:cs typeface="Calisto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sto MT"/>
                <a:cs typeface="Calisto MT"/>
              </a:rPr>
              <a:t>Family Medical Leave Act – Guaranteed most full time employees 12 weeks unpaid leave for birth of child, to recover from serious illness, or care for sick family member</a:t>
            </a:r>
          </a:p>
          <a:p>
            <a:r>
              <a:rPr lang="en-US" dirty="0" smtClean="0">
                <a:latin typeface="Calisto MT"/>
                <a:cs typeface="Calisto MT"/>
              </a:rPr>
              <a:t>Raised minimum wage</a:t>
            </a:r>
          </a:p>
          <a:p>
            <a:r>
              <a:rPr lang="en-US" dirty="0" smtClean="0">
                <a:latin typeface="Calisto MT"/>
                <a:cs typeface="Calisto MT"/>
              </a:rPr>
              <a:t>Increased access to college loans and tax credits for higher education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li_fami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814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4625</TotalTime>
  <Words>1084</Words>
  <Application>Microsoft Office PowerPoint</Application>
  <PresentationFormat>On-screen Show (4:3)</PresentationFormat>
  <Paragraphs>133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Calisto MT</vt:lpstr>
      <vt:lpstr>Century Gothic</vt:lpstr>
      <vt:lpstr>Courier New</vt:lpstr>
      <vt:lpstr>Palatino Linotype</vt:lpstr>
      <vt:lpstr>Tahoma</vt:lpstr>
      <vt:lpstr>Executive</vt:lpstr>
      <vt:lpstr>Essential Question</vt:lpstr>
      <vt:lpstr>President Bill Clinton 1992-2000</vt:lpstr>
      <vt:lpstr>Bill Clinton - Democrat</vt:lpstr>
      <vt:lpstr>1992 Election</vt:lpstr>
      <vt:lpstr>Ross Perot</vt:lpstr>
      <vt:lpstr>1992 Election</vt:lpstr>
      <vt:lpstr>A New Democrat</vt:lpstr>
      <vt:lpstr>Domestic Policy – Budget Deficit</vt:lpstr>
      <vt:lpstr>New Domestic Policies</vt:lpstr>
      <vt:lpstr>Domestic Policy – Health Care</vt:lpstr>
      <vt:lpstr>Contract with America</vt:lpstr>
      <vt:lpstr>Fighting Crime</vt:lpstr>
      <vt:lpstr>Domestic Violence</vt:lpstr>
      <vt:lpstr>1996 Election</vt:lpstr>
      <vt:lpstr>Balanced Budget</vt:lpstr>
      <vt:lpstr>Scandals</vt:lpstr>
      <vt:lpstr>Impeachment</vt:lpstr>
      <vt:lpstr>Somalia</vt:lpstr>
      <vt:lpstr>Haiti</vt:lpstr>
      <vt:lpstr>Balkan Crisis</vt:lpstr>
      <vt:lpstr>Serbia</vt:lpstr>
      <vt:lpstr>Kosovo</vt:lpstr>
      <vt:lpstr>Rwanda</vt:lpstr>
      <vt:lpstr>Israel</vt:lpstr>
      <vt:lpstr>1993 Bombing</vt:lpstr>
      <vt:lpstr>Al Qaeda</vt:lpstr>
      <vt:lpstr>USS Cole</vt:lpstr>
      <vt:lpstr>PowerPoint Presentation</vt:lpstr>
      <vt:lpstr>NAFTA</vt:lpstr>
      <vt:lpstr>Post-presidency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E Adams</dc:creator>
  <cp:lastModifiedBy>Bluett, Brian</cp:lastModifiedBy>
  <cp:revision>150</cp:revision>
  <cp:lastPrinted>1601-01-01T00:00:00Z</cp:lastPrinted>
  <dcterms:created xsi:type="dcterms:W3CDTF">2016-03-22T19:59:27Z</dcterms:created>
  <dcterms:modified xsi:type="dcterms:W3CDTF">2017-03-21T12:09:51Z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