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5" r:id="rId16"/>
    <p:sldId id="274" r:id="rId17"/>
    <p:sldId id="272" r:id="rId18"/>
    <p:sldId id="296" r:id="rId19"/>
    <p:sldId id="273" r:id="rId20"/>
    <p:sldId id="271" r:id="rId21"/>
    <p:sldId id="297" r:id="rId22"/>
    <p:sldId id="275" r:id="rId23"/>
    <p:sldId id="298" r:id="rId24"/>
    <p:sldId id="276" r:id="rId25"/>
    <p:sldId id="299" r:id="rId26"/>
    <p:sldId id="277" r:id="rId27"/>
    <p:sldId id="278" r:id="rId28"/>
    <p:sldId id="300" r:id="rId29"/>
    <p:sldId id="279" r:id="rId30"/>
    <p:sldId id="280" r:id="rId31"/>
    <p:sldId id="281" r:id="rId32"/>
    <p:sldId id="282" r:id="rId33"/>
    <p:sldId id="283" r:id="rId34"/>
    <p:sldId id="301" r:id="rId35"/>
    <p:sldId id="284" r:id="rId36"/>
    <p:sldId id="286" r:id="rId37"/>
    <p:sldId id="287" r:id="rId38"/>
    <p:sldId id="288" r:id="rId39"/>
    <p:sldId id="289" r:id="rId40"/>
    <p:sldId id="285" r:id="rId41"/>
    <p:sldId id="290" r:id="rId42"/>
    <p:sldId id="302" r:id="rId43"/>
    <p:sldId id="303" r:id="rId44"/>
    <p:sldId id="291" r:id="rId45"/>
    <p:sldId id="292" r:id="rId46"/>
    <p:sldId id="304" r:id="rId47"/>
    <p:sldId id="293" r:id="rId48"/>
    <p:sldId id="29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C3B6-8994-47B1-87EC-D54BBC27D59E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6A98-1B9C-42D0-82FE-29D81B22F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9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C470BB-94F8-49A1-B50F-B45C9FC7BD0B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99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09AB5A-41E1-4F16-9549-77AEE6E76A38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541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97C483-A473-425C-B504-F852A0BB0557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15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5C86FE-2648-40A6-881B-B4F2417EA218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85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CB664D-8352-4D25-B9E3-045DDFE4D1F8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98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39EFF2-08F7-43E2-A856-4A0075BFC1B6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76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309C8D-652E-4271-9C2F-AAF15B32F25E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43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1DEC6D-6179-44F5-9496-391CB6AC7FFB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64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A54B24-427F-46AF-9233-F1663D8627F3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19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031DBB-F00E-4A09-BA32-D12A723B9BD0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35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A7F93E-47F2-4FD5-A3E7-A902F5C41195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 dirty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1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0E1D89-2A19-4F51-80CB-1D63AE04EE10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83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5D3DAA-049F-4C61-80D3-7C6C8CAA86D9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70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04AB4B-39F4-44B0-83F2-969D9B3F43FD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 dirty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83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CB2F8E-0658-43EA-B361-D3FACB20E534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02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3E2ACD-9C6B-4ADB-81E3-4AA18021044F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 dirty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41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308B1F-E145-4A49-BD80-CFE4D370AF42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 dirty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572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4A2320-3803-429D-8536-EFF7368951D8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 dirty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698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E70126-5B3B-4DF8-B0B7-9E4C2F1B0100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 dirty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13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B2CE33-008D-47D6-ABDA-5AEAD69045C4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 dirty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195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CEE757-D688-4850-AF89-3D7FCAF21EB9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 dirty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29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708AC9-5744-4573-A81A-91C8F6E77A90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 dirty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5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3AA1B1-D008-468F-B816-F8C5844355FF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693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17B0DF-3C08-4885-98F2-E7C1DDD7058F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 dirty="0"/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416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0C4568-9E43-4A96-B7D4-53EA9FE7D5AE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 dirty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133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37C76A-D1D1-4129-8536-9387F6E6CDFD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 dirty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8423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F3937D-D048-4A7A-A99A-AB63FACF4A04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 dirty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717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52461E-473D-4681-BAA6-CBCDF6BCE8B4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 dirty="0"/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10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3EC3F2-734E-4877-BC70-0AE021664C56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 dirty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522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225143-534A-42F9-BC96-EB85D9E16FA1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 dirty="0"/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8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C4E1EE-D1BB-4C89-B92D-266392F13E9C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23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786D56-BB3C-4DE5-B4D5-A468FFF127D3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0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71F336-DBFA-439F-9AB2-5BF27B881A0E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33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EA28D2-B990-458D-9E79-29F14C40E553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90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7312B9-99D8-4F6C-B5AB-3A21B4D43EE9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99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FFA310-EA65-4642-8B96-DF56749F7935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6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580-424D-4A61-AB19-3FE3E33D30AF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1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580-424D-4A61-AB19-3FE3E33D30AF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7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580-424D-4A61-AB19-3FE3E33D30AF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4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580-424D-4A61-AB19-3FE3E33D30AF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3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580-424D-4A61-AB19-3FE3E33D30AF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00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580-424D-4A61-AB19-3FE3E33D30AF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6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580-424D-4A61-AB19-3FE3E33D30AF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580-424D-4A61-AB19-3FE3E33D30AF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580-424D-4A61-AB19-3FE3E33D30AF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2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580-424D-4A61-AB19-3FE3E33D30AF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4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580-424D-4A61-AB19-3FE3E33D30AF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60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4D580-424D-4A61-AB19-3FE3E33D30AF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7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B00005EBH9/ref=dp_image_0?ie=UTF8&amp;n=284507&amp;s=kitch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ef's_Knife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4/Kitchen-Dough-Blender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B0000CFMZN/ref=dp_image_0?ie=UTF8&amp;n=1055398&amp;s=home-garden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8000" dirty="0"/>
              <a:t/>
            </a:r>
            <a:br>
              <a:rPr lang="en-US" altLang="en-US" sz="8000" dirty="0"/>
            </a:br>
            <a:r>
              <a:rPr lang="en-US" altLang="en-US" sz="8000" dirty="0"/>
              <a:t/>
            </a:r>
            <a:br>
              <a:rPr lang="en-US" altLang="en-US" sz="8000" dirty="0"/>
            </a:br>
            <a:r>
              <a:rPr lang="en-US" altLang="en-US" sz="8000" dirty="0"/>
              <a:t/>
            </a:r>
            <a:br>
              <a:rPr lang="en-US" altLang="en-US" sz="8000" dirty="0"/>
            </a:br>
            <a:r>
              <a:rPr lang="en-US" altLang="en-US" sz="9600" dirty="0"/>
              <a:t>THE</a:t>
            </a:r>
            <a:br>
              <a:rPr lang="en-US" altLang="en-US" sz="9600" dirty="0"/>
            </a:br>
            <a:r>
              <a:rPr lang="en-US" altLang="en-US" sz="9600" dirty="0"/>
              <a:t> ANSWERS</a:t>
            </a:r>
          </a:p>
        </p:txBody>
      </p:sp>
    </p:spTree>
    <p:extLst>
      <p:ext uri="{BB962C8B-B14F-4D97-AF65-F5344CB8AC3E}">
        <p14:creationId xmlns:p14="http://schemas.microsoft.com/office/powerpoint/2010/main" val="10545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36872">
            <a:off x="1754968" y="924592"/>
            <a:ext cx="4693539" cy="509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9.  Measuring Spoons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19800" y="1748056"/>
            <a:ext cx="4838700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A set of individual plastic or metal utensils, ranging in increments of: ¼ teaspoon, ½ teaspoon, 1 teaspoon and 1tablespoon.</a:t>
            </a:r>
            <a:br>
              <a:rPr lang="en-US" altLang="en-US" sz="3200" dirty="0"/>
            </a:br>
            <a:r>
              <a:rPr lang="en-US" altLang="en-US" sz="32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Used to measure liquid or dry ingredients </a:t>
            </a:r>
          </a:p>
        </p:txBody>
      </p:sp>
    </p:spTree>
    <p:extLst>
      <p:ext uri="{BB962C8B-B14F-4D97-AF65-F5344CB8AC3E}">
        <p14:creationId xmlns:p14="http://schemas.microsoft.com/office/powerpoint/2010/main" val="13458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7" name="Picture 7" descr="IKEA 365+ Garlic press gray, black Length: 7 &quot;  Length: 19 cm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2022">
            <a:off x="2362200" y="902508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13221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10.  Garlic Press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5454444" y="372620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3200" dirty="0"/>
              <a:t>Used to mince garlic by pressing garlic cloves through the fine holes on the garlic press.</a:t>
            </a:r>
          </a:p>
        </p:txBody>
      </p:sp>
    </p:spTree>
    <p:extLst>
      <p:ext uri="{BB962C8B-B14F-4D97-AF65-F5344CB8AC3E}">
        <p14:creationId xmlns:p14="http://schemas.microsoft.com/office/powerpoint/2010/main" val="22939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9" name="Picture 7" descr="Norpro 3 Piece Stainless Steel Balloon Whisk Se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9857" y="34834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11.  Whisks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26673" y="5029200"/>
            <a:ext cx="73152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/>
              <a:t>Used to hand beat, incorporate, whisk, blend, and stir. Not used for heavy batters.</a:t>
            </a:r>
            <a:br>
              <a:rPr lang="en-US" altLang="en-US" sz="3200" dirty="0"/>
            </a:b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642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52275"/>
            <a:ext cx="5638800" cy="327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12. Pancake Turner or Spatula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2200" y="44958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Used to lift and turn foods, such as pancakes and cookies, so they can cook on both sides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35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5" name="Picture 3" descr="300px-Chef%27s_Knif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3347">
            <a:off x="1455877" y="3575985"/>
            <a:ext cx="8162791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30133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13. Chef’s Knife</a:t>
            </a:r>
          </a:p>
        </p:txBody>
      </p:sp>
      <p:sp>
        <p:nvSpPr>
          <p:cNvPr id="2" name="Rectangle 1"/>
          <p:cNvSpPr/>
          <p:nvPr/>
        </p:nvSpPr>
        <p:spPr>
          <a:xfrm>
            <a:off x="5943600" y="1524000"/>
            <a:ext cx="4400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An all purpose knife, used for chopping, dicing and mincing.</a:t>
            </a:r>
          </a:p>
        </p:txBody>
      </p:sp>
    </p:spTree>
    <p:extLst>
      <p:ext uri="{BB962C8B-B14F-4D97-AF65-F5344CB8AC3E}">
        <p14:creationId xmlns:p14="http://schemas.microsoft.com/office/powerpoint/2010/main" val="6743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8" y="2040312"/>
            <a:ext cx="3742684" cy="4018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14. Funnel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2040312"/>
            <a:ext cx="519244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</a:t>
            </a:r>
            <a:r>
              <a:rPr lang="en-US" sz="3200" b="1" dirty="0"/>
              <a:t>funnel</a:t>
            </a:r>
            <a:r>
              <a:rPr lang="en-US" sz="3200" dirty="0"/>
              <a:t> is a pipe with a wide </a:t>
            </a:r>
            <a:endParaRPr lang="en-US" sz="3200" dirty="0" smtClean="0"/>
          </a:p>
          <a:p>
            <a:r>
              <a:rPr lang="en-US" sz="3200" dirty="0" smtClean="0"/>
              <a:t>mouth and </a:t>
            </a:r>
            <a:r>
              <a:rPr lang="en-US" sz="3200" dirty="0"/>
              <a:t>a narrow stem. </a:t>
            </a:r>
            <a:endParaRPr lang="en-US" sz="3200" dirty="0" smtClean="0"/>
          </a:p>
          <a:p>
            <a:r>
              <a:rPr lang="en-US" sz="3200" dirty="0" smtClean="0"/>
              <a:t>It </a:t>
            </a:r>
            <a:r>
              <a:rPr lang="en-US" sz="3200" dirty="0"/>
              <a:t>is used to channel liquid or </a:t>
            </a:r>
            <a:endParaRPr lang="en-US" sz="3200" dirty="0" smtClean="0"/>
          </a:p>
          <a:p>
            <a:r>
              <a:rPr lang="en-US" sz="3200" dirty="0" smtClean="0"/>
              <a:t>fine-grained </a:t>
            </a:r>
            <a:r>
              <a:rPr lang="en-US" sz="3200" dirty="0"/>
              <a:t>substances </a:t>
            </a:r>
            <a:endParaRPr lang="en-US" sz="3200" dirty="0" smtClean="0"/>
          </a:p>
          <a:p>
            <a:r>
              <a:rPr lang="en-US" sz="3200" dirty="0" smtClean="0"/>
              <a:t>into </a:t>
            </a:r>
            <a:r>
              <a:rPr lang="en-US" sz="3200" dirty="0"/>
              <a:t>containers with a </a:t>
            </a:r>
            <a:endParaRPr lang="en-US" sz="3200" dirty="0" smtClean="0"/>
          </a:p>
          <a:p>
            <a:r>
              <a:rPr lang="en-US" sz="3200" dirty="0" smtClean="0"/>
              <a:t>small </a:t>
            </a:r>
            <a:r>
              <a:rPr lang="en-US" sz="3200" dirty="0"/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35424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417639"/>
            <a:ext cx="47625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03314"/>
            <a:ext cx="21717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4851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15. Rubber Spatula or Rubber Scraper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0" y="4124179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>
                <a:latin typeface="Calibri" panose="020F0502020204030204" pitchFamily="34" charset="0"/>
              </a:rPr>
              <a:t>Used to scrape food from the inside of bowls and pans.  </a:t>
            </a:r>
          </a:p>
          <a:p>
            <a:pPr eaLnBrk="1" hangingPunct="1"/>
            <a:endParaRPr lang="en-US" altLang="en-US" sz="32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3200" dirty="0">
                <a:latin typeface="Calibri" panose="020F0502020204030204" pitchFamily="34" charset="0"/>
              </a:rPr>
              <a:t>It is also used to fold in whipped cream or egg whites</a:t>
            </a:r>
            <a:r>
              <a:rPr lang="en-US" altLang="en-US" dirty="0"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012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9" name="Picture 6" descr="File:Kitchen-Dough-Blend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3603">
            <a:off x="1003316" y="2148991"/>
            <a:ext cx="6462267" cy="348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3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16. Pastry Blender</a:t>
            </a:r>
          </a:p>
        </p:txBody>
      </p:sp>
      <p:sp>
        <p:nvSpPr>
          <p:cNvPr id="2" name="Rectangle 1"/>
          <p:cNvSpPr/>
          <p:nvPr/>
        </p:nvSpPr>
        <p:spPr>
          <a:xfrm>
            <a:off x="6477000" y="1357744"/>
            <a:ext cx="388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Used to cut flour into fat, allowing small pieces of fat to be surrounded by flour.  This makes pie crusts and pastries flaky.</a:t>
            </a:r>
          </a:p>
        </p:txBody>
      </p:sp>
    </p:spTree>
    <p:extLst>
      <p:ext uri="{BB962C8B-B14F-4D97-AF65-F5344CB8AC3E}">
        <p14:creationId xmlns:p14="http://schemas.microsoft.com/office/powerpoint/2010/main" val="41357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2831">
            <a:off x="210860" y="2373868"/>
            <a:ext cx="4746296" cy="3327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17. Spaghetti Spoon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863353" y="148951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effectLst/>
              </a:rPr>
              <a:t>The Hole in Your </a:t>
            </a:r>
            <a:r>
              <a:rPr lang="en-US" sz="3200" b="1" dirty="0" smtClean="0">
                <a:solidFill>
                  <a:srgbClr val="000000"/>
                </a:solidFill>
                <a:effectLst/>
              </a:rPr>
              <a:t>Spaghetti Spoon</a:t>
            </a:r>
            <a:r>
              <a:rPr lang="en-US" sz="3200" b="0" dirty="0" smtClean="0">
                <a:solidFill>
                  <a:srgbClr val="000000"/>
                </a:solidFill>
                <a:effectLst/>
              </a:rPr>
              <a:t> Serves a Handy </a:t>
            </a:r>
            <a:r>
              <a:rPr lang="en-US" sz="3200" b="1" dirty="0" smtClean="0">
                <a:solidFill>
                  <a:srgbClr val="000000"/>
                </a:solidFill>
                <a:effectLst/>
              </a:rPr>
              <a:t>Purpose</a:t>
            </a:r>
            <a:r>
              <a:rPr lang="en-US" sz="3200" b="0" dirty="0" smtClean="0">
                <a:solidFill>
                  <a:srgbClr val="000000"/>
                </a:solidFill>
                <a:effectLst/>
              </a:rPr>
              <a:t>. Eyeballing perfect portions of dry </a:t>
            </a:r>
            <a:r>
              <a:rPr lang="en-US" sz="3200" b="1" dirty="0" smtClean="0">
                <a:solidFill>
                  <a:srgbClr val="000000"/>
                </a:solidFill>
                <a:effectLst/>
              </a:rPr>
              <a:t>pasta</a:t>
            </a:r>
            <a:r>
              <a:rPr lang="en-US" sz="3200" b="0" dirty="0" smtClean="0">
                <a:solidFill>
                  <a:srgbClr val="000000"/>
                </a:solidFill>
                <a:effectLst/>
              </a:rPr>
              <a:t> is a difficult skill to master—there are kitchen gadgets made for that specific reason alone. ... As you can see from the picture, the hole is the right size to measure out a single portion of </a:t>
            </a:r>
            <a:r>
              <a:rPr lang="en-US" sz="3200" b="1" dirty="0" smtClean="0">
                <a:solidFill>
                  <a:srgbClr val="000000"/>
                </a:solidFill>
                <a:effectLst/>
              </a:rPr>
              <a:t>spaghetti</a:t>
            </a:r>
            <a:r>
              <a:rPr lang="en-US" sz="3200" b="0" dirty="0" smtClean="0">
                <a:solidFill>
                  <a:srgbClr val="000000"/>
                </a:solidFill>
                <a:effectLst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75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7" descr="k58719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16969"/>
            <a:ext cx="35052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3" name="Picture 5" descr="to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91" y="1911639"/>
            <a:ext cx="35052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315" y="55580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18.  Tongs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6782" y="4996305"/>
            <a:ext cx="7446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Metal, wooden, or plastic pinching tools used to grab foods without using your hands or fingers. </a:t>
            </a:r>
          </a:p>
        </p:txBody>
      </p:sp>
    </p:spTree>
    <p:extLst>
      <p:ext uri="{BB962C8B-B14F-4D97-AF65-F5344CB8AC3E}">
        <p14:creationId xmlns:p14="http://schemas.microsoft.com/office/powerpoint/2010/main" val="11140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429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1. Ladle</a:t>
            </a:r>
          </a:p>
        </p:txBody>
      </p:sp>
      <p:pic>
        <p:nvPicPr>
          <p:cNvPr id="148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914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4343400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For reaching to the bottom of deep pots and transferring liquids.</a:t>
            </a:r>
            <a:br>
              <a:rPr lang="en-US" altLang="en-US" sz="3200" dirty="0"/>
            </a:b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479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0" name="Picture 6" descr="k353909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1" y="647700"/>
            <a:ext cx="2862263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4979" name="Picture 5" descr="k47096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969198"/>
            <a:ext cx="24304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4" y="24245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19.  </a:t>
            </a:r>
            <a:r>
              <a:rPr lang="en-US" altLang="en-US" sz="4000" b="1" dirty="0"/>
              <a:t>Grater</a:t>
            </a:r>
            <a:endParaRPr lang="en-US" alt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2743200" y="4782043"/>
            <a:ext cx="6705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The grater has different sized holes that determine the size of the grated food pieces, from slices to shreds to crumbs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963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20. Jelly Roll Pan</a:t>
            </a:r>
            <a:endParaRPr lang="en-US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4" y="1781377"/>
            <a:ext cx="47148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62748" y="3561327"/>
            <a:ext cx="6096000" cy="12280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/>
              <a:t>Specifically made for baking cookies, cakes, and jelly rolls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5" descr="rollingp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83612">
            <a:off x="2618487" y="2878540"/>
            <a:ext cx="688574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075" y="5116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21.  Rolling Pin  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0800" y="1524001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Is used to stretch and roll dough, such as pie crusts, cookies, and biscuits.  </a:t>
            </a:r>
          </a:p>
          <a:p>
            <a:pPr eaLnBrk="1" hangingPunct="1"/>
            <a:r>
              <a:rPr lang="en-US" altLang="en-US" sz="3200" dirty="0"/>
              <a:t>Some have no handles.  Some are made of marble</a:t>
            </a:r>
          </a:p>
        </p:txBody>
      </p:sp>
    </p:spTree>
    <p:extLst>
      <p:ext uri="{BB962C8B-B14F-4D97-AF65-F5344CB8AC3E}">
        <p14:creationId xmlns:p14="http://schemas.microsoft.com/office/powerpoint/2010/main" val="36462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22. Can Opener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86" y="1690688"/>
            <a:ext cx="4623979" cy="4623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1386" y="2495006"/>
            <a:ext cx="53024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Used to remove lids from tops </a:t>
            </a:r>
          </a:p>
          <a:p>
            <a:r>
              <a:rPr lang="en-US" sz="3200" dirty="0" smtClean="0"/>
              <a:t>of cans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73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10" y="1135352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4633" y="2613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23.  Muffin Pan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5615566"/>
            <a:ext cx="4969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dirty="0"/>
              <a:t>To make muffins or cupcakes</a:t>
            </a:r>
          </a:p>
        </p:txBody>
      </p:sp>
    </p:spTree>
    <p:extLst>
      <p:ext uri="{BB962C8B-B14F-4D97-AF65-F5344CB8AC3E}">
        <p14:creationId xmlns:p14="http://schemas.microsoft.com/office/powerpoint/2010/main" val="3149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24. Apple Slicer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343296"/>
            <a:ext cx="4480560" cy="448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35486" y="2560320"/>
            <a:ext cx="47259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Slices and cores hard fruits </a:t>
            </a:r>
          </a:p>
          <a:p>
            <a:r>
              <a:rPr lang="en-US" sz="3200" dirty="0" smtClean="0"/>
              <a:t>like apples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69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5" descr="eggbe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081">
            <a:off x="2400300" y="1111249"/>
            <a:ext cx="6477000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25.  Eggbeater / Rotary Beater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600" y="495300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>
                <a:latin typeface="Calibri" panose="020F0502020204030204" pitchFamily="34" charset="0"/>
              </a:rPr>
              <a:t>Used to beat foods to incorporate air in such foods as eggs, egg whites, whip cream etc.</a:t>
            </a:r>
          </a:p>
        </p:txBody>
      </p:sp>
    </p:spTree>
    <p:extLst>
      <p:ext uri="{BB962C8B-B14F-4D97-AF65-F5344CB8AC3E}">
        <p14:creationId xmlns:p14="http://schemas.microsoft.com/office/powerpoint/2010/main" val="20281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8" descr="Breville Bamboo Cutting Board and Serving Tray BOV650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54" y="36576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7" name="Picture 6" descr="OXO 10 1/2&quot; x 7 1/2&quot; Prep Cutting Board 10637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474" y="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25833"/>
            <a:ext cx="2857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3143" y="44693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 26.  Cutting Board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64671" y="2036878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3200" dirty="0"/>
              <a:t>A hard surface on which you place foods to be cut.</a:t>
            </a:r>
            <a:br>
              <a:rPr lang="en-US" altLang="en-US" sz="3200" dirty="0"/>
            </a:br>
            <a:r>
              <a:rPr lang="en-US" altLang="en-US" sz="3200" dirty="0"/>
              <a:t> </a:t>
            </a:r>
          </a:p>
          <a:p>
            <a:pPr eaLnBrk="1" hangingPunct="1">
              <a:defRPr/>
            </a:pPr>
            <a:r>
              <a:rPr lang="en-US" altLang="en-US" sz="3200" dirty="0"/>
              <a:t>These are made of plastic, wood and even glass, and are available in a variety of sizes </a:t>
            </a:r>
          </a:p>
        </p:txBody>
      </p:sp>
    </p:spTree>
    <p:extLst>
      <p:ext uri="{BB962C8B-B14F-4D97-AF65-F5344CB8AC3E}">
        <p14:creationId xmlns:p14="http://schemas.microsoft.com/office/powerpoint/2010/main" val="14870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27. Cake </a:t>
            </a:r>
            <a:r>
              <a:rPr lang="en-US" b="1" dirty="0"/>
              <a:t>P</a:t>
            </a:r>
            <a:r>
              <a:rPr lang="en-US" b="1" dirty="0" smtClean="0"/>
              <a:t>ans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83" y="1690688"/>
            <a:ext cx="30988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4012836"/>
            <a:ext cx="2476500" cy="246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39694" y="1690688"/>
            <a:ext cx="555228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Available in round, square, or </a:t>
            </a:r>
          </a:p>
          <a:p>
            <a:r>
              <a:rPr lang="en-US" sz="3200" dirty="0" smtClean="0"/>
              <a:t>rectangular.</a:t>
            </a:r>
          </a:p>
          <a:p>
            <a:endParaRPr lang="en-US" sz="3200" dirty="0"/>
          </a:p>
          <a:p>
            <a:r>
              <a:rPr lang="en-US" sz="3200" dirty="0" smtClean="0"/>
              <a:t>Also available in many sizes and </a:t>
            </a:r>
          </a:p>
          <a:p>
            <a:r>
              <a:rPr lang="en-US" sz="3200" dirty="0" smtClean="0"/>
              <a:t>made from metal, glass, </a:t>
            </a:r>
          </a:p>
          <a:p>
            <a:r>
              <a:rPr lang="en-US" sz="3200" dirty="0"/>
              <a:t>c</a:t>
            </a:r>
            <a:r>
              <a:rPr lang="en-US" sz="3200" dirty="0" smtClean="0"/>
              <a:t>eramic, or silicone.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90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9449">
            <a:off x="3577325" y="528905"/>
            <a:ext cx="5332717" cy="514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825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28.  Two Tined Meat Fork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9801" y="4724400"/>
            <a:ext cx="76003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Is used to lift and turn meat and other </a:t>
            </a:r>
            <a:r>
              <a:rPr lang="en-US" altLang="en-US" sz="3200" dirty="0" smtClean="0"/>
              <a:t>foods. </a:t>
            </a:r>
            <a:r>
              <a:rPr lang="en-US" altLang="en-US" sz="3200" dirty="0"/>
              <a:t>It is also used to hold larger pieces of food when cutting them.</a:t>
            </a:r>
          </a:p>
        </p:txBody>
      </p:sp>
    </p:spTree>
    <p:extLst>
      <p:ext uri="{BB962C8B-B14F-4D97-AF65-F5344CB8AC3E}">
        <p14:creationId xmlns:p14="http://schemas.microsoft.com/office/powerpoint/2010/main" val="42187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82" y="1379041"/>
            <a:ext cx="53101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41558" y="609601"/>
            <a:ext cx="5151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smtClean="0">
                <a:latin typeface="+mj-lt"/>
                <a:cs typeface="Arial" panose="020B0604020202020204" pitchFamily="34" charset="0"/>
              </a:rPr>
              <a:t>2.</a:t>
            </a:r>
            <a:r>
              <a:rPr lang="en-US" altLang="en-US" b="1" dirty="0" smtClean="0">
                <a:latin typeface="+mj-lt"/>
                <a:cs typeface="Arial" panose="020B0604020202020204" pitchFamily="34" charset="0"/>
              </a:rPr>
              <a:t>   </a:t>
            </a:r>
            <a:r>
              <a:rPr lang="en-US" altLang="en-US" sz="4400" b="1" dirty="0">
                <a:latin typeface="+mj-lt"/>
                <a:cs typeface="Arial" panose="020B0604020202020204" pitchFamily="34" charset="0"/>
              </a:rPr>
              <a:t>Large Spoon</a:t>
            </a:r>
            <a:endParaRPr lang="en-US" sz="4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1" y="5257801"/>
            <a:ext cx="3806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Used to stir and serve</a:t>
            </a:r>
          </a:p>
        </p:txBody>
      </p:sp>
    </p:spTree>
    <p:extLst>
      <p:ext uri="{BB962C8B-B14F-4D97-AF65-F5344CB8AC3E}">
        <p14:creationId xmlns:p14="http://schemas.microsoft.com/office/powerpoint/2010/main" val="6175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2" name="Picture 6" descr="Pyrex Prepware 1-Cup Measuring Cup, Clear with Red Measurement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91" y="1847471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826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29.  Liquid Measuring Cup </a:t>
            </a:r>
          </a:p>
        </p:txBody>
      </p:sp>
      <p:sp>
        <p:nvSpPr>
          <p:cNvPr id="2" name="Rectangle 1"/>
          <p:cNvSpPr/>
          <p:nvPr/>
        </p:nvSpPr>
        <p:spPr>
          <a:xfrm>
            <a:off x="705394" y="1847471"/>
            <a:ext cx="60198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These come in 1, 2, 4 and 8 cup capacities. Also available in plastic. 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Used for measuring liquid ingredients (milk, water, etc.) 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Place on a leveled surface and check at eye level for accurate measuring </a:t>
            </a:r>
          </a:p>
        </p:txBody>
      </p:sp>
    </p:spTree>
    <p:extLst>
      <p:ext uri="{BB962C8B-B14F-4D97-AF65-F5344CB8AC3E}">
        <p14:creationId xmlns:p14="http://schemas.microsoft.com/office/powerpoint/2010/main" val="5756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3" name="Picture 5" descr="k33732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11688"/>
            <a:ext cx="53340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30.  Electric Hand Mixer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66900" y="4722050"/>
            <a:ext cx="861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Used to mix foods that require time and endurance: whipping cream, whipping egg whites, mixing batter, etc.</a:t>
            </a:r>
            <a:br>
              <a:rPr lang="en-US" altLang="en-US" sz="3200" dirty="0"/>
            </a:b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977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9" name="Picture 6" descr="1176potato_mas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46139"/>
            <a:ext cx="66675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31.  Masher or  Ricer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673927" y="5080983"/>
            <a:ext cx="670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3200" dirty="0"/>
              <a:t>Used to break up solid foods: boiled fruits or vegetables.</a:t>
            </a:r>
            <a:br>
              <a:rPr lang="en-US" altLang="en-US" sz="3200" dirty="0"/>
            </a:b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985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3356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022" y="18407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32.  Pie Pan</a:t>
            </a:r>
            <a:endParaRPr lang="en-US" altLang="en-US" dirty="0" smtClean="0"/>
          </a:p>
        </p:txBody>
      </p:sp>
      <p:sp>
        <p:nvSpPr>
          <p:cNvPr id="291844" name="Content Placeholder 1"/>
          <p:cNvSpPr>
            <a:spLocks noGrp="1"/>
          </p:cNvSpPr>
          <p:nvPr>
            <p:ph idx="1"/>
          </p:nvPr>
        </p:nvSpPr>
        <p:spPr>
          <a:xfrm>
            <a:off x="1981200" y="3733801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en-US" sz="3200" dirty="0" smtClean="0">
                <a:latin typeface="Calibri" panose="020F0502020204030204" pitchFamily="34" charset="0"/>
              </a:rPr>
              <a:t>Used to bake pies.</a:t>
            </a:r>
          </a:p>
          <a:p>
            <a:pPr marL="457200" lvl="1" indent="0">
              <a:buNone/>
            </a:pPr>
            <a:endParaRPr lang="en-US" altLang="en-US" sz="32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en-US" sz="3200" dirty="0" smtClean="0">
                <a:latin typeface="Calibri" panose="020F0502020204030204" pitchFamily="34" charset="0"/>
              </a:rPr>
              <a:t>Sides are sloped in a pie pan, whereas the sides are straight in a cake pan.</a:t>
            </a:r>
          </a:p>
          <a:p>
            <a:pPr marL="457200" lvl="1" indent="0">
              <a:buNone/>
            </a:pPr>
            <a:endParaRPr lang="en-US" altLang="en-US" sz="32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33. Mixing Bowls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13" y="1959429"/>
            <a:ext cx="3996417" cy="3724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3257" y="2103120"/>
            <a:ext cx="571182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Holds ingredients as you mix .</a:t>
            </a:r>
          </a:p>
          <a:p>
            <a:r>
              <a:rPr lang="en-US" sz="3200" dirty="0" smtClean="0"/>
              <a:t>May have a lip, straight or angled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ides. Can be made from glass, </a:t>
            </a:r>
          </a:p>
          <a:p>
            <a:r>
              <a:rPr lang="en-US" sz="3200" dirty="0" smtClean="0"/>
              <a:t>metal, or plastic.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57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9" name="Picture 5" descr="measuring cu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2774">
            <a:off x="4055781" y="220154"/>
            <a:ext cx="4475163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34.  Dry Measuring Cups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662" y="4948647"/>
            <a:ext cx="891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200" dirty="0"/>
              <a:t>Used for measuring dry ingredients.</a:t>
            </a:r>
          </a:p>
          <a:p>
            <a:pPr>
              <a:defRPr/>
            </a:pPr>
            <a:r>
              <a:rPr lang="en-US" altLang="en-US" sz="3200" dirty="0"/>
              <a:t>Measuring cups come in ¼ c, 1/3 c, ½ c, and 1 cups			</a:t>
            </a:r>
          </a:p>
          <a:p>
            <a:pPr eaLnBrk="1" hangingPunct="1">
              <a:defRPr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034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Picture 5" descr="sif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1"/>
            <a:ext cx="56388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7017" y="49639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35.  Sifter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2133600" y="48768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Used to aerate, combine, and eliminate lumps in foods such as flour, powdered sugar, and cocoa.</a:t>
            </a:r>
          </a:p>
        </p:txBody>
      </p:sp>
    </p:spTree>
    <p:extLst>
      <p:ext uri="{BB962C8B-B14F-4D97-AF65-F5344CB8AC3E}">
        <p14:creationId xmlns:p14="http://schemas.microsoft.com/office/powerpoint/2010/main" val="32533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43892"/>
            <a:ext cx="55626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5320" y="9797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36.  Blender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1787236"/>
            <a:ext cx="411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3200" dirty="0"/>
              <a:t>Used to liquefy foods quickly:  sauces, soups, etc. </a:t>
            </a:r>
          </a:p>
        </p:txBody>
      </p:sp>
    </p:spTree>
    <p:extLst>
      <p:ext uri="{BB962C8B-B14F-4D97-AF65-F5344CB8AC3E}">
        <p14:creationId xmlns:p14="http://schemas.microsoft.com/office/powerpoint/2010/main" val="16779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1" name="Picture 6" descr="KAVALKAD Frying pan, set of 2 black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0482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9144000" cy="1905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37.  Sauté, Frying Pan, or Skillet</a:t>
            </a:r>
          </a:p>
        </p:txBody>
      </p:sp>
      <p:sp>
        <p:nvSpPr>
          <p:cNvPr id="2" name="Rectangle 1"/>
          <p:cNvSpPr/>
          <p:nvPr/>
        </p:nvSpPr>
        <p:spPr>
          <a:xfrm>
            <a:off x="7239000" y="2524631"/>
            <a:ext cx="327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Used to sauté and fry foods.  The slope-sided pan allows the chef to flip items without using a spatula.</a:t>
            </a:r>
          </a:p>
        </p:txBody>
      </p:sp>
    </p:spTree>
    <p:extLst>
      <p:ext uri="{BB962C8B-B14F-4D97-AF65-F5344CB8AC3E}">
        <p14:creationId xmlns:p14="http://schemas.microsoft.com/office/powerpoint/2010/main" val="38266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5" descr="ENVIS Pastry brush, set of 2 red, whit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85455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6" descr="thumbnai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760538"/>
            <a:ext cx="4114800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1891" y="42307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38.  Pastry Brush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5029200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Used to brush sauce onto food, glazes on desserts, greasing cake pans, </a:t>
            </a:r>
            <a:r>
              <a:rPr lang="en-US" altLang="en-US" sz="3200" dirty="0" smtClean="0"/>
              <a:t>etc.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23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9" name="Picture 5" descr="k34749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37755"/>
            <a:ext cx="48768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3.  Kitchen Shears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3848826"/>
            <a:ext cx="9067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Used for a variety of cutting chores, such as snipping string, butcher’s twine, or trimming artichoke leaves.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To be used only in the kitchen with foods, not for household use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35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5" descr="vegetablepee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60198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3034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39.  Vegetable Peeler</a:t>
            </a:r>
            <a:r>
              <a:rPr lang="en-US" altLang="en-US" dirty="0" smtClean="0"/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0" y="44958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Used to peel the skin off fruits and vegetables.  It can also be used to make delicate garnishes, such as carrot curls and chocolate curls.</a:t>
            </a:r>
          </a:p>
        </p:txBody>
      </p:sp>
    </p:spTree>
    <p:extLst>
      <p:ext uri="{BB962C8B-B14F-4D97-AF65-F5344CB8AC3E}">
        <p14:creationId xmlns:p14="http://schemas.microsoft.com/office/powerpoint/2010/main" val="73115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7" descr="cola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24" y="546675"/>
            <a:ext cx="59055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469" y="41365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 40.  Colander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5867401"/>
            <a:ext cx="6111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3200" dirty="0"/>
              <a:t>Used for rinsing and draining foods.</a:t>
            </a:r>
          </a:p>
        </p:txBody>
      </p:sp>
    </p:spTree>
    <p:extLst>
      <p:ext uri="{BB962C8B-B14F-4D97-AF65-F5344CB8AC3E}">
        <p14:creationId xmlns:p14="http://schemas.microsoft.com/office/powerpoint/2010/main" val="11967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1" y="1690688"/>
            <a:ext cx="5166019" cy="4975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41. Stand Mixer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00949" y="2517757"/>
            <a:ext cx="54139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Hands free mixing appliance</a:t>
            </a:r>
          </a:p>
          <a:p>
            <a:r>
              <a:rPr lang="en-US" sz="3200" dirty="0" smtClean="0"/>
              <a:t>Used for blending, beating and </a:t>
            </a:r>
          </a:p>
          <a:p>
            <a:r>
              <a:rPr lang="en-US" sz="3200" dirty="0" smtClean="0"/>
              <a:t>whipping ingredients.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04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16" y="412385"/>
            <a:ext cx="4763589" cy="4763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42. Bench Scraper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46985"/>
            <a:ext cx="4318000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450236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/>
              <a:t>Bakers and pastry chefs use this tool to help pick up, turn, and portion dough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06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1673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3434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43.  Sauce Pan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4724400" y="3048001"/>
            <a:ext cx="571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Primarily used for heating and cooking food in liquid.</a:t>
            </a:r>
          </a:p>
          <a:p>
            <a:pPr eaLnBrk="1" hangingPunct="1"/>
            <a:r>
              <a:rPr lang="en-US" altLang="en-US" sz="3200" dirty="0"/>
              <a:t>Sauce pans come in many sizes in order to accommodate a variety of needs.  </a:t>
            </a:r>
          </a:p>
        </p:txBody>
      </p:sp>
    </p:spTree>
    <p:extLst>
      <p:ext uri="{BB962C8B-B14F-4D97-AF65-F5344CB8AC3E}">
        <p14:creationId xmlns:p14="http://schemas.microsoft.com/office/powerpoint/2010/main" val="19632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5" descr="cakespat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73" y="1279610"/>
            <a:ext cx="6858000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41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487909"/>
              </p:ext>
            </p:extLst>
          </p:nvPr>
        </p:nvGraphicFramePr>
        <p:xfrm>
          <a:off x="1524000" y="1"/>
          <a:ext cx="9144000" cy="1509713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9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44.  Straight Edge Spatula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981200" y="4427567"/>
            <a:ext cx="57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Used for leveling dry measuring cups and spreading icing on cakes.  </a:t>
            </a:r>
          </a:p>
        </p:txBody>
      </p:sp>
    </p:spTree>
    <p:extLst>
      <p:ext uri="{BB962C8B-B14F-4D97-AF65-F5344CB8AC3E}">
        <p14:creationId xmlns:p14="http://schemas.microsoft.com/office/powerpoint/2010/main" val="38132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45. Casserole Dish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8" y="2051211"/>
            <a:ext cx="6089876" cy="41268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66560" y="2118184"/>
            <a:ext cx="50177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Baking dishes with high sides</a:t>
            </a:r>
          </a:p>
          <a:p>
            <a:r>
              <a:rPr lang="en-US" sz="3200" dirty="0"/>
              <a:t>a</a:t>
            </a:r>
            <a:r>
              <a:rPr lang="en-US" sz="3200" dirty="0" smtClean="0"/>
              <a:t>nd covers.</a:t>
            </a:r>
          </a:p>
          <a:p>
            <a:endParaRPr lang="en-US" sz="3200" dirty="0"/>
          </a:p>
          <a:p>
            <a:r>
              <a:rPr lang="en-US" sz="3200" dirty="0" smtClean="0"/>
              <a:t>Designed to go from freezer</a:t>
            </a:r>
          </a:p>
          <a:p>
            <a:r>
              <a:rPr lang="en-US" sz="3200" dirty="0" smtClean="0"/>
              <a:t>to oven to tabletop.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98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27" y="1695450"/>
            <a:ext cx="34671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46.  Double boiler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8800" y="3429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3200" dirty="0"/>
              <a:t>To heat or melt delicate foods, such as butter, chocolate, and puddings.</a:t>
            </a:r>
          </a:p>
        </p:txBody>
      </p:sp>
    </p:spTree>
    <p:extLst>
      <p:ext uri="{BB962C8B-B14F-4D97-AF65-F5344CB8AC3E}">
        <p14:creationId xmlns:p14="http://schemas.microsoft.com/office/powerpoint/2010/main" val="17511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7" name="Picture 4" descr="k49581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68" y="1600200"/>
            <a:ext cx="26162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71" y="1143001"/>
            <a:ext cx="25050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31" y="5715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8714" y="12974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47.  Strainer or Sieve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2286001" y="4626828"/>
            <a:ext cx="7915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Strainer can be used to drain pastas, vegetables, and stocks, or sift foods like powdered sugar, flour, chocolate etc.</a:t>
            </a:r>
          </a:p>
        </p:txBody>
      </p:sp>
    </p:spTree>
    <p:extLst>
      <p:ext uri="{BB962C8B-B14F-4D97-AF65-F5344CB8AC3E}">
        <p14:creationId xmlns:p14="http://schemas.microsoft.com/office/powerpoint/2010/main" val="3518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5" descr="pizzacu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7010400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8474" y="17634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4.  Pizza Cutter 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0801" y="4403870"/>
            <a:ext cx="69272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For cutting baked pizza into serving pieces.  It can also be used to cut pies.</a:t>
            </a:r>
          </a:p>
        </p:txBody>
      </p:sp>
    </p:spTree>
    <p:extLst>
      <p:ext uri="{BB962C8B-B14F-4D97-AF65-F5344CB8AC3E}">
        <p14:creationId xmlns:p14="http://schemas.microsoft.com/office/powerpoint/2010/main" val="10096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3641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5.  Cooling Rack</a:t>
            </a:r>
            <a:endParaRPr lang="en-US" altLang="en-US" dirty="0" smtClean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                                     </a:t>
            </a:r>
          </a:p>
        </p:txBody>
      </p:sp>
      <p:pic>
        <p:nvPicPr>
          <p:cNvPr id="164868" name="Picture 7" descr="http://ts2.mm.bing.net/th?id=H.4981768176666813&amp;w=225&amp;h=188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533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4838673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Allows baked products to cool without damaging the counter.  </a:t>
            </a:r>
          </a:p>
        </p:txBody>
      </p:sp>
    </p:spTree>
    <p:extLst>
      <p:ext uri="{BB962C8B-B14F-4D97-AF65-F5344CB8AC3E}">
        <p14:creationId xmlns:p14="http://schemas.microsoft.com/office/powerpoint/2010/main" val="31858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4262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28" y="1381165"/>
            <a:ext cx="3389313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6.  Bread or Loaf Pan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2369127" y="4925109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Used to bake bread and quick breads in.</a:t>
            </a:r>
          </a:p>
        </p:txBody>
      </p:sp>
    </p:spTree>
    <p:extLst>
      <p:ext uri="{BB962C8B-B14F-4D97-AF65-F5344CB8AC3E}">
        <p14:creationId xmlns:p14="http://schemas.microsoft.com/office/powerpoint/2010/main" val="32500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5" name="Picture 7" descr="IKEA 365+ HJÄLTE Skimmer black Length: 13 &quot;  Length: 34 cm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9906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5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38275"/>
            <a:ext cx="2468562" cy="218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5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105026"/>
            <a:ext cx="28575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524" y="1619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7.  Slotted Spoon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7400" y="4920645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Used to transfer solid food from liquid, and to skim impurities from the top of liquids.</a:t>
            </a:r>
          </a:p>
        </p:txBody>
      </p:sp>
    </p:spTree>
    <p:extLst>
      <p:ext uri="{BB962C8B-B14F-4D97-AF65-F5344CB8AC3E}">
        <p14:creationId xmlns:p14="http://schemas.microsoft.com/office/powerpoint/2010/main" val="75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3" name="Picture 5" descr="Winco 5'' Diameter Stainless Steel Citrus Jui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9342" y="19757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8.  Juicer</a:t>
            </a:r>
            <a:r>
              <a:rPr lang="en-US" altLang="en-US" dirty="0" smtClean="0"/>
              <a:t> </a:t>
            </a:r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600200"/>
            <a:ext cx="2085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4953001"/>
            <a:ext cx="7681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Used to break up food's fibers (citrus fruits: lemon, orange, lime, etc.), thus releasing their juices</a:t>
            </a:r>
            <a:br>
              <a:rPr lang="en-US" altLang="en-US" sz="3200" dirty="0"/>
            </a:b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580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1158</Words>
  <Application>Microsoft Office PowerPoint</Application>
  <PresentationFormat>Widescreen</PresentationFormat>
  <Paragraphs>168</Paragraphs>
  <Slides>48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   THE  ANSWERS</vt:lpstr>
      <vt:lpstr>1. Ladle</vt:lpstr>
      <vt:lpstr>PowerPoint Presentation</vt:lpstr>
      <vt:lpstr>3.  Kitchen Shears</vt:lpstr>
      <vt:lpstr>4.  Pizza Cutter  </vt:lpstr>
      <vt:lpstr>5.  Cooling Rack</vt:lpstr>
      <vt:lpstr>6.  Bread or Loaf Pan</vt:lpstr>
      <vt:lpstr>7.  Slotted Spoon</vt:lpstr>
      <vt:lpstr>8.  Juicer </vt:lpstr>
      <vt:lpstr>9.  Measuring Spoons </vt:lpstr>
      <vt:lpstr>10.  Garlic Press</vt:lpstr>
      <vt:lpstr>11.  Whisks </vt:lpstr>
      <vt:lpstr>12. Pancake Turner or Spatula</vt:lpstr>
      <vt:lpstr>13. Chef’s Knife</vt:lpstr>
      <vt:lpstr>14. Funnel</vt:lpstr>
      <vt:lpstr>15. Rubber Spatula or Rubber Scraper</vt:lpstr>
      <vt:lpstr>16. Pastry Blender</vt:lpstr>
      <vt:lpstr>17. Spaghetti Spoon</vt:lpstr>
      <vt:lpstr>18.  Tongs </vt:lpstr>
      <vt:lpstr>19.  Grater</vt:lpstr>
      <vt:lpstr> 20. Jelly Roll Pan</vt:lpstr>
      <vt:lpstr>21.  Rolling Pin   </vt:lpstr>
      <vt:lpstr>22. Can Opener</vt:lpstr>
      <vt:lpstr>23.  Muffin Pan</vt:lpstr>
      <vt:lpstr>24. Apple Slicer</vt:lpstr>
      <vt:lpstr>25.  Eggbeater / Rotary Beater </vt:lpstr>
      <vt:lpstr> 26.  Cutting Board</vt:lpstr>
      <vt:lpstr>27. Cake Pans</vt:lpstr>
      <vt:lpstr>28.  Two Tined Meat Fork</vt:lpstr>
      <vt:lpstr>29.  Liquid Measuring Cup </vt:lpstr>
      <vt:lpstr>30.  Electric Hand Mixer </vt:lpstr>
      <vt:lpstr>31.  Masher or  Ricer</vt:lpstr>
      <vt:lpstr>32.  Pie Pan</vt:lpstr>
      <vt:lpstr>33. Mixing Bowls</vt:lpstr>
      <vt:lpstr>34.  Dry Measuring Cups</vt:lpstr>
      <vt:lpstr>35.  Sifter</vt:lpstr>
      <vt:lpstr>36.  Blender </vt:lpstr>
      <vt:lpstr>37.  Sauté, Frying Pan, or Skillet</vt:lpstr>
      <vt:lpstr>38.  Pastry Brush </vt:lpstr>
      <vt:lpstr>39.  Vegetable Peeler  </vt:lpstr>
      <vt:lpstr> 40.  Colander </vt:lpstr>
      <vt:lpstr>41. Stand Mixer</vt:lpstr>
      <vt:lpstr>42. Bench Scraper</vt:lpstr>
      <vt:lpstr>43.  Sauce Pan</vt:lpstr>
      <vt:lpstr>PowerPoint Presentation</vt:lpstr>
      <vt:lpstr>45. Casserole Dish</vt:lpstr>
      <vt:lpstr>46.  Double boiler</vt:lpstr>
      <vt:lpstr>47.  Strainer or Sieve</vt:lpstr>
    </vt:vector>
  </TitlesOfParts>
  <Company>Neshaminy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Caminiti, Ann</dc:creator>
  <cp:lastModifiedBy>Macauley, Kelly</cp:lastModifiedBy>
  <cp:revision>10</cp:revision>
  <dcterms:created xsi:type="dcterms:W3CDTF">2017-09-07T16:00:24Z</dcterms:created>
  <dcterms:modified xsi:type="dcterms:W3CDTF">2017-09-25T12:50:18Z</dcterms:modified>
</cp:coreProperties>
</file>