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80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8" r:id="rId21"/>
    <p:sldId id="267" r:id="rId22"/>
    <p:sldId id="277" r:id="rId23"/>
    <p:sldId id="278" r:id="rId24"/>
    <p:sldId id="279" r:id="rId25"/>
    <p:sldId id="269" r:id="rId26"/>
    <p:sldId id="282" r:id="rId27"/>
    <p:sldId id="283" r:id="rId28"/>
    <p:sldId id="284" r:id="rId29"/>
    <p:sldId id="285" r:id="rId30"/>
    <p:sldId id="286" r:id="rId31"/>
    <p:sldId id="281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5723D-A2A5-486E-91E2-92C769C66C87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D2634-C82F-41B0-B7EC-B01358D34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5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675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7886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2807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76781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506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43916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20182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95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23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B01EE-BA38-4B1D-BB25-204CE6D7A9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2636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B39AF-F25C-422A-8F05-E3C8D07767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9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0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5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44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4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7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12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7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6E9DEC-419B-4CC5-A080-3B06BD5A8291}" type="datetimeFigureOut">
              <a:rPr lang="en-US" smtClean="0"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lbB3cmgPmo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GpmVs0_Dbc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Communists Take Power in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16075"/>
            <a:ext cx="9601196" cy="1303867"/>
          </a:xfrm>
        </p:spPr>
        <p:txBody>
          <a:bodyPr/>
          <a:lstStyle/>
          <a:p>
            <a:r>
              <a:rPr lang="en-US" dirty="0" smtClean="0"/>
              <a:t>People’s Republic Of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058" y="1540932"/>
            <a:ext cx="9601196" cy="3318936"/>
          </a:xfrm>
        </p:spPr>
        <p:txBody>
          <a:bodyPr/>
          <a:lstStyle/>
          <a:p>
            <a:r>
              <a:rPr lang="en-US" dirty="0" smtClean="0"/>
              <a:t>Communists establish the People’s Republic of China </a:t>
            </a:r>
          </a:p>
          <a:p>
            <a:r>
              <a:rPr lang="en-US" dirty="0" smtClean="0"/>
              <a:t>America leaders saw it as a communist threat to all of Asia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579" y="2498875"/>
            <a:ext cx="6032839" cy="372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367983"/>
            <a:ext cx="9601196" cy="1303867"/>
          </a:xfrm>
        </p:spPr>
        <p:txBody>
          <a:bodyPr/>
          <a:lstStyle/>
          <a:p>
            <a:r>
              <a:rPr lang="en-US" dirty="0" smtClean="0"/>
              <a:t>The Great Leap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116" y="1560644"/>
            <a:ext cx="9777481" cy="4171415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attempt to make a superhuman effort to increase farm and industrial output</a:t>
            </a:r>
          </a:p>
          <a:p>
            <a:r>
              <a:rPr lang="en-US" sz="2800" dirty="0" smtClean="0"/>
              <a:t>Created Communes, to increase agricultural output</a:t>
            </a:r>
          </a:p>
          <a:p>
            <a:r>
              <a:rPr lang="en-US" sz="2800" dirty="0" smtClean="0"/>
              <a:t>Set up small-scale “back-yard” industries to produce steel and other products</a:t>
            </a:r>
          </a:p>
          <a:p>
            <a:r>
              <a:rPr lang="en-US" sz="2800" dirty="0" smtClean="0"/>
              <a:t>Disaster – produced low-quality , useless goods and decreased farm production</a:t>
            </a:r>
          </a:p>
          <a:p>
            <a:r>
              <a:rPr lang="en-US" sz="2800" dirty="0" smtClean="0"/>
              <a:t>Along with natural disasters led to mass starvation – tens of millions starve to death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608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2567608" y="2226146"/>
            <a:ext cx="7128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hlinkClick r:id="rId2"/>
              </a:rPr>
              <a:t>https://www.youtube.com/watch?v=hlbB3cmgPmo</a:t>
            </a:r>
            <a:r>
              <a:rPr lang="en-US" sz="4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592" y="4149080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What new information about the Great Leap Forward did you learn from the video?</a:t>
            </a:r>
          </a:p>
        </p:txBody>
      </p:sp>
    </p:spTree>
    <p:extLst>
      <p:ext uri="{BB962C8B-B14F-4D97-AF65-F5344CB8AC3E}">
        <p14:creationId xmlns:p14="http://schemas.microsoft.com/office/powerpoint/2010/main" val="18271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8614" y="342384"/>
            <a:ext cx="11191165" cy="6498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814" y="342383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Communist Propaganda of the Great Leap Forward</a:t>
            </a:r>
          </a:p>
        </p:txBody>
      </p:sp>
      <p:pic>
        <p:nvPicPr>
          <p:cNvPr id="4" name="Picture 3" descr="http://chineseposters.net/images/pc-1954-0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364" y="1916832"/>
            <a:ext cx="5524500" cy="383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516884" y="5886521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Do the people look happy in the picture? Should they be?</a:t>
            </a:r>
          </a:p>
        </p:txBody>
      </p:sp>
    </p:spTree>
    <p:extLst>
      <p:ext uri="{BB962C8B-B14F-4D97-AF65-F5344CB8AC3E}">
        <p14:creationId xmlns:p14="http://schemas.microsoft.com/office/powerpoint/2010/main" val="28757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Communist Propaganda of the Great Leap Forward</a:t>
            </a:r>
          </a:p>
        </p:txBody>
      </p:sp>
      <p:pic>
        <p:nvPicPr>
          <p:cNvPr id="1026" name="Picture 2" descr="The commune is like a gigantic dragon, production is noticeable awe-inspi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01" y="1340768"/>
            <a:ext cx="3682020" cy="25202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people's communes are go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01" y="3985308"/>
            <a:ext cx="3629898" cy="25847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gricultural cooperativization is the socialist course that makes everybody prosperous, 19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53" y="1209268"/>
            <a:ext cx="3660647" cy="25287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http://chineseposters.net/images/e13-9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902" y="3979876"/>
            <a:ext cx="3559148" cy="256504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theglobeandmail.com/report-on-business/international-business/asian-pacific-business/article4537701.ece/BINARY/w620/chin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102" y="11603"/>
            <a:ext cx="9411898" cy="684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55" y="188641"/>
            <a:ext cx="7643192" cy="1004423"/>
          </a:xfrm>
          <a:solidFill>
            <a:schemeClr val="bg1">
              <a:alpha val="61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</a:p>
        </p:txBody>
      </p:sp>
    </p:spTree>
    <p:extLst>
      <p:ext uri="{BB962C8B-B14F-4D97-AF65-F5344CB8AC3E}">
        <p14:creationId xmlns:p14="http://schemas.microsoft.com/office/powerpoint/2010/main" val="201442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612.photobucket.com/albums/tt201/Pilikia_photos/collec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0"/>
            <a:ext cx="10106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5561" y="5517232"/>
            <a:ext cx="7903675" cy="936104"/>
          </a:xfr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</a:p>
        </p:txBody>
      </p:sp>
    </p:spTree>
    <p:extLst>
      <p:ext uri="{BB962C8B-B14F-4D97-AF65-F5344CB8AC3E}">
        <p14:creationId xmlns:p14="http://schemas.microsoft.com/office/powerpoint/2010/main" val="217894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raphics8.nytimes.com/images/2012/12/09/books/review/1209MIRSKY/1209MIRSKY-article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-17793"/>
            <a:ext cx="129804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91545" y="5661248"/>
            <a:ext cx="7903675" cy="936104"/>
          </a:xfrm>
          <a:solidFill>
            <a:schemeClr val="bg1">
              <a:alpha val="79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</a:p>
        </p:txBody>
      </p:sp>
    </p:spTree>
    <p:extLst>
      <p:ext uri="{BB962C8B-B14F-4D97-AF65-F5344CB8AC3E}">
        <p14:creationId xmlns:p14="http://schemas.microsoft.com/office/powerpoint/2010/main" val="247836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factsanddetails.com/media/2/20080316-commune%20o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62" y="1628801"/>
            <a:ext cx="4455495" cy="452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63553" y="332656"/>
            <a:ext cx="7903675" cy="93610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</a:p>
        </p:txBody>
      </p:sp>
    </p:spTree>
    <p:extLst>
      <p:ext uri="{BB962C8B-B14F-4D97-AF65-F5344CB8AC3E}">
        <p14:creationId xmlns:p14="http://schemas.microsoft.com/office/powerpoint/2010/main" val="232154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Great Leap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552130"/>
            <a:ext cx="8229600" cy="116490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How do the real pictures of the Great Leap Forward compare to the communist propaganda pictures?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04187" y="4149080"/>
            <a:ext cx="822960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What would be the advantages and disadvantages of living and working on a collective farm?</a:t>
            </a:r>
          </a:p>
        </p:txBody>
      </p:sp>
    </p:spTree>
    <p:extLst>
      <p:ext uri="{BB962C8B-B14F-4D97-AF65-F5344CB8AC3E}">
        <p14:creationId xmlns:p14="http://schemas.microsoft.com/office/powerpoint/2010/main" val="7405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Early Source of Distrust…</a:t>
            </a:r>
          </a:p>
        </p:txBody>
      </p:sp>
      <p:pic>
        <p:nvPicPr>
          <p:cNvPr id="4100" name="Picture 5" descr="spher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828800"/>
            <a:ext cx="4495800" cy="3976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248400" y="1371600"/>
            <a:ext cx="441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dirty="0"/>
              <a:t>European nations (and US) carved out “spheres of influence” throughout 1800’s</a:t>
            </a:r>
          </a:p>
          <a:p>
            <a:pPr eaLnBrk="1" hangingPunct="1">
              <a:defRPr/>
            </a:pPr>
            <a:r>
              <a:rPr lang="en-US" sz="2600" dirty="0"/>
              <a:t>President Wilson did not intervene when Japan gained territory during WWI despite belief in self-determination</a:t>
            </a:r>
          </a:p>
          <a:p>
            <a:pPr eaLnBrk="1" hangingPunct="1">
              <a:defRPr/>
            </a:pPr>
            <a:r>
              <a:rPr lang="en-US" sz="2600" dirty="0" smtClean="0"/>
              <a:t>Two </a:t>
            </a:r>
            <a:r>
              <a:rPr lang="en-US" sz="2600" dirty="0"/>
              <a:t>political parties competed for power until 1920’s (Nationalists &amp; Communists)</a:t>
            </a:r>
          </a:p>
        </p:txBody>
      </p:sp>
    </p:spTree>
    <p:extLst>
      <p:ext uri="{BB962C8B-B14F-4D97-AF65-F5344CB8AC3E}">
        <p14:creationId xmlns:p14="http://schemas.microsoft.com/office/powerpoint/2010/main" val="213821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Its goal was to purge China of “bourgeois” tendencies – those against communist values</a:t>
            </a:r>
          </a:p>
          <a:p>
            <a:r>
              <a:rPr lang="en-US" sz="3200" dirty="0" smtClean="0"/>
              <a:t>He encouraged young Chinese to experience the revolution firsthand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2285999"/>
            <a:ext cx="4723261" cy="412844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Millions of young Chinese joined militia groups called the Red Guard</a:t>
            </a:r>
          </a:p>
          <a:p>
            <a:r>
              <a:rPr lang="en-US" sz="2800" dirty="0" smtClean="0"/>
              <a:t>They attacked those they considered “bourgeois” </a:t>
            </a:r>
          </a:p>
          <a:p>
            <a:r>
              <a:rPr lang="en-US" sz="2800" dirty="0" smtClean="0"/>
              <a:t>The accused were publically humiliated or beaten, sometimes killed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03895" y="2285999"/>
            <a:ext cx="3584576" cy="35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Cultural Revolution</a:t>
            </a:r>
          </a:p>
        </p:txBody>
      </p:sp>
      <p:pic>
        <p:nvPicPr>
          <p:cNvPr id="2050" name="Picture 2" descr="http://www.china-consult.com.au/wp-content/uploads/2014/01/001372a9ae270f76b0680c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312876"/>
            <a:ext cx="4475634" cy="32403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aokedao.ru/blog/wp-content/uploads/2011/04/li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0" y="2164156"/>
            <a:ext cx="3548418" cy="35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ews.bbcimg.co.uk/media/images/63290000/jpg/_63290681_glizhenshe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964" y="506187"/>
            <a:ext cx="4560506" cy="2565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phillips.blogs.com/.a/6a00d834515c6d69e2017d4000fbd9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89" y="3502165"/>
            <a:ext cx="4104456" cy="3160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8858" y="836712"/>
            <a:ext cx="3959122" cy="1512168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Cultural Revolution</a:t>
            </a:r>
          </a:p>
        </p:txBody>
      </p:sp>
      <p:pic>
        <p:nvPicPr>
          <p:cNvPr id="7" name="Picture 2" descr="http://graphics8.nytimes.com/images/2012/09/09/blogs/20120909-lens-lipan-slide-9WRH/20120909-lens-lipan-slide-9WRH-custo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335699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71664" y="2564905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hlinkClick r:id="rId2"/>
              </a:rPr>
              <a:t>https://www.youtube.com/watch?v=LGpmVs0_Dbc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Cultural Revolution</a:t>
            </a:r>
          </a:p>
        </p:txBody>
      </p:sp>
    </p:spTree>
    <p:extLst>
      <p:ext uri="{BB962C8B-B14F-4D97-AF65-F5344CB8AC3E}">
        <p14:creationId xmlns:p14="http://schemas.microsoft.com/office/powerpoint/2010/main" val="32605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Revolution Comes to an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Skilled workers  and managers were forced to leave their jobs and do manual labor on rural farms or labor camps</a:t>
            </a:r>
          </a:p>
          <a:p>
            <a:r>
              <a:rPr lang="en-US" dirty="0"/>
              <a:t>Schools and factories closed</a:t>
            </a:r>
          </a:p>
          <a:p>
            <a:r>
              <a:rPr lang="en-US" dirty="0"/>
              <a:t>The economy slowed and civil war </a:t>
            </a:r>
            <a:r>
              <a:rPr lang="en-US" dirty="0" smtClean="0"/>
              <a:t>threatened</a:t>
            </a:r>
          </a:p>
          <a:p>
            <a:r>
              <a:rPr lang="en-US" dirty="0" smtClean="0"/>
              <a:t>Finally Mao had the army restore order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37811"/>
            <a:ext cx="5326673" cy="28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China Before and After the Revolution</a:t>
            </a:r>
            <a:br>
              <a:rPr lang="en-US" dirty="0" smtClean="0"/>
            </a:br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83992A"/>
              </a:buClr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</a:rPr>
              <a:t>Subservient to </a:t>
            </a:r>
            <a:r>
              <a:rPr lang="en-US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men</a:t>
            </a:r>
            <a:endParaRPr lang="en-US" dirty="0" smtClean="0"/>
          </a:p>
          <a:p>
            <a:r>
              <a:rPr lang="en-US" dirty="0" smtClean="0"/>
              <a:t>wealthy </a:t>
            </a:r>
            <a:r>
              <a:rPr lang="en-US" dirty="0"/>
              <a:t>arranged marriages </a:t>
            </a:r>
            <a:endParaRPr lang="en-US" dirty="0" smtClean="0"/>
          </a:p>
          <a:p>
            <a:r>
              <a:rPr lang="en-US" dirty="0"/>
              <a:t>women could not initiate divorce, had to run away or commit </a:t>
            </a:r>
            <a:r>
              <a:rPr lang="en-US" dirty="0" smtClean="0"/>
              <a:t>suicide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Viewed </a:t>
            </a:r>
            <a:r>
              <a:rPr lang="en-US" dirty="0" smtClean="0"/>
              <a:t>as </a:t>
            </a:r>
            <a:r>
              <a:rPr lang="en-US" dirty="0" smtClean="0"/>
              <a:t>equals to men</a:t>
            </a:r>
          </a:p>
          <a:p>
            <a:r>
              <a:rPr lang="en-US" dirty="0" smtClean="0"/>
              <a:t>You could marry who you wanted</a:t>
            </a:r>
          </a:p>
          <a:p>
            <a:r>
              <a:rPr lang="en-US" dirty="0" smtClean="0"/>
              <a:t>Divorce became 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9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 Before and After the </a:t>
            </a:r>
            <a:r>
              <a:rPr lang="en-US" dirty="0" smtClean="0"/>
              <a:t>Revolution</a:t>
            </a:r>
            <a:br>
              <a:rPr lang="en-US" dirty="0" smtClean="0"/>
            </a:b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9865" y="2310514"/>
            <a:ext cx="4718304" cy="5762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8991" y="2911290"/>
            <a:ext cx="5044713" cy="3271145"/>
          </a:xfrm>
        </p:spPr>
        <p:txBody>
          <a:bodyPr>
            <a:normAutofit/>
          </a:bodyPr>
          <a:lstStyle/>
          <a:p>
            <a:r>
              <a:rPr lang="en-US" dirty="0" smtClean="0"/>
              <a:t>Most couldn’t read or write</a:t>
            </a:r>
          </a:p>
          <a:p>
            <a:r>
              <a:rPr lang="en-US" dirty="0" smtClean="0"/>
              <a:t>-</a:t>
            </a:r>
            <a:r>
              <a:rPr lang="en-US" dirty="0"/>
              <a:t>Only land-owning families could afford to educate (usually only sons) </a:t>
            </a:r>
          </a:p>
          <a:p>
            <a:r>
              <a:rPr lang="en-US" dirty="0" smtClean="0"/>
              <a:t>-Once </a:t>
            </a:r>
            <a:r>
              <a:rPr lang="en-US" dirty="0"/>
              <a:t>passed tests, could be government </a:t>
            </a:r>
            <a:r>
              <a:rPr lang="en-US" dirty="0" smtClean="0"/>
              <a:t>officials</a:t>
            </a:r>
            <a:r>
              <a:rPr lang="en-US" dirty="0"/>
              <a:t> </a:t>
            </a:r>
          </a:p>
          <a:p>
            <a:r>
              <a:rPr lang="en-US" dirty="0" smtClean="0"/>
              <a:t>-Even </a:t>
            </a:r>
            <a:r>
              <a:rPr lang="en-US" dirty="0"/>
              <a:t>if could afford school, couldn’t afford loss of income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8169" y="2279174"/>
            <a:ext cx="4718304" cy="5762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8169" y="2911289"/>
            <a:ext cx="4978429" cy="3175611"/>
          </a:xfrm>
        </p:spPr>
        <p:txBody>
          <a:bodyPr/>
          <a:lstStyle/>
          <a:p>
            <a:r>
              <a:rPr lang="en-US" dirty="0"/>
              <a:t>-Schools set up from grades 1-6 for math, reading, writing, history and agricultural theory and garden work. </a:t>
            </a:r>
          </a:p>
          <a:p>
            <a:r>
              <a:rPr lang="en-US" dirty="0"/>
              <a:t>-Boys AND girls attend, although more boys </a:t>
            </a:r>
          </a:p>
          <a:p>
            <a:r>
              <a:rPr lang="en-US" dirty="0"/>
              <a:t>-School was not mandatory, some kids kept home to work.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5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 Before and After the </a:t>
            </a:r>
            <a:r>
              <a:rPr lang="en-US" dirty="0" smtClean="0"/>
              <a:t>Revolution</a:t>
            </a:r>
            <a:br>
              <a:rPr lang="en-US" dirty="0" smtClean="0"/>
            </a:b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70402"/>
            <a:ext cx="4718304" cy="5762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0878" y="3031068"/>
            <a:ext cx="4962826" cy="3137720"/>
          </a:xfrm>
        </p:spPr>
        <p:txBody>
          <a:bodyPr/>
          <a:lstStyle/>
          <a:p>
            <a:r>
              <a:rPr lang="en-US" dirty="0"/>
              <a:t>Limited knowledge and chronic food shortages </a:t>
            </a:r>
          </a:p>
          <a:p>
            <a:r>
              <a:rPr lang="en-US" dirty="0"/>
              <a:t>-had to travel far to a </a:t>
            </a:r>
            <a:r>
              <a:rPr lang="en-US" dirty="0" smtClean="0"/>
              <a:t>Doctor</a:t>
            </a:r>
            <a:endParaRPr lang="en-US" dirty="0"/>
          </a:p>
          <a:p>
            <a:r>
              <a:rPr lang="en-US" dirty="0"/>
              <a:t>-many died at an early age</a:t>
            </a:r>
          </a:p>
          <a:p>
            <a:r>
              <a:rPr lang="en-US" dirty="0"/>
              <a:t>-foot binding caused infections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2370402"/>
            <a:ext cx="4718304" cy="5762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5999" y="3031067"/>
            <a:ext cx="5163403" cy="3137721"/>
          </a:xfrm>
        </p:spPr>
        <p:txBody>
          <a:bodyPr>
            <a:normAutofit/>
          </a:bodyPr>
          <a:lstStyle/>
          <a:p>
            <a:r>
              <a:rPr lang="en-US" dirty="0"/>
              <a:t>I</a:t>
            </a:r>
            <a:r>
              <a:rPr lang="en-US" dirty="0" smtClean="0"/>
              <a:t>mproved </a:t>
            </a:r>
            <a:r>
              <a:rPr lang="en-US" dirty="0"/>
              <a:t>health </a:t>
            </a:r>
            <a:r>
              <a:rPr lang="en-US" dirty="0" smtClean="0"/>
              <a:t>conditions, </a:t>
            </a:r>
            <a:r>
              <a:rPr lang="en-US" dirty="0" smtClean="0"/>
              <a:t>taught </a:t>
            </a:r>
            <a:r>
              <a:rPr lang="en-US" dirty="0"/>
              <a:t>about importance of good hygiene </a:t>
            </a:r>
          </a:p>
          <a:p>
            <a:r>
              <a:rPr lang="en-US" dirty="0"/>
              <a:t>-clinics were established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US" dirty="0"/>
              <a:t>vaccines were given</a:t>
            </a:r>
          </a:p>
          <a:p>
            <a:r>
              <a:rPr lang="en-US" dirty="0"/>
              <a:t>-foot binding outlawed</a:t>
            </a:r>
          </a:p>
          <a:p>
            <a:r>
              <a:rPr lang="en-US" dirty="0"/>
              <a:t>-prenatal and postnatal care for women and babies</a:t>
            </a:r>
          </a:p>
        </p:txBody>
      </p:sp>
    </p:spTree>
    <p:extLst>
      <p:ext uri="{BB962C8B-B14F-4D97-AF65-F5344CB8AC3E}">
        <p14:creationId xmlns:p14="http://schemas.microsoft.com/office/powerpoint/2010/main" val="381797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 Before and After the </a:t>
            </a:r>
            <a:r>
              <a:rPr lang="en-US" dirty="0" smtClean="0"/>
              <a:t>Revolution</a:t>
            </a:r>
            <a:br>
              <a:rPr lang="en-US" dirty="0" smtClean="0"/>
            </a:br>
            <a:r>
              <a:rPr lang="en-US" dirty="0" smtClean="0"/>
              <a:t>Work/Land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1627" y="2381269"/>
            <a:ext cx="4718304" cy="5762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752" y="3052801"/>
            <a:ext cx="5063320" cy="31705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-Peasants </a:t>
            </a:r>
            <a:r>
              <a:rPr lang="en-US" dirty="0"/>
              <a:t>rented land from landlords</a:t>
            </a:r>
          </a:p>
          <a:p>
            <a:r>
              <a:rPr lang="en-US" dirty="0"/>
              <a:t>-men worked from dawn to dusk in fields, women in the home. </a:t>
            </a:r>
          </a:p>
          <a:p>
            <a:r>
              <a:rPr lang="en-US" dirty="0"/>
              <a:t>-children began working as soon as they could </a:t>
            </a:r>
            <a:r>
              <a:rPr lang="en-US" dirty="0" smtClean="0"/>
              <a:t>walk</a:t>
            </a:r>
            <a:r>
              <a:rPr lang="en-US" dirty="0"/>
              <a:t> </a:t>
            </a:r>
          </a:p>
          <a:p>
            <a:r>
              <a:rPr lang="en-US" dirty="0"/>
              <a:t>-despite hard work, could barely afford to live and never had enough to eat. </a:t>
            </a:r>
          </a:p>
          <a:p>
            <a:r>
              <a:rPr lang="en-US" dirty="0"/>
              <a:t>-high taxes and rents for land.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64072" y="2285999"/>
            <a:ext cx="4718304" cy="5762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64072" y="2957531"/>
            <a:ext cx="5445456" cy="314301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-cooperative farms- shared responsibilities – </a:t>
            </a:r>
          </a:p>
          <a:p>
            <a:r>
              <a:rPr lang="en-US" dirty="0"/>
              <a:t>-could also have personal farms for their own needs. </a:t>
            </a:r>
          </a:p>
          <a:p>
            <a:r>
              <a:rPr lang="en-US" dirty="0"/>
              <a:t>-large-scale projects could get done now- dams, irrigation </a:t>
            </a:r>
            <a:r>
              <a:rPr lang="en-US" dirty="0" smtClean="0"/>
              <a:t>systems</a:t>
            </a:r>
            <a:endParaRPr lang="en-US" dirty="0"/>
          </a:p>
          <a:p>
            <a:r>
              <a:rPr lang="en-US" dirty="0"/>
              <a:t>-men were able to have 4 days off per month, women – 6. </a:t>
            </a:r>
          </a:p>
          <a:p>
            <a:r>
              <a:rPr lang="en-US" dirty="0"/>
              <a:t>-cooperative childcare to watch children while they worked in the fields. </a:t>
            </a:r>
          </a:p>
        </p:txBody>
      </p:sp>
    </p:spTree>
    <p:extLst>
      <p:ext uri="{BB962C8B-B14F-4D97-AF65-F5344CB8AC3E}">
        <p14:creationId xmlns:p14="http://schemas.microsoft.com/office/powerpoint/2010/main" val="23376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Rise of Nationalists…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8800" y="1371600"/>
            <a:ext cx="52578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By </a:t>
            </a:r>
            <a:r>
              <a:rPr lang="en-US" sz="3000" dirty="0"/>
              <a:t>1928 </a:t>
            </a:r>
            <a:r>
              <a:rPr lang="en-US" sz="3000" dirty="0" smtClean="0"/>
              <a:t>Jiang </a:t>
            </a:r>
            <a:r>
              <a:rPr lang="en-US" sz="3000" dirty="0" err="1" smtClean="0"/>
              <a:t>Jieshi</a:t>
            </a:r>
            <a:r>
              <a:rPr lang="en-US" sz="3000" dirty="0" smtClean="0"/>
              <a:t> (Chiang Kai-shek) </a:t>
            </a:r>
            <a:r>
              <a:rPr lang="en-US" sz="3000" dirty="0"/>
              <a:t>called himself ruler</a:t>
            </a:r>
          </a:p>
          <a:p>
            <a:pPr lvl="1" eaLnBrk="1" hangingPunct="1">
              <a:defRPr/>
            </a:pPr>
            <a:r>
              <a:rPr lang="en-US" sz="3000" dirty="0"/>
              <a:t>recognized by US and became important </a:t>
            </a:r>
            <a:r>
              <a:rPr lang="en-US" sz="3000" dirty="0" smtClean="0"/>
              <a:t>trade partner</a:t>
            </a:r>
            <a:endParaRPr lang="en-US" sz="3000" dirty="0"/>
          </a:p>
        </p:txBody>
      </p:sp>
      <p:pic>
        <p:nvPicPr>
          <p:cNvPr id="5124" name="Picture 5" descr="cha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84458" y="1531256"/>
            <a:ext cx="2913063" cy="396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056005"/>
            <a:ext cx="3156685" cy="210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 Before and After the </a:t>
            </a:r>
            <a:r>
              <a:rPr lang="en-US" dirty="0" smtClean="0"/>
              <a:t>Revolution</a:t>
            </a:r>
            <a:br>
              <a:rPr lang="en-US" dirty="0" smtClean="0"/>
            </a:br>
            <a:r>
              <a:rPr lang="en-US" dirty="0" smtClean="0"/>
              <a:t>Government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8671" y="2370402"/>
            <a:ext cx="4718304" cy="576262"/>
          </a:xfrm>
        </p:spPr>
        <p:txBody>
          <a:bodyPr/>
          <a:lstStyle/>
          <a:p>
            <a:r>
              <a:rPr lang="en-US" dirty="0" smtClean="0"/>
              <a:t>Before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8670" y="2946664"/>
            <a:ext cx="5064457" cy="324942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Changes in leadership didn’t affect most Chinese peasants prior to revolution</a:t>
            </a:r>
          </a:p>
          <a:p>
            <a:pPr lvl="0"/>
            <a:r>
              <a:rPr lang="en-US" dirty="0"/>
              <a:t>Peasants mostly reported to their landlords </a:t>
            </a:r>
          </a:p>
          <a:p>
            <a:pPr lvl="0"/>
            <a:r>
              <a:rPr lang="en-US" dirty="0" smtClean="0"/>
              <a:t>Could </a:t>
            </a:r>
            <a:r>
              <a:rPr lang="en-US" dirty="0"/>
              <a:t>lose land and be beaten if couldn’t pay or they were displeased with them. </a:t>
            </a:r>
          </a:p>
          <a:p>
            <a:pPr lvl="0"/>
            <a:r>
              <a:rPr lang="en-US" dirty="0"/>
              <a:t>Couldn’t participate in government and nothing they could do to protect themselves against harsh landlords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3127" y="2370402"/>
            <a:ext cx="4718304" cy="576262"/>
          </a:xfrm>
        </p:spPr>
        <p:txBody>
          <a:bodyPr/>
          <a:lstStyle/>
          <a:p>
            <a:r>
              <a:rPr lang="en-US" dirty="0" smtClean="0"/>
              <a:t>After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23127" y="2946664"/>
            <a:ext cx="5240742" cy="32494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Revolution brought the downfall of local landlords. </a:t>
            </a:r>
            <a:r>
              <a:rPr lang="en-US" dirty="0" smtClean="0"/>
              <a:t>Communist party makes decisions.</a:t>
            </a:r>
          </a:p>
          <a:p>
            <a:pPr lvl="0"/>
            <a:r>
              <a:rPr lang="en-US" dirty="0" smtClean="0"/>
              <a:t>Limits on individual freedoms (cultural rev)</a:t>
            </a:r>
            <a:endParaRPr lang="en-US" dirty="0"/>
          </a:p>
          <a:p>
            <a:pPr lvl="0"/>
            <a:r>
              <a:rPr lang="en-US" dirty="0" smtClean="0"/>
              <a:t>Working </a:t>
            </a:r>
            <a:r>
              <a:rPr lang="en-US" dirty="0"/>
              <a:t>persons belonged to labor groups which made decisions about what to grow, when to cultivate, who gets how much </a:t>
            </a:r>
          </a:p>
          <a:p>
            <a:pPr lvl="0"/>
            <a:r>
              <a:rPr lang="en-US" dirty="0"/>
              <a:t>Women participated but not a lot of </a:t>
            </a:r>
            <a:r>
              <a:rPr lang="en-US" dirty="0" smtClean="0"/>
              <a:t>women </a:t>
            </a:r>
            <a:endParaRPr lang="en-US" dirty="0"/>
          </a:p>
          <a:p>
            <a:r>
              <a:rPr lang="en-US" dirty="0"/>
              <a:t>Communist officials influenced local affairs </a:t>
            </a:r>
          </a:p>
        </p:txBody>
      </p:sp>
    </p:spTree>
    <p:extLst>
      <p:ext uri="{BB962C8B-B14F-4D97-AF65-F5344CB8AC3E}">
        <p14:creationId xmlns:p14="http://schemas.microsoft.com/office/powerpoint/2010/main" val="17533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75520" y="760762"/>
            <a:ext cx="4536504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dirty="0">
                <a:solidFill>
                  <a:srgbClr val="000000"/>
                </a:solidFill>
              </a:rPr>
              <a:t>Turn to a seat partner and discuss again: do you believe Mao </a:t>
            </a:r>
            <a:r>
              <a:rPr lang="en-US" sz="3600" dirty="0" smtClean="0">
                <a:solidFill>
                  <a:srgbClr val="000000"/>
                </a:solidFill>
              </a:rPr>
              <a:t>Zedong (Communism) </a:t>
            </a:r>
            <a:r>
              <a:rPr lang="en-US" sz="3600" dirty="0">
                <a:solidFill>
                  <a:srgbClr val="000000"/>
                </a:solidFill>
              </a:rPr>
              <a:t>was good for China? </a:t>
            </a:r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endParaRPr lang="en-US" sz="1800" dirty="0">
              <a:solidFill>
                <a:srgbClr val="000000"/>
              </a:solidFill>
            </a:endParaRPr>
          </a:p>
          <a:p>
            <a:r>
              <a:rPr lang="en-US" sz="3600" dirty="0">
                <a:solidFill>
                  <a:srgbClr val="000000"/>
                </a:solidFill>
              </a:rPr>
              <a:t>Use examples discussed in your reasoning. </a:t>
            </a:r>
          </a:p>
        </p:txBody>
      </p:sp>
      <p:pic>
        <p:nvPicPr>
          <p:cNvPr id="3074" name="Picture 2" descr="http://img3.wikia.nocookie.net/__cb20070404110904/desencyclopedie/images/f/f1/Mao_ze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78" y="1268761"/>
            <a:ext cx="3562350" cy="46958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68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Communists Wage War Against Nationalists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1927-1937:  Communist forces led by Mao Zedong wage war against the Nationalist Government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7375" y="2324100"/>
            <a:ext cx="4476750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805" y="43529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1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Invades China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1937-1945:  Japan invades China as part of WWII</a:t>
            </a:r>
          </a:p>
          <a:p>
            <a:r>
              <a:rPr lang="en-US" sz="3200" dirty="0" smtClean="0"/>
              <a:t>The two parties form a united front to fight the invading Japanese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7264" y="1481681"/>
            <a:ext cx="4413250" cy="44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1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Ends, Civil War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The two sides continued fighting after the War</a:t>
            </a:r>
          </a:p>
          <a:p>
            <a:r>
              <a:rPr lang="en-US" sz="3200" dirty="0"/>
              <a:t>T</a:t>
            </a:r>
            <a:r>
              <a:rPr lang="en-US" sz="3200" dirty="0" smtClean="0"/>
              <a:t>he Communists had gained control of much of northern China</a:t>
            </a:r>
          </a:p>
          <a:p>
            <a:r>
              <a:rPr lang="en-US" sz="3200" dirty="0" smtClean="0"/>
              <a:t>The Nationalists controlled much of the South and the major cities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36" y="1905000"/>
            <a:ext cx="3983264" cy="294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U.S./U.S.S.R. Take 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United States supported the Nationalists</a:t>
            </a:r>
          </a:p>
          <a:p>
            <a:r>
              <a:rPr lang="en-US" sz="2800" dirty="0" smtClean="0"/>
              <a:t>The Soviet Union supported the Communists</a:t>
            </a:r>
          </a:p>
          <a:p>
            <a:r>
              <a:rPr lang="en-US" sz="2800" dirty="0" smtClean="0"/>
              <a:t>Helped increase the fear of Communism spreading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892" y="1905000"/>
            <a:ext cx="4037995" cy="403799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Communists are Victorious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377696" y="2285999"/>
            <a:ext cx="4718304" cy="576262"/>
          </a:xfrm>
        </p:spPr>
        <p:txBody>
          <a:bodyPr/>
          <a:lstStyle/>
          <a:p>
            <a:r>
              <a:rPr lang="en-US" dirty="0" smtClean="0"/>
              <a:t>Reasons Why Communists Won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294213" y="3069090"/>
            <a:ext cx="4885270" cy="2954338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Support of the Peasants – they suffered from brutal landlords and heavy taxes</a:t>
            </a:r>
          </a:p>
          <a:p>
            <a:r>
              <a:rPr lang="en-US" sz="3000" dirty="0" smtClean="0"/>
              <a:t>Women wanted equal rights – women treated as second class citizens</a:t>
            </a:r>
          </a:p>
          <a:p>
            <a:r>
              <a:rPr lang="en-US" sz="3000" dirty="0" smtClean="0"/>
              <a:t>Guerilla Tactics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80670" y="2285999"/>
            <a:ext cx="4718304" cy="576262"/>
          </a:xfrm>
        </p:spPr>
        <p:txBody>
          <a:bodyPr/>
          <a:lstStyle/>
          <a:p>
            <a:r>
              <a:rPr lang="en-US" dirty="0" smtClean="0"/>
              <a:t>Reasons Why Nationalists Lost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80670" y="2926894"/>
            <a:ext cx="4715928" cy="2852738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Nationalists lost popularity</a:t>
            </a:r>
          </a:p>
          <a:p>
            <a:r>
              <a:rPr lang="en-US" sz="2800" dirty="0" smtClean="0"/>
              <a:t>Policies led to widespread economic hardship</a:t>
            </a:r>
          </a:p>
          <a:p>
            <a:r>
              <a:rPr lang="en-US" sz="2800" dirty="0" smtClean="0"/>
              <a:t>Corruption in government</a:t>
            </a:r>
          </a:p>
          <a:p>
            <a:r>
              <a:rPr lang="en-US" sz="2800" dirty="0" smtClean="0"/>
              <a:t>Foreign Influence (U.S.), Imperialist powers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353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Nationalist Flee Homeland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Nationalists lose revolution and establish a government in exile on the island of Taiwan</a:t>
            </a:r>
          </a:p>
          <a:p>
            <a:r>
              <a:rPr lang="en-US" sz="2800" dirty="0" smtClean="0"/>
              <a:t>U.S. continue to support government as the rightful representatives of China</a:t>
            </a:r>
          </a:p>
          <a:p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2202" y="2546562"/>
            <a:ext cx="2769905" cy="33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1443</TotalTime>
  <Words>980</Words>
  <Application>Microsoft Office PowerPoint</Application>
  <PresentationFormat>Widescreen</PresentationFormat>
  <Paragraphs>131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Garamond</vt:lpstr>
      <vt:lpstr>Organic</vt:lpstr>
      <vt:lpstr>Communists Take Power in China</vt:lpstr>
      <vt:lpstr>Early Source of Distrust…</vt:lpstr>
      <vt:lpstr>Rise of Nationalists…</vt:lpstr>
      <vt:lpstr>Communists Wage War Against Nationalists</vt:lpstr>
      <vt:lpstr>Japan Invades China </vt:lpstr>
      <vt:lpstr>WWII Ends, Civil War Continues</vt:lpstr>
      <vt:lpstr>U.S./U.S.S.R. Take Sides</vt:lpstr>
      <vt:lpstr>Communists are Victorious</vt:lpstr>
      <vt:lpstr>Nationalist Flee Homeland</vt:lpstr>
      <vt:lpstr>People’s Republic Of China</vt:lpstr>
      <vt:lpstr>The Great Leap Forward</vt:lpstr>
      <vt:lpstr>Great Leap Forward</vt:lpstr>
      <vt:lpstr>Communist Propaganda of the Great Leap Forward</vt:lpstr>
      <vt:lpstr>Communist Propaganda of the Great Leap Forward</vt:lpstr>
      <vt:lpstr>Great Leap Forward</vt:lpstr>
      <vt:lpstr>Great Leap Forward</vt:lpstr>
      <vt:lpstr>Great Leap Forward</vt:lpstr>
      <vt:lpstr>Great Leap Forward</vt:lpstr>
      <vt:lpstr>Great Leap Forward</vt:lpstr>
      <vt:lpstr>Cultural Revolution</vt:lpstr>
      <vt:lpstr>The Red Guard</vt:lpstr>
      <vt:lpstr>Cultural Revolution</vt:lpstr>
      <vt:lpstr>Cultural Revolution</vt:lpstr>
      <vt:lpstr>Cultural Revolution</vt:lpstr>
      <vt:lpstr>Cultural Revolution Comes to an End</vt:lpstr>
      <vt:lpstr>China Before and After the Revolution Women</vt:lpstr>
      <vt:lpstr>China Before and After the Revolution Education</vt:lpstr>
      <vt:lpstr>China Before and After the Revolution Health</vt:lpstr>
      <vt:lpstr>China Before and After the Revolution Work/Land</vt:lpstr>
      <vt:lpstr>China Before and After the Revolution Government</vt:lpstr>
      <vt:lpstr>PowerPoint Presentation</vt:lpstr>
    </vt:vector>
  </TitlesOfParts>
  <Company>Neshaminy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Communists Take Power in China</dc:title>
  <dc:creator>Bluett, Brian</dc:creator>
  <cp:lastModifiedBy>Bluett, Brian</cp:lastModifiedBy>
  <cp:revision>21</cp:revision>
  <dcterms:created xsi:type="dcterms:W3CDTF">2017-11-01T16:57:06Z</dcterms:created>
  <dcterms:modified xsi:type="dcterms:W3CDTF">2017-11-03T18:00:23Z</dcterms:modified>
</cp:coreProperties>
</file>