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2" r:id="rId25"/>
    <p:sldId id="279" r:id="rId26"/>
    <p:sldId id="280" r:id="rId27"/>
    <p:sldId id="281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1634" autoAdjust="0"/>
  </p:normalViewPr>
  <p:slideViewPr>
    <p:cSldViewPr>
      <p:cViewPr varScale="1">
        <p:scale>
          <a:sx n="45" d="100"/>
          <a:sy n="45" d="100"/>
        </p:scale>
        <p:origin x="210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9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890C0E-61FE-4A93-B582-83957E136FEF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B597E6-7E77-41C0-9231-FB2AA9B7D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99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36CA843-D17F-49DE-BCB7-B225B4947FA4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968651-48C8-4F06-A179-A00F957A0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68651-48C8-4F06-A179-A00F957A04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6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68651-48C8-4F06-A179-A00F957A04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68651-48C8-4F06-A179-A00F957A04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82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68651-48C8-4F06-A179-A00F957A04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37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68651-48C8-4F06-A179-A00F957A04F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89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68651-48C8-4F06-A179-A00F957A04F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33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68651-48C8-4F06-A179-A00F957A04F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05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7381-824C-49BD-BFEB-A7CA7717AD7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53BFC8C-ED8D-4AF7-942A-5BEE6D5054E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7381-824C-49BD-BFEB-A7CA7717AD7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FC8C-ED8D-4AF7-942A-5BEE6D5054E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53BFC8C-ED8D-4AF7-942A-5BEE6D5054E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7381-824C-49BD-BFEB-A7CA7717AD7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7381-824C-49BD-BFEB-A7CA7717AD7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53BFC8C-ED8D-4AF7-942A-5BEE6D5054E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7381-824C-49BD-BFEB-A7CA7717AD7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53BFC8C-ED8D-4AF7-942A-5BEE6D5054E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3F57381-824C-49BD-BFEB-A7CA7717AD7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FC8C-ED8D-4AF7-942A-5BEE6D5054E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7381-824C-49BD-BFEB-A7CA7717AD7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53BFC8C-ED8D-4AF7-942A-5BEE6D5054E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7381-824C-49BD-BFEB-A7CA7717AD7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53BFC8C-ED8D-4AF7-942A-5BEE6D5054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7381-824C-49BD-BFEB-A7CA7717AD7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3BFC8C-ED8D-4AF7-942A-5BEE6D5054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53BFC8C-ED8D-4AF7-942A-5BEE6D5054E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7381-824C-49BD-BFEB-A7CA7717AD7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53BFC8C-ED8D-4AF7-942A-5BEE6D5054E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3F57381-824C-49BD-BFEB-A7CA7717AD7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3F57381-824C-49BD-BFEB-A7CA7717AD7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53BFC8C-ED8D-4AF7-942A-5BEE6D5054EF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6wpNhyreD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6400800" cy="175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is your favorite?</a:t>
            </a:r>
          </a:p>
          <a:p>
            <a:endParaRPr lang="en-US" sz="2800" dirty="0" smtClean="0"/>
          </a:p>
          <a:p>
            <a:r>
              <a:rPr lang="en-US" sz="2800" dirty="0" smtClean="0"/>
              <a:t>What are your family cookie traditions?</a:t>
            </a:r>
          </a:p>
          <a:p>
            <a:endParaRPr lang="en-US" sz="2800" dirty="0" smtClean="0"/>
          </a:p>
          <a:p>
            <a:r>
              <a:rPr lang="en-US" sz="2800" dirty="0" smtClean="0"/>
              <a:t>Do you know the origins of cookies?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85800" y="0"/>
            <a:ext cx="7772400" cy="1752600"/>
          </a:xfrm>
        </p:spPr>
        <p:txBody>
          <a:bodyPr/>
          <a:lstStyle/>
          <a:p>
            <a:r>
              <a:rPr lang="en-US" sz="6600" b="1" dirty="0" smtClean="0"/>
              <a:t>Cookies</a:t>
            </a:r>
            <a:endParaRPr lang="en-US" b="1" dirty="0"/>
          </a:p>
        </p:txBody>
      </p:sp>
      <p:pic>
        <p:nvPicPr>
          <p:cNvPr id="4" name="Picture 3" descr="Cookie-monster-google-clip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04800"/>
            <a:ext cx="2514600" cy="28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3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96112"/>
            <a:ext cx="3429000" cy="2761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896112"/>
            <a:ext cx="3810000" cy="27614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56" y="3810000"/>
            <a:ext cx="3544444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47309" y="4146202"/>
            <a:ext cx="441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arlow Solid Italic" panose="04030604020F02020D02" pitchFamily="82" charset="0"/>
              </a:rPr>
              <a:t>Stiff Dough...</a:t>
            </a:r>
          </a:p>
          <a:p>
            <a:r>
              <a:rPr lang="en-US" sz="2800" b="1" dirty="0" smtClean="0">
                <a:latin typeface="Harlow Solid Italic" panose="04030604020F02020D02" pitchFamily="82" charset="0"/>
              </a:rPr>
              <a:t>     Refrigerator Cookie</a:t>
            </a:r>
          </a:p>
          <a:p>
            <a:r>
              <a:rPr lang="en-US" sz="2800" b="1" dirty="0">
                <a:latin typeface="Harlow Solid Italic" panose="04030604020F02020D02" pitchFamily="82" charset="0"/>
              </a:rPr>
              <a:t>	</a:t>
            </a:r>
            <a:r>
              <a:rPr lang="en-US" sz="2800" b="1" dirty="0" smtClean="0">
                <a:latin typeface="Harlow Solid Italic" panose="04030604020F02020D02" pitchFamily="82" charset="0"/>
              </a:rPr>
              <a:t>Pinwheel </a:t>
            </a:r>
            <a:endParaRPr lang="en-US" sz="2800" b="1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78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38200"/>
            <a:ext cx="6781800" cy="434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7800" y="5486400"/>
            <a:ext cx="6250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Harlow Solid Italic" panose="04030604020F02020D02" pitchFamily="82" charset="0"/>
              </a:rPr>
              <a:t>Stiff Dough…Rolled Cookie…Sugar</a:t>
            </a:r>
            <a:endParaRPr lang="en-US" sz="2800" b="1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87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62000"/>
            <a:ext cx="7010400" cy="4495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5486400"/>
            <a:ext cx="7585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Harlow Solid Italic" panose="04030604020F02020D02" pitchFamily="82" charset="0"/>
              </a:rPr>
              <a:t>Stiff Dough -Molded Cookie -</a:t>
            </a:r>
            <a:r>
              <a:rPr lang="en-US" sz="2800" b="1" dirty="0" err="1" smtClean="0">
                <a:latin typeface="Harlow Solid Italic" panose="04030604020F02020D02" pitchFamily="82" charset="0"/>
              </a:rPr>
              <a:t>Snickerdoodle</a:t>
            </a:r>
            <a:endParaRPr lang="en-US" sz="2800" b="1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17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7" y="956860"/>
            <a:ext cx="6781800" cy="45226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638800"/>
            <a:ext cx="75940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Harlow Solid Italic" panose="04030604020F02020D02" pitchFamily="82" charset="0"/>
              </a:rPr>
              <a:t>Stiff Dough- Molded Cookie- Chocolate Crinkle</a:t>
            </a:r>
            <a:endParaRPr lang="en-US" sz="2600" b="1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5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7010400" cy="43433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3274" y="5029200"/>
            <a:ext cx="7620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Harlow Solid Italic" panose="04030604020F02020D02" pitchFamily="82" charset="0"/>
              </a:rPr>
              <a:t>Stiff Dough -Molded Cookie –</a:t>
            </a:r>
            <a:r>
              <a:rPr lang="en-US" sz="4400" b="1" dirty="0" err="1" smtClean="0">
                <a:latin typeface="Harlow Solid Italic" panose="04030604020F02020D02" pitchFamily="82" charset="0"/>
              </a:rPr>
              <a:t>Kamish</a:t>
            </a:r>
            <a:r>
              <a:rPr lang="en-US" sz="4400" b="1" dirty="0" smtClean="0">
                <a:latin typeface="Harlow Solid Italic" panose="04030604020F02020D02" pitchFamily="82" charset="0"/>
              </a:rPr>
              <a:t> Bread or Biscotti</a:t>
            </a:r>
            <a:endParaRPr lang="en-US" sz="4400" b="1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51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895988"/>
            <a:ext cx="7239000" cy="441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00" y="5562600"/>
            <a:ext cx="6528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Harlow Solid Italic" panose="04030604020F02020D02" pitchFamily="82" charset="0"/>
              </a:rPr>
              <a:t>Stiff Dough…Pressed Cookie…Spritz</a:t>
            </a:r>
            <a:endParaRPr lang="en-US" sz="2800" b="1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39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19078"/>
            <a:ext cx="611169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The difference between a </a:t>
            </a:r>
          </a:p>
          <a:p>
            <a:r>
              <a:rPr lang="en-US" sz="3600" b="1" dirty="0" smtClean="0"/>
              <a:t>soft dough and a stiff dough is</a:t>
            </a:r>
          </a:p>
          <a:p>
            <a:r>
              <a:rPr lang="en-US" sz="3600" b="1" dirty="0" smtClean="0"/>
              <a:t>the amount of flour.</a:t>
            </a:r>
          </a:p>
          <a:p>
            <a:endParaRPr lang="en-US" sz="3600" b="1" dirty="0"/>
          </a:p>
          <a:p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611526"/>
            <a:ext cx="41440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 stiff dough has more </a:t>
            </a:r>
            <a:endParaRPr lang="en-US" sz="3200" b="1" dirty="0" smtClean="0"/>
          </a:p>
          <a:p>
            <a:r>
              <a:rPr lang="en-US" sz="3200" b="1" dirty="0" smtClean="0"/>
              <a:t>flour than </a:t>
            </a:r>
            <a:r>
              <a:rPr lang="en-US" sz="3200" b="1" dirty="0"/>
              <a:t>a soft dough</a:t>
            </a:r>
            <a:endParaRPr lang="en-US" sz="3200" dirty="0"/>
          </a:p>
        </p:txBody>
      </p:sp>
      <p:pic>
        <p:nvPicPr>
          <p:cNvPr id="4" name="Picture 3" descr="Spiced-Gingerbread-Man-Cookies-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590800"/>
            <a:ext cx="23876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1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828" y="364187"/>
            <a:ext cx="70292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FIVE STEPS IN MAKING COOKIE DOUGH</a:t>
            </a:r>
            <a:endParaRPr lang="en-US" sz="32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143000"/>
            <a:ext cx="7086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b="1" dirty="0" smtClean="0"/>
              <a:t>Get all ingredients at room temperature</a:t>
            </a:r>
          </a:p>
          <a:p>
            <a:pPr marL="800100" lvl="1" indent="-342900">
              <a:buFont typeface="Arial"/>
              <a:buChar char="•"/>
            </a:pPr>
            <a:r>
              <a:rPr lang="en-US" sz="3200" b="1" dirty="0" smtClean="0"/>
              <a:t>not more than 2 hours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Cream the butter &amp; sugar, then add the eggs &amp; flavorings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Sift the dry ingredients together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Add the dry ingredients to the wet ingredients (sugar-butter mixture)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Add any extra ingredients</a:t>
            </a:r>
            <a:endParaRPr lang="en-US" sz="3200" b="1" dirty="0"/>
          </a:p>
        </p:txBody>
      </p:sp>
      <p:pic>
        <p:nvPicPr>
          <p:cNvPr id="4" name="Picture 3" descr="Snowflake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95400"/>
            <a:ext cx="1797009" cy="1347757"/>
          </a:xfrm>
          <a:prstGeom prst="rect">
            <a:avLst/>
          </a:prstGeom>
        </p:spPr>
      </p:pic>
      <p:pic>
        <p:nvPicPr>
          <p:cNvPr id="5" name="Picture 4" descr="Snowflake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116" y="3631502"/>
            <a:ext cx="1596816" cy="119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2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7239000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Ingredients and Purpose</a:t>
            </a:r>
            <a:endParaRPr lang="en-US" sz="3600" b="1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926" y="1295400"/>
            <a:ext cx="800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Flour-</a:t>
            </a:r>
            <a:r>
              <a:rPr lang="en-US" sz="2400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  Forms structure or framework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Sugar-</a:t>
            </a:r>
            <a:r>
              <a:rPr lang="en-US" sz="2400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  Adds sweetness, tenderness, texture, 		       browning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Butter/ Shortening-  </a:t>
            </a:r>
            <a:r>
              <a:rPr lang="en-US" sz="2400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Provides, tenderness, texture,    	      richness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Salt-  </a:t>
            </a:r>
            <a:r>
              <a:rPr lang="en-US" sz="2400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Brings out flavor of ingredients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Liquid-</a:t>
            </a:r>
            <a:r>
              <a:rPr lang="en-US" sz="2400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  Adds moisture to bind ingredients together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Baking Powder or Baking Soda-  </a:t>
            </a:r>
            <a:r>
              <a:rPr lang="en-US" sz="2400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Makes items rise, leavening agents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Egg-  </a:t>
            </a:r>
            <a:r>
              <a:rPr lang="en-US" sz="2400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Adds texture, flavor, color, structure, and     	  	     leavening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Flavorings- </a:t>
            </a:r>
            <a:r>
              <a:rPr lang="en-US" sz="2400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Gives cookie distinctive flavor</a:t>
            </a:r>
            <a:r>
              <a:rPr lang="en-US" sz="2400" dirty="0">
                <a:latin typeface="Gungsuh" panose="02030600000101010101" pitchFamily="18" charset="-127"/>
                <a:ea typeface="Gungsuh" panose="02030600000101010101" pitchFamily="18" charset="-127"/>
              </a:rPr>
              <a:t>	</a:t>
            </a:r>
            <a:r>
              <a:rPr lang="en-US" sz="2400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	</a:t>
            </a:r>
          </a:p>
          <a:p>
            <a:r>
              <a:rPr lang="en-US" sz="2400" dirty="0">
                <a:latin typeface="Gungsuh" panose="02030600000101010101" pitchFamily="18" charset="-127"/>
                <a:ea typeface="Gungsuh" panose="02030600000101010101" pitchFamily="18" charset="-127"/>
              </a:rPr>
              <a:t>	</a:t>
            </a:r>
            <a:r>
              <a:rPr lang="en-US" sz="2400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6967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58674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Shape</a:t>
            </a:r>
            <a:r>
              <a:rPr lang="en-US" sz="3600" b="1" dirty="0"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en-US" sz="36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and Description</a:t>
            </a:r>
            <a:endParaRPr lang="en-US" sz="3600" b="1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117708"/>
            <a:ext cx="7543799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Bar…</a:t>
            </a:r>
            <a:r>
              <a:rPr lang="en-US" sz="2800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Dough is spread into pan/then cut into squares</a:t>
            </a:r>
          </a:p>
          <a:p>
            <a:r>
              <a:rPr lang="en-US" sz="28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Drop…</a:t>
            </a:r>
            <a:r>
              <a:rPr lang="en-US" sz="2800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Dough is pushed from spoon onto pan</a:t>
            </a:r>
          </a:p>
          <a:p>
            <a:r>
              <a:rPr lang="en-US" sz="28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Molded…</a:t>
            </a:r>
            <a:r>
              <a:rPr lang="en-US" sz="2800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Dough is shaped with hands</a:t>
            </a:r>
          </a:p>
          <a:p>
            <a:r>
              <a:rPr lang="en-US" sz="28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Pressed…</a:t>
            </a:r>
            <a:r>
              <a:rPr lang="en-US" sz="2800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Dough is forced through cookie press</a:t>
            </a:r>
          </a:p>
          <a:p>
            <a:r>
              <a:rPr lang="en-US" sz="28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Refrigerator…</a:t>
            </a:r>
            <a:r>
              <a:rPr lang="en-US" sz="2800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Dough is shaped into roll, refrigerated, sliced while cold, and then baked</a:t>
            </a:r>
          </a:p>
          <a:p>
            <a:r>
              <a:rPr lang="en-US" sz="28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Rolled…</a:t>
            </a:r>
            <a:r>
              <a:rPr lang="en-US" sz="2800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Dough is rolled flat and cut with cookie cutters</a:t>
            </a:r>
          </a:p>
          <a:p>
            <a:endParaRPr lang="en-US" sz="2800" dirty="0" smtClean="0"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endParaRPr lang="en-US" sz="2800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059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ORIGINS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03920" cy="457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Discovered as a mistake…using cake batter to test the temperature of a test oven.</a:t>
            </a:r>
          </a:p>
          <a:p>
            <a:endParaRPr lang="en-US" sz="3200" dirty="0" smtClean="0"/>
          </a:p>
          <a:p>
            <a:r>
              <a:rPr lang="en-US" sz="3200" dirty="0" smtClean="0"/>
              <a:t>DUTCH WORD:  </a:t>
            </a:r>
            <a:r>
              <a:rPr lang="en-US" sz="3200" b="1" dirty="0" smtClean="0"/>
              <a:t>“KOEKJE” </a:t>
            </a:r>
          </a:p>
          <a:p>
            <a:pPr marL="0" indent="0">
              <a:buNone/>
            </a:pPr>
            <a:r>
              <a:rPr lang="en-US" sz="3200" b="1" dirty="0" smtClean="0"/>
              <a:t>			    Small or little cake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06640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685800"/>
            <a:ext cx="57912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When is a cookie done?</a:t>
            </a:r>
            <a:endParaRPr lang="en-US" sz="3600" b="1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447800"/>
            <a:ext cx="7543799" cy="3288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Two clues to a cookie’s doneness are: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Gungsuh" panose="02030600000101010101" pitchFamily="18" charset="-127"/>
                <a:ea typeface="Gungsuh" panose="02030600000101010101" pitchFamily="18" charset="-127"/>
              </a:rPr>
              <a:t>	</a:t>
            </a:r>
            <a:r>
              <a:rPr lang="en-US" sz="28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1. Color – slightly browned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Gungsuh" panose="02030600000101010101" pitchFamily="18" charset="-127"/>
                <a:ea typeface="Gungsuh" panose="02030600000101010101" pitchFamily="18" charset="-127"/>
              </a:rPr>
              <a:t>	</a:t>
            </a:r>
            <a:r>
              <a:rPr lang="en-US" sz="28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2. Texture - softness</a:t>
            </a:r>
            <a:endParaRPr lang="en-US" sz="2800" dirty="0" smtClean="0"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>
              <a:lnSpc>
                <a:spcPct val="150000"/>
              </a:lnSpc>
            </a:pPr>
            <a:endParaRPr lang="en-US" sz="2800" dirty="0" smtClean="0"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4" name="Picture 3" descr="SweetSugarBelle_UpsideDownCut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869" y="3327548"/>
            <a:ext cx="315990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9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762000"/>
            <a:ext cx="66486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GREASED OR UNGREASED?</a:t>
            </a:r>
            <a:endParaRPr lang="en-US" sz="3600" b="1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451" y="1879525"/>
            <a:ext cx="7543799" cy="264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If there is a lot of fat in the dough, the baking sheet does not need to be greased.</a:t>
            </a:r>
            <a:endParaRPr lang="en-US" sz="2800" dirty="0" smtClean="0"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endParaRPr lang="en-US" sz="2800" dirty="0" smtClean="0"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endParaRPr lang="en-US" sz="2800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4" name="Picture 3" descr="il_570xN.2845755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14" y="3200400"/>
            <a:ext cx="293860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5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762000"/>
            <a:ext cx="6041588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HOW TO STORE COOKIES</a:t>
            </a:r>
            <a:endParaRPr lang="en-US" sz="3600" b="1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76400"/>
            <a:ext cx="7543799" cy="414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All cookies need to be stored in </a:t>
            </a:r>
          </a:p>
          <a:p>
            <a:pPr algn="ctr"/>
            <a:r>
              <a:rPr lang="en-US" sz="28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covered containers.</a:t>
            </a:r>
          </a:p>
          <a:p>
            <a:pPr algn="ctr"/>
            <a:endParaRPr lang="en-US" b="1" dirty="0"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r>
              <a:rPr lang="en-US" sz="28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Soft Cookies:  air-tight container to retain softness</a:t>
            </a:r>
          </a:p>
          <a:p>
            <a:endParaRPr lang="en-US" b="1" dirty="0"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r>
              <a:rPr lang="en-US" sz="28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Crisp Cookies:  loose covered container</a:t>
            </a:r>
            <a:endParaRPr lang="en-US" sz="2800" dirty="0" smtClean="0"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endParaRPr lang="en-US" sz="2800" dirty="0" smtClean="0"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endParaRPr lang="en-US" sz="2800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4" name="Picture 3" descr="Red-Velvet-Cookies-Recipe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45" y="4467187"/>
            <a:ext cx="2375121" cy="163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1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7319632" cy="523220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RULES FOR MAKING PERFECT COOKIES</a:t>
            </a:r>
            <a:endParaRPr lang="en-US" sz="2800" b="1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751820"/>
            <a:ext cx="8091055" cy="5216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800" b="1" dirty="0" smtClean="0"/>
              <a:t>Start with ingredients at room temperature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800" b="1" dirty="0" smtClean="0"/>
              <a:t>Use shiny cookie sheets without sides (better heat circulation)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800" b="1" dirty="0" smtClean="0"/>
              <a:t>Preheat oven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800" b="1" dirty="0" smtClean="0"/>
              <a:t>Use regular butter or margarine, better qualities or brands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800" b="1" dirty="0" smtClean="0"/>
              <a:t>Size and shape cookies evenly so they cook at the same time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800" b="1" dirty="0" smtClean="0"/>
              <a:t>Use cool cookie </a:t>
            </a:r>
            <a:r>
              <a:rPr lang="en-US" sz="2800" b="1" dirty="0" smtClean="0"/>
              <a:t>sheets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81432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71551"/>
            <a:ext cx="8305800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smtClean="0"/>
              <a:t>7. Do </a:t>
            </a:r>
            <a:r>
              <a:rPr lang="en-US" sz="2800" b="1" dirty="0"/>
              <a:t>not allow sheets to touch oven wall, heat must circulate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/>
              <a:t>8. Use spray or shortening to grease pan if required (butter smokes easily)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/>
              <a:t>9. Leave about 2” between cookies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/>
              <a:t>10. Start </a:t>
            </a:r>
            <a:r>
              <a:rPr lang="en-US" sz="2800" b="1" dirty="0"/>
              <a:t>with minimum cooking time, you can always add more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/>
              <a:t>11. Remove </a:t>
            </a:r>
            <a:r>
              <a:rPr lang="en-US" sz="2800" b="1" dirty="0"/>
              <a:t>cookies from hot sheet immediately 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/>
              <a:t>12. Put </a:t>
            </a:r>
            <a:r>
              <a:rPr lang="en-US" sz="2800" b="1" dirty="0"/>
              <a:t>on flat surface to cool to prevent bending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6229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838200"/>
            <a:ext cx="62057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hlinkClick r:id="rId3"/>
              </a:rPr>
              <a:t>The Chemistry of COOKIES !</a:t>
            </a:r>
            <a:endParaRPr lang="en-US" sz="3200" b="1" dirty="0"/>
          </a:p>
        </p:txBody>
      </p:sp>
      <p:pic>
        <p:nvPicPr>
          <p:cNvPr id="3" name="Picture 2" descr="cookie-monster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00200"/>
            <a:ext cx="4724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9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9164688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Cookie Schedule:</a:t>
            </a:r>
          </a:p>
          <a:p>
            <a:r>
              <a:rPr lang="en-US" sz="4400" dirty="0" smtClean="0"/>
              <a:t>Week of 11/27… Molded cookies</a:t>
            </a:r>
          </a:p>
          <a:p>
            <a:r>
              <a:rPr lang="en-US" sz="4400" dirty="0" smtClean="0"/>
              <a:t>Week of 12/4…Drop cookies and</a:t>
            </a:r>
          </a:p>
          <a:p>
            <a:r>
              <a:rPr lang="en-US" sz="4400" dirty="0"/>
              <a:t>	</a:t>
            </a:r>
            <a:r>
              <a:rPr lang="en-US" sz="4400" dirty="0" smtClean="0"/>
              <a:t>		bar cookies</a:t>
            </a:r>
          </a:p>
          <a:p>
            <a:r>
              <a:rPr lang="en-US" sz="4400" dirty="0" smtClean="0"/>
              <a:t>Week of 12/11…Cake box cookies,</a:t>
            </a:r>
          </a:p>
          <a:p>
            <a:r>
              <a:rPr lang="en-US" sz="4400" dirty="0"/>
              <a:t>	</a:t>
            </a:r>
            <a:r>
              <a:rPr lang="en-US" sz="4400" dirty="0" smtClean="0"/>
              <a:t>Rolled and refrigerated cookies, </a:t>
            </a:r>
          </a:p>
          <a:p>
            <a:r>
              <a:rPr lang="en-US" sz="4400" dirty="0" smtClean="0"/>
              <a:t>	also specialty types.</a:t>
            </a:r>
          </a:p>
          <a:p>
            <a:r>
              <a:rPr lang="en-US" sz="4400" dirty="0" smtClean="0"/>
              <a:t>	Cookie party on 12/20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976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09600"/>
            <a:ext cx="8629285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Also during these weeks we</a:t>
            </a:r>
          </a:p>
          <a:p>
            <a:r>
              <a:rPr lang="en-US" sz="4400" dirty="0"/>
              <a:t>w</a:t>
            </a:r>
            <a:r>
              <a:rPr lang="en-US" sz="4400" dirty="0" smtClean="0"/>
              <a:t>ill be completing worksheets,</a:t>
            </a:r>
          </a:p>
          <a:p>
            <a:r>
              <a:rPr lang="en-US" sz="4400" dirty="0"/>
              <a:t>t</a:t>
            </a:r>
            <a:r>
              <a:rPr lang="en-US" sz="4400" dirty="0" smtClean="0"/>
              <a:t>aking and correcting a content </a:t>
            </a:r>
          </a:p>
          <a:p>
            <a:r>
              <a:rPr lang="en-US" sz="4400" dirty="0" smtClean="0"/>
              <a:t>test, making egg nog, preparing</a:t>
            </a:r>
          </a:p>
          <a:p>
            <a:r>
              <a:rPr lang="en-US" sz="4400" dirty="0"/>
              <a:t>c</a:t>
            </a:r>
            <a:r>
              <a:rPr lang="en-US" sz="4400" dirty="0" smtClean="0"/>
              <a:t>ookie trays, and completing a </a:t>
            </a:r>
          </a:p>
          <a:p>
            <a:r>
              <a:rPr lang="en-US" sz="4400" dirty="0" smtClean="0"/>
              <a:t>reflection sheet on the entire unit.</a:t>
            </a:r>
          </a:p>
          <a:p>
            <a:endParaRPr lang="en-US" sz="4400" dirty="0"/>
          </a:p>
        </p:txBody>
      </p:sp>
      <p:pic>
        <p:nvPicPr>
          <p:cNvPr id="5" name="Picture 4" descr="cookie-monst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98" y="4679692"/>
            <a:ext cx="1524000" cy="1524000"/>
          </a:xfrm>
          <a:prstGeom prst="rect">
            <a:avLst/>
          </a:prstGeom>
        </p:spPr>
      </p:pic>
      <p:pic>
        <p:nvPicPr>
          <p:cNvPr id="6" name="Picture 5" descr="cookie-monst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596" y="4745537"/>
            <a:ext cx="1524000" cy="1524000"/>
          </a:xfrm>
          <a:prstGeom prst="rect">
            <a:avLst/>
          </a:prstGeom>
        </p:spPr>
      </p:pic>
      <p:pic>
        <p:nvPicPr>
          <p:cNvPr id="7" name="Picture 6" descr="cookie-monst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854" y="4745537"/>
            <a:ext cx="1524000" cy="1524000"/>
          </a:xfrm>
          <a:prstGeom prst="rect">
            <a:avLst/>
          </a:prstGeom>
        </p:spPr>
      </p:pic>
      <p:pic>
        <p:nvPicPr>
          <p:cNvPr id="8" name="Picture 7" descr="cookie-monst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796" y="4745537"/>
            <a:ext cx="1524000" cy="1524000"/>
          </a:xfrm>
          <a:prstGeom prst="rect">
            <a:avLst/>
          </a:prstGeom>
        </p:spPr>
      </p:pic>
      <p:pic>
        <p:nvPicPr>
          <p:cNvPr id="9" name="Picture 8" descr="cookie-monst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679692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6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-228600"/>
            <a:ext cx="8534400" cy="1216152"/>
          </a:xfrm>
        </p:spPr>
        <p:txBody>
          <a:bodyPr>
            <a:normAutofit/>
          </a:bodyPr>
          <a:lstStyle/>
          <a:p>
            <a:r>
              <a:rPr lang="en-US" dirty="0" smtClean="0"/>
              <a:t>EACH COUNTRY HAS ITS OWN NAME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610600" cy="3581400"/>
          </a:xfrm>
        </p:spPr>
        <p:txBody>
          <a:bodyPr>
            <a:noAutofit/>
          </a:bodyPr>
          <a:lstStyle/>
          <a:p>
            <a:pPr marL="0" lvl="0" indent="0">
              <a:buClr>
                <a:srgbClr val="797B7E"/>
              </a:buClr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In the USA we have thin, sweet, soft, or crisp cookies</a:t>
            </a:r>
          </a:p>
          <a:p>
            <a:pPr marL="0" lvl="0" indent="0">
              <a:buClr>
                <a:srgbClr val="797B7E"/>
              </a:buClr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Clr>
                <a:srgbClr val="797B7E"/>
              </a:buClr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ENGLAND</a:t>
            </a:r>
            <a:r>
              <a:rPr lang="en-US" sz="2400" b="1" dirty="0">
                <a:solidFill>
                  <a:srgbClr val="000000"/>
                </a:solidFill>
              </a:rPr>
              <a:t>/AUSTRALIA      B</a:t>
            </a:r>
            <a:r>
              <a:rPr lang="en-US" sz="2400" b="1" dirty="0" smtClean="0">
                <a:solidFill>
                  <a:srgbClr val="000000"/>
                </a:solidFill>
              </a:rPr>
              <a:t>iscuits</a:t>
            </a:r>
            <a:endParaRPr lang="en-US" sz="2400" b="1" dirty="0">
              <a:solidFill>
                <a:srgbClr val="000000"/>
              </a:solidFill>
            </a:endParaRPr>
          </a:p>
          <a:p>
            <a:pPr marL="0" lvl="0" indent="0">
              <a:buClr>
                <a:srgbClr val="797B7E"/>
              </a:buClr>
              <a:buNone/>
            </a:pPr>
            <a:r>
              <a:rPr lang="en-US" sz="2400" b="1" dirty="0">
                <a:solidFill>
                  <a:srgbClr val="000000"/>
                </a:solidFill>
              </a:rPr>
              <a:t>			</a:t>
            </a:r>
            <a:r>
              <a:rPr lang="en-US" sz="2000" b="1" dirty="0" err="1" smtClean="0">
                <a:solidFill>
                  <a:srgbClr val="000000"/>
                </a:solidFill>
              </a:rPr>
              <a:t>latin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( </a:t>
            </a:r>
            <a:r>
              <a:rPr lang="en-US" sz="2000" b="1" dirty="0" err="1">
                <a:solidFill>
                  <a:srgbClr val="000000"/>
                </a:solidFill>
              </a:rPr>
              <a:t>bis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coctum</a:t>
            </a:r>
            <a:r>
              <a:rPr lang="en-US" sz="2000" b="1" dirty="0">
                <a:solidFill>
                  <a:srgbClr val="000000"/>
                </a:solidFill>
              </a:rPr>
              <a:t>) twice </a:t>
            </a:r>
            <a:r>
              <a:rPr lang="en-US" sz="2000" b="1" dirty="0" smtClean="0">
                <a:solidFill>
                  <a:srgbClr val="000000"/>
                </a:solidFill>
              </a:rPr>
              <a:t>baked</a:t>
            </a:r>
          </a:p>
          <a:p>
            <a:pPr marL="0" lvl="0" indent="0">
              <a:buClr>
                <a:srgbClr val="797B7E"/>
              </a:buClr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SPAIN		   </a:t>
            </a:r>
            <a:r>
              <a:rPr lang="en-US" sz="2400" b="1" dirty="0" err="1" smtClean="0">
                <a:solidFill>
                  <a:srgbClr val="000000"/>
                </a:solidFill>
              </a:rPr>
              <a:t>Galletas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0" lvl="0" indent="0">
              <a:buClr>
                <a:srgbClr val="797B7E"/>
              </a:buClr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GERMANS</a:t>
            </a:r>
            <a:r>
              <a:rPr lang="en-US" sz="2400" b="1" dirty="0">
                <a:solidFill>
                  <a:srgbClr val="000000"/>
                </a:solidFill>
              </a:rPr>
              <a:t>	          </a:t>
            </a:r>
            <a:r>
              <a:rPr lang="en-US" sz="2400" b="1" dirty="0" smtClean="0">
                <a:solidFill>
                  <a:srgbClr val="000000"/>
                </a:solidFill>
              </a:rPr>
              <a:t>	    </a:t>
            </a:r>
            <a:r>
              <a:rPr lang="en-US" sz="2400" b="1" dirty="0" err="1" smtClean="0">
                <a:solidFill>
                  <a:srgbClr val="000000"/>
                </a:solidFill>
              </a:rPr>
              <a:t>Keks</a:t>
            </a:r>
            <a:r>
              <a:rPr lang="en-US" sz="2400" b="1" dirty="0">
                <a:solidFill>
                  <a:srgbClr val="000000"/>
                </a:solidFill>
              </a:rPr>
              <a:t>/ </a:t>
            </a:r>
            <a:r>
              <a:rPr lang="en-US" sz="2400" b="1" dirty="0" err="1">
                <a:solidFill>
                  <a:srgbClr val="000000"/>
                </a:solidFill>
              </a:rPr>
              <a:t>Platzchen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</a:p>
          <a:p>
            <a:pPr marL="0" lvl="0" indent="0">
              <a:buClr>
                <a:srgbClr val="797B7E"/>
              </a:buClr>
              <a:buNone/>
            </a:pPr>
            <a:r>
              <a:rPr lang="en-US" sz="2400" b="1" dirty="0">
                <a:solidFill>
                  <a:srgbClr val="000000"/>
                </a:solidFill>
              </a:rPr>
              <a:t>                                             </a:t>
            </a:r>
            <a:r>
              <a:rPr lang="en-US" sz="2000" b="1" dirty="0" smtClean="0">
                <a:solidFill>
                  <a:srgbClr val="000000"/>
                </a:solidFill>
              </a:rPr>
              <a:t>(</a:t>
            </a:r>
            <a:r>
              <a:rPr lang="en-US" sz="2000" b="1" dirty="0" err="1">
                <a:solidFill>
                  <a:srgbClr val="000000"/>
                </a:solidFill>
              </a:rPr>
              <a:t>christmas</a:t>
            </a:r>
            <a:r>
              <a:rPr lang="en-US" sz="2000" b="1" dirty="0">
                <a:solidFill>
                  <a:srgbClr val="000000"/>
                </a:solidFill>
              </a:rPr>
              <a:t>  cookie</a:t>
            </a:r>
            <a:r>
              <a:rPr lang="en-US" sz="2000" b="1" dirty="0" smtClean="0">
                <a:solidFill>
                  <a:srgbClr val="000000"/>
                </a:solidFill>
              </a:rPr>
              <a:t>)</a:t>
            </a:r>
            <a:r>
              <a:rPr lang="en-US" sz="2400" b="1" dirty="0" smtClean="0">
                <a:solidFill>
                  <a:srgbClr val="000000"/>
                </a:solidFill>
              </a:rPr>
              <a:t>	</a:t>
            </a:r>
          </a:p>
          <a:p>
            <a:pPr marL="0" lvl="0" indent="0">
              <a:buClr>
                <a:srgbClr val="797B7E"/>
              </a:buClr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ITALY		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  </a:t>
            </a:r>
            <a:r>
              <a:rPr lang="en-US" sz="2400" b="1" dirty="0" err="1" smtClean="0">
                <a:solidFill>
                  <a:srgbClr val="000000"/>
                </a:solidFill>
              </a:rPr>
              <a:t>Amaretti</a:t>
            </a:r>
            <a:r>
              <a:rPr lang="en-US" sz="2400" b="1" dirty="0" smtClean="0">
                <a:solidFill>
                  <a:srgbClr val="000000"/>
                </a:solidFill>
              </a:rPr>
              <a:t> &amp; Biscotti</a:t>
            </a:r>
          </a:p>
          <a:p>
            <a:pPr marL="0" lvl="0" indent="0">
              <a:buClr>
                <a:srgbClr val="797B7E"/>
              </a:buClr>
              <a:buNone/>
            </a:pPr>
            <a:endParaRPr lang="en-US" sz="2400" b="1" dirty="0">
              <a:solidFill>
                <a:srgbClr val="000000"/>
              </a:solidFill>
            </a:endParaRPr>
          </a:p>
          <a:p>
            <a:pPr marL="0" lvl="0" indent="0">
              <a:buClr>
                <a:srgbClr val="797B7E"/>
              </a:buClr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     There are several names to identify various forms of cookies</a:t>
            </a:r>
            <a:endParaRPr lang="en-US" sz="2000" b="1" dirty="0">
              <a:solidFill>
                <a:srgbClr val="000000"/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201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EARLY HISTORY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b="1" dirty="0" smtClean="0"/>
              <a:t>Recorded in the 7</a:t>
            </a:r>
            <a:r>
              <a:rPr lang="en-US" sz="3000" b="1" baseline="30000" dirty="0" smtClean="0"/>
              <a:t>th</a:t>
            </a:r>
            <a:r>
              <a:rPr lang="en-US" sz="3000" b="1" dirty="0" smtClean="0"/>
              <a:t> Century  PERSIA  / IRAN</a:t>
            </a:r>
          </a:p>
          <a:p>
            <a:endParaRPr lang="en-US" sz="3000" b="1" dirty="0" smtClean="0"/>
          </a:p>
          <a:p>
            <a:r>
              <a:rPr lang="en-US" sz="3000" b="1" dirty="0" smtClean="0"/>
              <a:t>Luxurious cakes and pastries in large and small versions were well known in the Persian Empire.</a:t>
            </a:r>
          </a:p>
          <a:p>
            <a:endParaRPr lang="en-US" sz="3000" b="1" dirty="0" smtClean="0"/>
          </a:p>
          <a:p>
            <a:r>
              <a:rPr lang="en-US" sz="3000" b="1" dirty="0" smtClean="0"/>
              <a:t>Historians say SUGAR originated either in the lowlands of </a:t>
            </a:r>
            <a:r>
              <a:rPr lang="en-US" sz="3000" b="1" dirty="0" err="1" smtClean="0"/>
              <a:t>Bengel</a:t>
            </a:r>
            <a:r>
              <a:rPr lang="en-US" sz="3000" b="1" dirty="0" smtClean="0"/>
              <a:t> or elsewhere in  Southeast Asia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43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SUGAR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503920" cy="4572000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The availability of sugar spread to Persia then to the Eastern Mediterranean. </a:t>
            </a:r>
          </a:p>
          <a:p>
            <a:endParaRPr lang="en-US" sz="1100" b="1" dirty="0" smtClean="0"/>
          </a:p>
          <a:p>
            <a:r>
              <a:rPr lang="en-US" sz="3000" b="1" dirty="0" smtClean="0"/>
              <a:t>With the Muslim invasion of Spain, then the Crusades &amp; the developing Spice Trade….</a:t>
            </a:r>
          </a:p>
          <a:p>
            <a:endParaRPr lang="en-US" sz="1200" b="1" dirty="0"/>
          </a:p>
          <a:p>
            <a:r>
              <a:rPr lang="en-US" sz="3000" b="1" dirty="0" smtClean="0"/>
              <a:t>The cooking techniques &amp; ingredients of Arabia spread into Northern Europe.</a:t>
            </a:r>
          </a:p>
          <a:p>
            <a:endParaRPr lang="en-US" sz="1600" b="1" dirty="0" smtClean="0"/>
          </a:p>
          <a:p>
            <a:r>
              <a:rPr lang="en-US" sz="3000" b="1" dirty="0" smtClean="0"/>
              <a:t>By the end of the 14</a:t>
            </a:r>
            <a:r>
              <a:rPr lang="en-US" sz="3000" b="1" baseline="30000" dirty="0" smtClean="0"/>
              <a:t>th</a:t>
            </a:r>
            <a:r>
              <a:rPr lang="en-US" sz="3000" b="1" dirty="0" smtClean="0"/>
              <a:t> C. one could buy little filled wafers on the streets of Paris!</a:t>
            </a:r>
          </a:p>
          <a:p>
            <a:pPr marL="0" indent="0">
              <a:buNone/>
            </a:pPr>
            <a:r>
              <a:rPr lang="en-US" sz="3000" dirty="0" smtClean="0"/>
              <a:t> 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4518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History (cont.)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/>
              <a:t>During the Renaissance, cookbooks were filled with cookie recipes.  </a:t>
            </a:r>
          </a:p>
          <a:p>
            <a:endParaRPr lang="en-US" sz="3000" b="1" dirty="0" smtClean="0"/>
          </a:p>
          <a:p>
            <a:r>
              <a:rPr lang="en-US" sz="3000" b="1" dirty="0" smtClean="0"/>
              <a:t>During the 17</a:t>
            </a:r>
            <a:r>
              <a:rPr lang="en-US" sz="3000" b="1" baseline="30000" dirty="0" smtClean="0"/>
              <a:t>th</a:t>
            </a:r>
            <a:r>
              <a:rPr lang="en-US" sz="3000" b="1" dirty="0" smtClean="0"/>
              <a:t> &amp; 18</a:t>
            </a:r>
            <a:r>
              <a:rPr lang="en-US" sz="3000" b="1" baseline="30000" dirty="0" smtClean="0"/>
              <a:t>th</a:t>
            </a:r>
            <a:r>
              <a:rPr lang="en-US" sz="3000" b="1" dirty="0" smtClean="0"/>
              <a:t> C. Being a baker was a managed profession by Guilds or professional associations.</a:t>
            </a:r>
          </a:p>
          <a:p>
            <a:pPr lvl="1"/>
            <a:endParaRPr lang="en-US" sz="3000" b="1" dirty="0" smtClean="0"/>
          </a:p>
          <a:p>
            <a:r>
              <a:rPr lang="en-US" sz="3000" b="1" dirty="0" smtClean="0"/>
              <a:t>Guilds regulated the quality and quantity of Goods Baked! 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11735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371600"/>
            <a:ext cx="5723468" cy="182809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latin typeface="Harlow Solid Italic" panose="04030604020F02020D02" pitchFamily="82" charset="0"/>
              </a:rPr>
              <a:t>Two Types of Cookie Dough</a:t>
            </a:r>
            <a:endParaRPr lang="en-US" sz="7200" dirty="0">
              <a:latin typeface="Harlow Solid Italic" panose="04030604020F02020D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33800"/>
            <a:ext cx="5712179" cy="1524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Imprint MT Shadow" panose="04020605060303030202" pitchFamily="82" charset="0"/>
              </a:rPr>
              <a:t>Soft Doughs</a:t>
            </a:r>
          </a:p>
          <a:p>
            <a:r>
              <a:rPr lang="en-US" sz="4000" b="1" dirty="0" smtClean="0">
                <a:latin typeface="Imprint MT Shadow" panose="04020605060303030202" pitchFamily="82" charset="0"/>
              </a:rPr>
              <a:t>Stiff Doughs</a:t>
            </a:r>
            <a:endParaRPr lang="en-US" sz="4000" b="1" dirty="0"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41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06" y="838200"/>
            <a:ext cx="3676406" cy="2528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38200"/>
            <a:ext cx="3581075" cy="2528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91" y="3581400"/>
            <a:ext cx="3652085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3800" y="3505200"/>
            <a:ext cx="4732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Harlow Solid Italic" panose="04030604020F02020D02" pitchFamily="82" charset="0"/>
              </a:rPr>
              <a:t>Soft Dough…Bar Cookie…</a:t>
            </a:r>
            <a:endParaRPr lang="en-US" sz="2800" b="1" dirty="0">
              <a:latin typeface="Harlow Solid Italic" panose="04030604020F02020D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8523" y="4391891"/>
            <a:ext cx="315983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Harlow Solid Italic" panose="04030604020F02020D02" pitchFamily="82" charset="0"/>
              </a:rPr>
              <a:t>Blondie</a:t>
            </a:r>
          </a:p>
          <a:p>
            <a:r>
              <a:rPr lang="en-US" sz="2800" b="1" dirty="0" smtClean="0">
                <a:latin typeface="Harlow Solid Italic" panose="04030604020F02020D02" pitchFamily="82" charset="0"/>
              </a:rPr>
              <a:t>Brownie</a:t>
            </a:r>
          </a:p>
          <a:p>
            <a:r>
              <a:rPr lang="en-US" sz="2800" b="1" dirty="0" smtClean="0">
                <a:latin typeface="Harlow Solid Italic" panose="04030604020F02020D02" pitchFamily="82" charset="0"/>
              </a:rPr>
              <a:t>Gooey Butter Bar</a:t>
            </a:r>
            <a:endParaRPr lang="en-US" sz="2800" b="1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6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62001"/>
            <a:ext cx="7086600" cy="441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5486400"/>
            <a:ext cx="7605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Harlow Solid Italic" panose="04030604020F02020D02" pitchFamily="82" charset="0"/>
              </a:rPr>
              <a:t>Soft Dough…Drop Cookie…Chocolate Chip</a:t>
            </a:r>
            <a:endParaRPr lang="en-US" sz="2800" b="1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38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221</TotalTime>
  <Words>666</Words>
  <Application>Microsoft Office PowerPoint</Application>
  <PresentationFormat>On-screen Show (4:3)</PresentationFormat>
  <Paragraphs>136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Gungsuh</vt:lpstr>
      <vt:lpstr>Arial</vt:lpstr>
      <vt:lpstr>Calibri</vt:lpstr>
      <vt:lpstr>Georgia</vt:lpstr>
      <vt:lpstr>Harlow Solid Italic</vt:lpstr>
      <vt:lpstr>Imprint MT Shadow</vt:lpstr>
      <vt:lpstr>Wingdings</vt:lpstr>
      <vt:lpstr>Wingdings 2</vt:lpstr>
      <vt:lpstr>Civic</vt:lpstr>
      <vt:lpstr>Cookies</vt:lpstr>
      <vt:lpstr>ORIGINS</vt:lpstr>
      <vt:lpstr>EACH COUNTRY HAS ITS OWN NAME </vt:lpstr>
      <vt:lpstr>EARLY HISTORY</vt:lpstr>
      <vt:lpstr>SUGAR</vt:lpstr>
      <vt:lpstr>History (cont.)</vt:lpstr>
      <vt:lpstr>Two Types of Cookie Dough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Cookies</dc:title>
  <dc:creator>Hartsfield, Virginia</dc:creator>
  <cp:lastModifiedBy>Caminiti, Ann</cp:lastModifiedBy>
  <cp:revision>21</cp:revision>
  <cp:lastPrinted>2015-12-01T17:32:58Z</cp:lastPrinted>
  <dcterms:created xsi:type="dcterms:W3CDTF">2015-12-01T13:01:42Z</dcterms:created>
  <dcterms:modified xsi:type="dcterms:W3CDTF">2017-11-28T12:31:15Z</dcterms:modified>
</cp:coreProperties>
</file>