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0BD1A-DF98-40AD-B9BC-34EF13EB4300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D321-4239-4BEE-B5A7-8C7FAC1D8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8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A9E2023-CA4B-4144-8A2C-A584BABB7DA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8F84EE4-DEDB-4A12-8A14-9AEC7A8509D4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F7B38FE-D2A6-4EC0-A9CF-6315EDD48272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3B7902F-D28C-423B-87F0-44462C156CDC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6C6ED96-0578-47A2-A34F-AE4B0D638B62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4853BE-40FA-4466-80F6-646E8A339E8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73156A3-3819-4476-B1C7-0F6416A93E0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108536C-C7C1-4BBC-BD4A-86EF5148006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199C316-B2BC-4EEC-BD98-DC71DCD69771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3BEC198-1C12-4420-8B7C-7C249EA4AA0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D1E2D39-1860-4CF0-9FF5-5E318474933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4784E3A-3C0F-4158-9419-6DFAE72805C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400-1341-4877-94C2-DEB5EB564497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837-7D7A-4F20-8B52-611F8E01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7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400-1341-4877-94C2-DEB5EB564497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837-7D7A-4F20-8B52-611F8E01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400-1341-4877-94C2-DEB5EB564497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837-7D7A-4F20-8B52-611F8E01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6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BD58F-57AF-4722-A6A6-A6A1B37A7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ACBD2-CD20-4DAB-95D4-11A43AF2E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4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1FDAF-2F28-4D95-9F2C-AA6A805E7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4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400-1341-4877-94C2-DEB5EB564497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837-7D7A-4F20-8B52-611F8E01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1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400-1341-4877-94C2-DEB5EB564497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837-7D7A-4F20-8B52-611F8E01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400-1341-4877-94C2-DEB5EB564497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837-7D7A-4F20-8B52-611F8E01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400-1341-4877-94C2-DEB5EB564497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837-7D7A-4F20-8B52-611F8E01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6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400-1341-4877-94C2-DEB5EB564497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837-7D7A-4F20-8B52-611F8E01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7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400-1341-4877-94C2-DEB5EB564497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837-7D7A-4F20-8B52-611F8E01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400-1341-4877-94C2-DEB5EB564497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837-7D7A-4F20-8B52-611F8E01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6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400-1341-4877-94C2-DEB5EB564497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837-7D7A-4F20-8B52-611F8E01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0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93400-1341-4877-94C2-DEB5EB564497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9F837-7D7A-4F20-8B52-611F8E01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9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Thermodynamics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3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Calculation of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H</a:t>
            </a:r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876800" cy="12954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tabLst>
                <a:tab pos="228600" algn="l"/>
              </a:tabLst>
            </a:pPr>
            <a:r>
              <a:rPr lang="en-US" sz="2800" smtClean="0"/>
              <a:t>Imagine this as occurring</a:t>
            </a:r>
          </a:p>
          <a:p>
            <a:pPr marL="228600" indent="-22860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r>
              <a:rPr lang="en-US" sz="2800" smtClean="0"/>
              <a:t>	in 3 steps:</a:t>
            </a:r>
          </a:p>
          <a:p>
            <a:pPr marL="228600" indent="-228600" eaLnBrk="1" hangingPunct="1">
              <a:lnSpc>
                <a:spcPct val="90000"/>
              </a:lnSpc>
              <a:buFontTx/>
              <a:buNone/>
              <a:tabLst>
                <a:tab pos="228600" algn="l"/>
              </a:tabLst>
            </a:pPr>
            <a:endParaRPr lang="en-US" sz="2400" smtClean="0"/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820738" y="1249363"/>
            <a:ext cx="7708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82E32"/>
                </a:solidFill>
              </a:rPr>
              <a:t>C</a:t>
            </a:r>
            <a:r>
              <a:rPr lang="en-US" sz="3200" baseline="-25000">
                <a:solidFill>
                  <a:srgbClr val="C82E32"/>
                </a:solidFill>
              </a:rPr>
              <a:t>3</a:t>
            </a:r>
            <a:r>
              <a:rPr lang="en-US" sz="3200">
                <a:solidFill>
                  <a:srgbClr val="C82E32"/>
                </a:solidFill>
              </a:rPr>
              <a:t>H</a:t>
            </a:r>
            <a:r>
              <a:rPr lang="en-US" sz="3200" baseline="-25000">
                <a:solidFill>
                  <a:srgbClr val="C82E32"/>
                </a:solidFill>
              </a:rPr>
              <a:t>8 </a:t>
            </a:r>
            <a:r>
              <a:rPr lang="en-US">
                <a:solidFill>
                  <a:srgbClr val="C82E32"/>
                </a:solidFill>
              </a:rPr>
              <a:t>(</a:t>
            </a:r>
            <a:r>
              <a:rPr lang="en-US" i="1">
                <a:solidFill>
                  <a:srgbClr val="C82E32"/>
                </a:solidFill>
              </a:rPr>
              <a:t>g</a:t>
            </a:r>
            <a:r>
              <a:rPr lang="en-US">
                <a:solidFill>
                  <a:srgbClr val="C82E32"/>
                </a:solidFill>
              </a:rPr>
              <a:t>)</a:t>
            </a:r>
            <a:r>
              <a:rPr lang="en-US" sz="3200">
                <a:solidFill>
                  <a:srgbClr val="C82E32"/>
                </a:solidFill>
              </a:rPr>
              <a:t> + 5 O</a:t>
            </a:r>
            <a:r>
              <a:rPr lang="en-US" sz="3200" baseline="-25000">
                <a:solidFill>
                  <a:srgbClr val="C82E32"/>
                </a:solidFill>
              </a:rPr>
              <a:t>2 </a:t>
            </a:r>
            <a:r>
              <a:rPr lang="en-US">
                <a:solidFill>
                  <a:srgbClr val="C82E32"/>
                </a:solidFill>
              </a:rPr>
              <a:t>(</a:t>
            </a:r>
            <a:r>
              <a:rPr lang="en-US" i="1">
                <a:solidFill>
                  <a:srgbClr val="C82E32"/>
                </a:solidFill>
              </a:rPr>
              <a:t>g</a:t>
            </a:r>
            <a:r>
              <a:rPr lang="en-US">
                <a:solidFill>
                  <a:srgbClr val="C82E32"/>
                </a:solidFill>
              </a:rPr>
              <a:t>)</a:t>
            </a:r>
            <a:r>
              <a:rPr lang="en-US" sz="3200" baseline="-25000">
                <a:solidFill>
                  <a:srgbClr val="C82E32"/>
                </a:solidFill>
              </a:rPr>
              <a:t> </a:t>
            </a:r>
            <a:r>
              <a:rPr lang="en-US" sz="3200">
                <a:solidFill>
                  <a:srgbClr val="C82E32"/>
                </a:solidFill>
                <a:sym typeface="Symbol" pitchFamily="18" charset="2"/>
              </a:rPr>
              <a:t> 3 CO</a:t>
            </a:r>
            <a:r>
              <a:rPr lang="en-US" sz="3200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 sz="3200">
                <a:solidFill>
                  <a:srgbClr val="C82E32"/>
                </a:solidFill>
                <a:sym typeface="Symbol" pitchFamily="18" charset="2"/>
              </a:rPr>
              <a:t> + 4 H</a:t>
            </a:r>
            <a:r>
              <a:rPr lang="en-US" sz="3200" baseline="-25000">
                <a:solidFill>
                  <a:srgbClr val="C82E32"/>
                </a:solidFill>
                <a:sym typeface="Symbol" pitchFamily="18" charset="2"/>
              </a:rPr>
              <a:t>2</a:t>
            </a:r>
            <a:r>
              <a:rPr lang="en-US" sz="3200">
                <a:solidFill>
                  <a:srgbClr val="C82E32"/>
                </a:solidFill>
                <a:sym typeface="Symbol" pitchFamily="18" charset="2"/>
              </a:rPr>
              <a:t>O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82E3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)</a:t>
            </a:r>
            <a:endParaRPr lang="en-US">
              <a:solidFill>
                <a:srgbClr val="C82E32"/>
              </a:solidFill>
            </a:endParaRPr>
          </a:p>
        </p:txBody>
      </p:sp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-76200" y="3406775"/>
            <a:ext cx="50609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C82E32"/>
                </a:solidFill>
              </a:rPr>
              <a:t>C</a:t>
            </a:r>
            <a:r>
              <a:rPr lang="en-US" baseline="-25000">
                <a:solidFill>
                  <a:srgbClr val="C82E32"/>
                </a:solidFill>
              </a:rPr>
              <a:t>3</a:t>
            </a:r>
            <a:r>
              <a:rPr lang="en-US">
                <a:solidFill>
                  <a:srgbClr val="C82E32"/>
                </a:solidFill>
              </a:rPr>
              <a:t>H</a:t>
            </a:r>
            <a:r>
              <a:rPr lang="en-US" baseline="-25000">
                <a:solidFill>
                  <a:srgbClr val="C82E32"/>
                </a:solidFill>
              </a:rPr>
              <a:t>8 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g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 baseline="-25000">
                <a:solidFill>
                  <a:srgbClr val="C82E32"/>
                </a:solidFill>
              </a:rPr>
              <a:t> </a:t>
            </a:r>
            <a:r>
              <a:rPr lang="en-US">
                <a:solidFill>
                  <a:srgbClr val="C82E32"/>
                </a:solidFill>
              </a:rPr>
              <a:t>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 3 C</a:t>
            </a:r>
            <a:r>
              <a:rPr lang="en-US" sz="2800" baseline="-25000">
                <a:solidFill>
                  <a:srgbClr val="C82E32"/>
                </a:solidFill>
                <a:sym typeface="Symbol" pitchFamily="18" charset="2"/>
              </a:rPr>
              <a:t>(graphite)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+ 4 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C82E32"/>
                </a:solidFill>
                <a:sym typeface="Symbol" pitchFamily="18" charset="2"/>
              </a:rPr>
              <a:t>3 C</a:t>
            </a:r>
            <a:r>
              <a:rPr lang="en-US" sz="2800" baseline="-25000">
                <a:solidFill>
                  <a:srgbClr val="C82E32"/>
                </a:solidFill>
                <a:sym typeface="Symbol" pitchFamily="18" charset="2"/>
              </a:rPr>
              <a:t>(graphite)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+ 3 O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 3 CO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C82E32"/>
                </a:solidFill>
                <a:sym typeface="Symbol" pitchFamily="18" charset="2"/>
              </a:rPr>
              <a:t>4 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+ 2 O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 4 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O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l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</a:p>
          <a:p>
            <a:endParaRPr lang="en-US"/>
          </a:p>
        </p:txBody>
      </p:sp>
      <p:pic>
        <p:nvPicPr>
          <p:cNvPr id="52230" name="Picture 14" descr="05_22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475" y="1830388"/>
            <a:ext cx="4251325" cy="3201987"/>
          </a:xfrm>
        </p:spPr>
      </p:pic>
    </p:spTree>
    <p:extLst>
      <p:ext uri="{BB962C8B-B14F-4D97-AF65-F5344CB8AC3E}">
        <p14:creationId xmlns:p14="http://schemas.microsoft.com/office/powerpoint/2010/main" val="2267368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ChangeArrowheads="1"/>
          </p:cNvSpPr>
          <p:nvPr/>
        </p:nvSpPr>
        <p:spPr bwMode="auto">
          <a:xfrm>
            <a:off x="820738" y="1249363"/>
            <a:ext cx="7708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82E32"/>
                </a:solidFill>
              </a:rPr>
              <a:t>C</a:t>
            </a:r>
            <a:r>
              <a:rPr lang="en-US" sz="3200" baseline="-25000">
                <a:solidFill>
                  <a:srgbClr val="C82E32"/>
                </a:solidFill>
              </a:rPr>
              <a:t>3</a:t>
            </a:r>
            <a:r>
              <a:rPr lang="en-US" sz="3200">
                <a:solidFill>
                  <a:srgbClr val="C82E32"/>
                </a:solidFill>
              </a:rPr>
              <a:t>H</a:t>
            </a:r>
            <a:r>
              <a:rPr lang="en-US" sz="3200" baseline="-25000">
                <a:solidFill>
                  <a:srgbClr val="C82E32"/>
                </a:solidFill>
              </a:rPr>
              <a:t>8 </a:t>
            </a:r>
            <a:r>
              <a:rPr lang="en-US">
                <a:solidFill>
                  <a:srgbClr val="C82E32"/>
                </a:solidFill>
              </a:rPr>
              <a:t>(</a:t>
            </a:r>
            <a:r>
              <a:rPr lang="en-US" i="1">
                <a:solidFill>
                  <a:srgbClr val="C82E32"/>
                </a:solidFill>
              </a:rPr>
              <a:t>g</a:t>
            </a:r>
            <a:r>
              <a:rPr lang="en-US">
                <a:solidFill>
                  <a:srgbClr val="C82E32"/>
                </a:solidFill>
              </a:rPr>
              <a:t>)</a:t>
            </a:r>
            <a:r>
              <a:rPr lang="en-US" sz="3200">
                <a:solidFill>
                  <a:srgbClr val="C82E32"/>
                </a:solidFill>
              </a:rPr>
              <a:t> + 5 O</a:t>
            </a:r>
            <a:r>
              <a:rPr lang="en-US" sz="3200" baseline="-25000">
                <a:solidFill>
                  <a:srgbClr val="C82E32"/>
                </a:solidFill>
              </a:rPr>
              <a:t>2 </a:t>
            </a:r>
            <a:r>
              <a:rPr lang="en-US">
                <a:solidFill>
                  <a:srgbClr val="C82E32"/>
                </a:solidFill>
              </a:rPr>
              <a:t>(</a:t>
            </a:r>
            <a:r>
              <a:rPr lang="en-US" i="1">
                <a:solidFill>
                  <a:srgbClr val="C82E32"/>
                </a:solidFill>
              </a:rPr>
              <a:t>g</a:t>
            </a:r>
            <a:r>
              <a:rPr lang="en-US">
                <a:solidFill>
                  <a:srgbClr val="C82E32"/>
                </a:solidFill>
              </a:rPr>
              <a:t>)</a:t>
            </a:r>
            <a:r>
              <a:rPr lang="en-US" sz="3200" baseline="-25000">
                <a:solidFill>
                  <a:srgbClr val="C82E32"/>
                </a:solidFill>
              </a:rPr>
              <a:t> </a:t>
            </a:r>
            <a:r>
              <a:rPr lang="en-US" sz="3200">
                <a:solidFill>
                  <a:srgbClr val="C82E32"/>
                </a:solidFill>
                <a:sym typeface="Symbol" pitchFamily="18" charset="2"/>
              </a:rPr>
              <a:t> 3 CO</a:t>
            </a:r>
            <a:r>
              <a:rPr lang="en-US" sz="3200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 sz="3200">
                <a:solidFill>
                  <a:srgbClr val="C82E32"/>
                </a:solidFill>
                <a:sym typeface="Symbol" pitchFamily="18" charset="2"/>
              </a:rPr>
              <a:t> + 4 H</a:t>
            </a:r>
            <a:r>
              <a:rPr lang="en-US" sz="3200" baseline="-25000">
                <a:solidFill>
                  <a:srgbClr val="C82E32"/>
                </a:solidFill>
                <a:sym typeface="Symbol" pitchFamily="18" charset="2"/>
              </a:rPr>
              <a:t>2</a:t>
            </a:r>
            <a:r>
              <a:rPr lang="en-US" sz="3200">
                <a:solidFill>
                  <a:srgbClr val="C82E32"/>
                </a:solidFill>
                <a:sym typeface="Symbol" pitchFamily="18" charset="2"/>
              </a:rPr>
              <a:t>O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82E3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)</a:t>
            </a:r>
            <a:endParaRPr lang="en-US">
              <a:solidFill>
                <a:srgbClr val="C82E32"/>
              </a:solidFill>
            </a:endParaRPr>
          </a:p>
        </p:txBody>
      </p:sp>
      <p:sp>
        <p:nvSpPr>
          <p:cNvPr id="53251" name="Rectangle 6"/>
          <p:cNvSpPr>
            <a:spLocks noChangeArrowheads="1"/>
          </p:cNvSpPr>
          <p:nvPr/>
        </p:nvSpPr>
        <p:spPr bwMode="auto">
          <a:xfrm>
            <a:off x="-76200" y="3406775"/>
            <a:ext cx="50609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C82E32"/>
                </a:solidFill>
              </a:rPr>
              <a:t>C</a:t>
            </a:r>
            <a:r>
              <a:rPr lang="en-US" baseline="-25000">
                <a:solidFill>
                  <a:srgbClr val="C82E32"/>
                </a:solidFill>
              </a:rPr>
              <a:t>3</a:t>
            </a:r>
            <a:r>
              <a:rPr lang="en-US">
                <a:solidFill>
                  <a:srgbClr val="C82E32"/>
                </a:solidFill>
              </a:rPr>
              <a:t>H</a:t>
            </a:r>
            <a:r>
              <a:rPr lang="en-US" baseline="-25000">
                <a:solidFill>
                  <a:srgbClr val="C82E32"/>
                </a:solidFill>
              </a:rPr>
              <a:t>8 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g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 baseline="-25000">
                <a:solidFill>
                  <a:srgbClr val="C82E32"/>
                </a:solidFill>
              </a:rPr>
              <a:t> </a:t>
            </a:r>
            <a:r>
              <a:rPr lang="en-US">
                <a:solidFill>
                  <a:srgbClr val="C82E32"/>
                </a:solidFill>
              </a:rPr>
              <a:t>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 3 C</a:t>
            </a:r>
            <a:r>
              <a:rPr lang="en-US" sz="2800" baseline="-25000">
                <a:solidFill>
                  <a:srgbClr val="C82E32"/>
                </a:solidFill>
                <a:sym typeface="Symbol" pitchFamily="18" charset="2"/>
              </a:rPr>
              <a:t>(graphite)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+ 4 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C82E32"/>
                </a:solidFill>
                <a:sym typeface="Symbol" pitchFamily="18" charset="2"/>
              </a:rPr>
              <a:t>3 C</a:t>
            </a:r>
            <a:r>
              <a:rPr lang="en-US" sz="2800" baseline="-25000">
                <a:solidFill>
                  <a:srgbClr val="C82E32"/>
                </a:solidFill>
                <a:sym typeface="Symbol" pitchFamily="18" charset="2"/>
              </a:rPr>
              <a:t>(graphite)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+ 3 O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 3 CO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C82E32"/>
                </a:solidFill>
                <a:sym typeface="Symbol" pitchFamily="18" charset="2"/>
              </a:rPr>
              <a:t>4 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+ 2 O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 4 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O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l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</a:p>
          <a:p>
            <a:endParaRPr lang="en-US" sz="2000">
              <a:solidFill>
                <a:srgbClr val="C82E32"/>
              </a:solidFill>
            </a:endParaRPr>
          </a:p>
        </p:txBody>
      </p:sp>
      <p:sp>
        <p:nvSpPr>
          <p:cNvPr id="53252" name="Line 7"/>
          <p:cNvSpPr>
            <a:spLocks noChangeShapeType="1"/>
          </p:cNvSpPr>
          <p:nvPr/>
        </p:nvSpPr>
        <p:spPr bwMode="auto">
          <a:xfrm>
            <a:off x="0" y="4876800"/>
            <a:ext cx="4724400" cy="0"/>
          </a:xfrm>
          <a:prstGeom prst="line">
            <a:avLst/>
          </a:prstGeom>
          <a:noFill/>
          <a:ln w="2540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9"/>
          <p:cNvSpPr>
            <a:spLocks noChangeArrowheads="1"/>
          </p:cNvSpPr>
          <p:nvPr/>
        </p:nvSpPr>
        <p:spPr bwMode="auto">
          <a:xfrm>
            <a:off x="-76200" y="5105400"/>
            <a:ext cx="6097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82E32"/>
                </a:solidFill>
              </a:rPr>
              <a:t>C</a:t>
            </a:r>
            <a:r>
              <a:rPr lang="en-US" baseline="-25000">
                <a:solidFill>
                  <a:srgbClr val="C82E32"/>
                </a:solidFill>
              </a:rPr>
              <a:t>3</a:t>
            </a:r>
            <a:r>
              <a:rPr lang="en-US">
                <a:solidFill>
                  <a:srgbClr val="C82E32"/>
                </a:solidFill>
              </a:rPr>
              <a:t>H</a:t>
            </a:r>
            <a:r>
              <a:rPr lang="en-US" baseline="-25000">
                <a:solidFill>
                  <a:srgbClr val="C82E32"/>
                </a:solidFill>
              </a:rPr>
              <a:t>8 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g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>
                <a:solidFill>
                  <a:srgbClr val="C82E32"/>
                </a:solidFill>
              </a:rPr>
              <a:t> + 5 O</a:t>
            </a:r>
            <a:r>
              <a:rPr lang="en-US" baseline="-25000">
                <a:solidFill>
                  <a:srgbClr val="C82E32"/>
                </a:solidFill>
              </a:rPr>
              <a:t>2 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g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>
                <a:solidFill>
                  <a:srgbClr val="C82E32"/>
                </a:solidFill>
              </a:rPr>
              <a:t>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 3 CO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+ 4 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O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l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5325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Calculation of </a:t>
            </a:r>
            <a:r>
              <a:rPr lang="en-US" smtClean="0">
                <a:sym typeface="Symbol" pitchFamily="18" charset="2"/>
              </a:rPr>
              <a:t></a:t>
            </a:r>
            <a:r>
              <a:rPr lang="en-US" i="1" smtClean="0"/>
              <a:t>H</a:t>
            </a:r>
          </a:p>
        </p:txBody>
      </p:sp>
      <p:sp>
        <p:nvSpPr>
          <p:cNvPr id="53255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sum of these equations is: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53256" name="Picture 15" descr="05_22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475" y="1830388"/>
            <a:ext cx="4251325" cy="3201987"/>
          </a:xfrm>
        </p:spPr>
      </p:pic>
    </p:spTree>
    <p:extLst>
      <p:ext uri="{BB962C8B-B14F-4D97-AF65-F5344CB8AC3E}">
        <p14:creationId xmlns:p14="http://schemas.microsoft.com/office/powerpoint/2010/main" val="390092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Calculation of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H</a:t>
            </a:r>
            <a:endParaRPr 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We can use Hess’s law in this way: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H</a:t>
            </a:r>
            <a:r>
              <a:rPr lang="en-US" smtClean="0"/>
              <a:t> =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</a:t>
            </a:r>
            <a:r>
              <a:rPr lang="en-US" i="1" smtClean="0"/>
              <a:t>n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</a:t>
            </a:r>
            <a:r>
              <a:rPr lang="en-US" i="1" smtClean="0"/>
              <a:t>H</a:t>
            </a:r>
            <a:r>
              <a:rPr lang="en-US" i="1" baseline="-25000" smtClean="0"/>
              <a:t>f</a:t>
            </a:r>
            <a:r>
              <a:rPr lang="en-US" baseline="-25000" smtClean="0">
                <a:sym typeface="Symbol" pitchFamily="18" charset="2"/>
              </a:rPr>
              <a:t>(products)</a:t>
            </a:r>
            <a:r>
              <a:rPr lang="en-US" smtClean="0">
                <a:sym typeface="Symbol" pitchFamily="18" charset="2"/>
              </a:rPr>
              <a:t> -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</a:t>
            </a:r>
            <a:r>
              <a:rPr lang="en-US" i="1" smtClean="0"/>
              <a:t>m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</a:t>
            </a:r>
            <a:r>
              <a:rPr lang="en-US" i="1" smtClean="0">
                <a:sym typeface="Symbol" pitchFamily="18" charset="2"/>
              </a:rPr>
              <a:t>H</a:t>
            </a:r>
            <a:r>
              <a:rPr lang="en-US" i="1" baseline="-25000" smtClean="0">
                <a:sym typeface="Symbol" pitchFamily="18" charset="2"/>
              </a:rPr>
              <a:t>f</a:t>
            </a:r>
            <a:r>
              <a:rPr lang="en-US" baseline="-25000" smtClean="0">
                <a:sym typeface="Symbol" pitchFamily="18" charset="2"/>
              </a:rPr>
              <a:t>(reactants)</a:t>
            </a:r>
            <a:r>
              <a:rPr lang="en-US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ym typeface="Symbol" pitchFamily="18" charset="2"/>
              </a:rPr>
              <a:t>	where </a:t>
            </a:r>
            <a:r>
              <a:rPr lang="en-US" i="1" smtClean="0">
                <a:sym typeface="Symbol" pitchFamily="18" charset="2"/>
              </a:rPr>
              <a:t>n</a:t>
            </a:r>
            <a:r>
              <a:rPr lang="en-US" smtClean="0">
                <a:sym typeface="Symbol" pitchFamily="18" charset="2"/>
              </a:rPr>
              <a:t> and </a:t>
            </a:r>
            <a:r>
              <a:rPr lang="en-US" i="1" smtClean="0">
                <a:sym typeface="Symbol" pitchFamily="18" charset="2"/>
              </a:rPr>
              <a:t>m</a:t>
            </a:r>
            <a:r>
              <a:rPr lang="en-US" smtClean="0">
                <a:sym typeface="Symbol" pitchFamily="18" charset="2"/>
              </a:rPr>
              <a:t> are the stoichiometric coefficients.</a:t>
            </a: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sp>
        <p:nvSpPr>
          <p:cNvPr id="54276" name="Text Box 10"/>
          <p:cNvSpPr txBox="1">
            <a:spLocks noChangeArrowheads="1"/>
          </p:cNvSpPr>
          <p:nvPr/>
        </p:nvSpPr>
        <p:spPr bwMode="auto">
          <a:xfrm>
            <a:off x="3276600" y="3009900"/>
            <a:ext cx="32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800">
                <a:solidFill>
                  <a:srgbClr val="C82E32"/>
                </a:solidFill>
                <a:sym typeface="Symbol" pitchFamily="18" charset="2"/>
              </a:rPr>
              <a:t></a:t>
            </a:r>
          </a:p>
        </p:txBody>
      </p:sp>
      <p:sp>
        <p:nvSpPr>
          <p:cNvPr id="54277" name="Text Box 12"/>
          <p:cNvSpPr txBox="1">
            <a:spLocks noChangeArrowheads="1"/>
          </p:cNvSpPr>
          <p:nvPr/>
        </p:nvSpPr>
        <p:spPr bwMode="auto">
          <a:xfrm>
            <a:off x="6229350" y="3009900"/>
            <a:ext cx="32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800">
                <a:solidFill>
                  <a:srgbClr val="C82E32"/>
                </a:solidFill>
                <a:sym typeface="Symbol" pitchFamily="18" charset="2"/>
              </a:rPr>
              <a:t></a:t>
            </a:r>
          </a:p>
        </p:txBody>
      </p:sp>
    </p:spTree>
    <p:extLst>
      <p:ext uri="{BB962C8B-B14F-4D97-AF65-F5344CB8AC3E}">
        <p14:creationId xmlns:p14="http://schemas.microsoft.com/office/powerpoint/2010/main" val="2906986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5715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Ex.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Calculate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H for 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2C</a:t>
            </a:r>
            <a:r>
              <a:rPr lang="en-US" baseline="-25000" smtClean="0"/>
              <a:t>(s)</a:t>
            </a:r>
            <a:r>
              <a:rPr lang="en-US" smtClean="0"/>
              <a:t> + H</a:t>
            </a:r>
            <a:r>
              <a:rPr lang="en-US" baseline="-25000" smtClean="0"/>
              <a:t>2(g)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C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H</a:t>
            </a:r>
            <a:r>
              <a:rPr lang="en-US" baseline="-25000" smtClean="0">
                <a:sym typeface="Wingdings" pitchFamily="2" charset="2"/>
              </a:rPr>
              <a:t>2(g)</a:t>
            </a:r>
            <a:r>
              <a:rPr lang="en-US" smtClean="0">
                <a:sym typeface="Wingdings" pitchFamily="2" charset="2"/>
              </a:rPr>
              <a:t> given the following: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ym typeface="Wingdings" pitchFamily="2" charset="2"/>
              </a:rPr>
              <a:t>Correct mols and divide so function of coefficients mols for wanted product is </a:t>
            </a:r>
            <a:r>
              <a:rPr lang="en-US" sz="2400" u="sng" smtClean="0">
                <a:sym typeface="Wingdings" pitchFamily="2" charset="2"/>
              </a:rPr>
              <a:t>one</a:t>
            </a:r>
            <a:endParaRPr lang="en-US" sz="2400" u="sng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ym typeface="Wingdings" pitchFamily="2" charset="2"/>
              </a:rPr>
              <a:t>C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H</a:t>
            </a:r>
            <a:r>
              <a:rPr lang="en-US" sz="2400" baseline="-25000" smtClean="0">
                <a:sym typeface="Wingdings" pitchFamily="2" charset="2"/>
              </a:rPr>
              <a:t>2(g)</a:t>
            </a:r>
            <a:r>
              <a:rPr lang="en-US" sz="2400" smtClean="0">
                <a:sym typeface="Wingdings" pitchFamily="2" charset="2"/>
              </a:rPr>
              <a:t> + 5/2O</a:t>
            </a:r>
            <a:r>
              <a:rPr lang="en-US" sz="2400" baseline="-25000" smtClean="0">
                <a:sym typeface="Wingdings" pitchFamily="2" charset="2"/>
              </a:rPr>
              <a:t>2(g)</a:t>
            </a:r>
            <a:r>
              <a:rPr lang="en-US" sz="2400" smtClean="0">
                <a:sym typeface="Wingdings" pitchFamily="2" charset="2"/>
              </a:rPr>
              <a:t>  2CO</a:t>
            </a:r>
            <a:r>
              <a:rPr lang="en-US" sz="2400" baseline="-25000" smtClean="0">
                <a:sym typeface="Wingdings" pitchFamily="2" charset="2"/>
              </a:rPr>
              <a:t>2(g)</a:t>
            </a:r>
            <a:r>
              <a:rPr lang="en-US" sz="2400" smtClean="0">
                <a:sym typeface="Wingdings" pitchFamily="2" charset="2"/>
              </a:rPr>
              <a:t> + 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O</a:t>
            </a:r>
            <a:r>
              <a:rPr lang="en-US" sz="2400" baseline="-25000" smtClean="0">
                <a:sym typeface="Wingdings" pitchFamily="2" charset="2"/>
              </a:rPr>
              <a:t>(l)    </a:t>
            </a:r>
            <a:r>
              <a:rPr lang="en-US" sz="2400" baseline="-2500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40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ym typeface="Wingdings" pitchFamily="2" charset="2"/>
              </a:rPr>
              <a:t>H = -1299.6kJ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</a:t>
            </a:r>
            <a:r>
              <a:rPr lang="en-US" sz="2400" baseline="-25000" smtClean="0"/>
              <a:t>(s)</a:t>
            </a:r>
            <a:r>
              <a:rPr lang="en-US" sz="2400" smtClean="0"/>
              <a:t> + O</a:t>
            </a:r>
            <a:r>
              <a:rPr lang="en-US" sz="2400" baseline="-25000" smtClean="0"/>
              <a:t>2(g)</a:t>
            </a:r>
            <a:r>
              <a:rPr lang="en-US" sz="2400" smtClean="0"/>
              <a:t> </a:t>
            </a:r>
            <a:r>
              <a:rPr lang="en-US" sz="2400" smtClean="0">
                <a:sym typeface="Wingdings" pitchFamily="2" charset="2"/>
              </a:rPr>
              <a:t>        CO</a:t>
            </a:r>
            <a:r>
              <a:rPr lang="en-US" sz="2400" baseline="-25000" smtClean="0">
                <a:sym typeface="Wingdings" pitchFamily="2" charset="2"/>
              </a:rPr>
              <a:t>2(g)</a:t>
            </a:r>
            <a:r>
              <a:rPr lang="en-US" sz="2400" smtClean="0">
                <a:sym typeface="Wingdings" pitchFamily="2" charset="2"/>
              </a:rPr>
              <a:t>                        </a:t>
            </a:r>
            <a:r>
              <a:rPr lang="en-US" sz="240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ym typeface="Wingdings" pitchFamily="2" charset="2"/>
              </a:rPr>
              <a:t>H = -393.5kJ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ym typeface="Wingdings" pitchFamily="2" charset="2"/>
              </a:rPr>
              <a:t>H</a:t>
            </a:r>
            <a:r>
              <a:rPr lang="en-US" sz="2400" baseline="-25000" smtClean="0">
                <a:sym typeface="Wingdings" pitchFamily="2" charset="2"/>
              </a:rPr>
              <a:t>2(g)</a:t>
            </a:r>
            <a:r>
              <a:rPr lang="en-US" sz="2400" smtClean="0">
                <a:sym typeface="Wingdings" pitchFamily="2" charset="2"/>
              </a:rPr>
              <a:t> + 1/2O</a:t>
            </a:r>
            <a:r>
              <a:rPr lang="en-US" sz="2400" baseline="-25000" smtClean="0">
                <a:sym typeface="Wingdings" pitchFamily="2" charset="2"/>
              </a:rPr>
              <a:t>2(g)</a:t>
            </a:r>
            <a:r>
              <a:rPr lang="en-US" sz="2400" smtClean="0">
                <a:sym typeface="Wingdings" pitchFamily="2" charset="2"/>
              </a:rPr>
              <a:t>  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O</a:t>
            </a:r>
            <a:r>
              <a:rPr lang="en-US" sz="2400" baseline="-25000" smtClean="0">
                <a:sym typeface="Wingdings" pitchFamily="2" charset="2"/>
              </a:rPr>
              <a:t>(l)</a:t>
            </a:r>
            <a:r>
              <a:rPr lang="en-US" sz="2400" smtClean="0">
                <a:sym typeface="Wingdings" pitchFamily="2" charset="2"/>
              </a:rPr>
              <a:t>                        </a:t>
            </a:r>
            <a:r>
              <a:rPr lang="en-US" sz="240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smtClean="0">
                <a:sym typeface="Wingdings" pitchFamily="2" charset="2"/>
              </a:rPr>
              <a:t>H = -285.9kJ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ym typeface="Wingdings" pitchFamily="2" charset="2"/>
              </a:rPr>
              <a:t>Rearrange the equations so similar to algebra: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0632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0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0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eaLnBrk="1" hangingPunct="1"/>
            <a:r>
              <a:rPr lang="en-US" sz="2800" smtClean="0"/>
              <a:t>Calculate </a:t>
            </a:r>
            <a:r>
              <a:rPr lang="en-US" sz="2800" smtClean="0">
                <a:latin typeface="Symbol" pitchFamily="18" charset="2"/>
              </a:rPr>
              <a:t>D</a:t>
            </a:r>
            <a:r>
              <a:rPr lang="en-US" sz="2800" smtClean="0"/>
              <a:t>H for :</a:t>
            </a:r>
          </a:p>
          <a:p>
            <a:pPr eaLnBrk="1" hangingPunct="1"/>
            <a:r>
              <a:rPr lang="en-US" sz="2800" smtClean="0"/>
              <a:t>NO</a:t>
            </a:r>
            <a:r>
              <a:rPr lang="en-US" sz="2800" baseline="-25000" smtClean="0"/>
              <a:t>(g)</a:t>
            </a:r>
            <a:r>
              <a:rPr lang="en-US" sz="2800" smtClean="0"/>
              <a:t> + O</a:t>
            </a:r>
            <a:r>
              <a:rPr lang="en-US" sz="2800" baseline="-25000" smtClean="0"/>
              <a:t>(g)</a:t>
            </a:r>
            <a:r>
              <a:rPr lang="en-US" sz="2800" smtClean="0"/>
              <a:t> </a:t>
            </a:r>
            <a:r>
              <a:rPr lang="en-US" sz="2800" smtClean="0">
                <a:sym typeface="Wingdings" pitchFamily="2" charset="2"/>
              </a:rPr>
              <a:t> NO</a:t>
            </a:r>
            <a:r>
              <a:rPr lang="en-US" sz="2800" baseline="-25000" smtClean="0">
                <a:sym typeface="Wingdings" pitchFamily="2" charset="2"/>
              </a:rPr>
              <a:t>2(g)</a:t>
            </a:r>
            <a:r>
              <a:rPr lang="en-US" sz="2800" smtClean="0">
                <a:sym typeface="Wingdings" pitchFamily="2" charset="2"/>
              </a:rPr>
              <a:t>   given:</a:t>
            </a:r>
          </a:p>
          <a:p>
            <a:pPr eaLnBrk="1" hangingPunct="1"/>
            <a:r>
              <a:rPr lang="en-US" sz="2800" smtClean="0">
                <a:sym typeface="Wingdings" pitchFamily="2" charset="2"/>
              </a:rPr>
              <a:t>NO</a:t>
            </a:r>
            <a:r>
              <a:rPr lang="en-US" sz="2800" baseline="-25000" smtClean="0">
                <a:sym typeface="Wingdings" pitchFamily="2" charset="2"/>
              </a:rPr>
              <a:t>(g)</a:t>
            </a:r>
            <a:r>
              <a:rPr lang="en-US" sz="2800" smtClean="0">
                <a:sym typeface="Wingdings" pitchFamily="2" charset="2"/>
              </a:rPr>
              <a:t> + O</a:t>
            </a:r>
            <a:r>
              <a:rPr lang="en-US" sz="2800" baseline="-25000" smtClean="0">
                <a:sym typeface="Wingdings" pitchFamily="2" charset="2"/>
              </a:rPr>
              <a:t>3(g)</a:t>
            </a:r>
            <a:r>
              <a:rPr lang="en-US" sz="2800" smtClean="0">
                <a:sym typeface="Wingdings" pitchFamily="2" charset="2"/>
              </a:rPr>
              <a:t>  NO</a:t>
            </a:r>
            <a:r>
              <a:rPr lang="en-US" sz="2800" baseline="-25000" smtClean="0">
                <a:sym typeface="Wingdings" pitchFamily="2" charset="2"/>
              </a:rPr>
              <a:t>2(g)</a:t>
            </a:r>
            <a:r>
              <a:rPr lang="en-US" sz="2800" smtClean="0">
                <a:sym typeface="Wingdings" pitchFamily="2" charset="2"/>
              </a:rPr>
              <a:t> + O</a:t>
            </a:r>
            <a:r>
              <a:rPr lang="en-US" sz="2800" baseline="-25000" smtClean="0">
                <a:sym typeface="Wingdings" pitchFamily="2" charset="2"/>
              </a:rPr>
              <a:t>2(g)      </a:t>
            </a:r>
            <a:r>
              <a:rPr lang="en-US" sz="280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800" smtClean="0">
                <a:sym typeface="Wingdings" pitchFamily="2" charset="2"/>
              </a:rPr>
              <a:t>H = -198.9kJ</a:t>
            </a:r>
          </a:p>
          <a:p>
            <a:pPr eaLnBrk="1" hangingPunct="1"/>
            <a:r>
              <a:rPr lang="en-US" sz="2800" smtClean="0">
                <a:sym typeface="Wingdings" pitchFamily="2" charset="2"/>
              </a:rPr>
              <a:t>O</a:t>
            </a:r>
            <a:r>
              <a:rPr lang="en-US" sz="2800" baseline="-25000" smtClean="0">
                <a:sym typeface="Wingdings" pitchFamily="2" charset="2"/>
              </a:rPr>
              <a:t>3(g)</a:t>
            </a:r>
            <a:r>
              <a:rPr lang="en-US" sz="2800" smtClean="0">
                <a:sym typeface="Wingdings" pitchFamily="2" charset="2"/>
              </a:rPr>
              <a:t>  3/2O</a:t>
            </a:r>
            <a:r>
              <a:rPr lang="en-US" sz="2800" baseline="-25000" smtClean="0">
                <a:sym typeface="Wingdings" pitchFamily="2" charset="2"/>
              </a:rPr>
              <a:t>2(g)</a:t>
            </a:r>
            <a:r>
              <a:rPr lang="en-US" sz="2800" smtClean="0">
                <a:sym typeface="Wingdings" pitchFamily="2" charset="2"/>
              </a:rPr>
              <a:t>                         </a:t>
            </a:r>
            <a:r>
              <a:rPr lang="en-US" sz="280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800" smtClean="0">
                <a:sym typeface="Wingdings" pitchFamily="2" charset="2"/>
              </a:rPr>
              <a:t>H = -142.3kJ</a:t>
            </a:r>
          </a:p>
          <a:p>
            <a:pPr eaLnBrk="1" hangingPunct="1"/>
            <a:r>
              <a:rPr lang="en-US" sz="2800" smtClean="0">
                <a:sym typeface="Wingdings" pitchFamily="2" charset="2"/>
              </a:rPr>
              <a:t>O</a:t>
            </a:r>
            <a:r>
              <a:rPr lang="en-US" sz="2800" baseline="-25000" smtClean="0">
                <a:sym typeface="Wingdings" pitchFamily="2" charset="2"/>
              </a:rPr>
              <a:t>2(g)</a:t>
            </a:r>
            <a:r>
              <a:rPr lang="en-US" sz="2800" smtClean="0">
                <a:sym typeface="Wingdings" pitchFamily="2" charset="2"/>
              </a:rPr>
              <a:t>  2O</a:t>
            </a:r>
            <a:r>
              <a:rPr lang="en-US" sz="2800" baseline="-25000" smtClean="0">
                <a:sym typeface="Wingdings" pitchFamily="2" charset="2"/>
              </a:rPr>
              <a:t>(g)</a:t>
            </a:r>
            <a:r>
              <a:rPr lang="en-US" sz="2800" smtClean="0">
                <a:sym typeface="Wingdings" pitchFamily="2" charset="2"/>
              </a:rPr>
              <a:t>                             </a:t>
            </a:r>
            <a:r>
              <a:rPr lang="en-US" sz="280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800" smtClean="0">
                <a:sym typeface="Wingdings" pitchFamily="2" charset="2"/>
              </a:rPr>
              <a:t>H = 495.0kJ</a:t>
            </a:r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8234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smtClean="0">
                <a:latin typeface="Symbol" pitchFamily="18" charset="2"/>
              </a:rPr>
              <a:t>S </a:t>
            </a:r>
            <a:r>
              <a:rPr lang="en-US" smtClean="0">
                <a:latin typeface="Arial Unicode MS" pitchFamily="34" charset="-128"/>
              </a:rPr>
              <a:t>to calculate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>
                <a:latin typeface="Arial Unicode MS" pitchFamily="34" charset="-128"/>
              </a:rPr>
              <a:t>H</a:t>
            </a:r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mtClean="0"/>
              <a:t>C</a:t>
            </a:r>
            <a:r>
              <a:rPr lang="en-US" baseline="-25000" smtClean="0"/>
              <a:t>3</a:t>
            </a:r>
            <a:r>
              <a:rPr lang="en-US" smtClean="0"/>
              <a:t>H</a:t>
            </a:r>
            <a:r>
              <a:rPr lang="en-US" baseline="-25000" smtClean="0"/>
              <a:t>8</a:t>
            </a:r>
            <a:r>
              <a:rPr lang="en-US" smtClean="0"/>
              <a:t> </a:t>
            </a:r>
            <a:r>
              <a:rPr lang="en-US" baseline="-25000" smtClean="0"/>
              <a:t>(</a:t>
            </a:r>
            <a:r>
              <a:rPr lang="en-US" i="1" baseline="-25000" smtClean="0"/>
              <a:t>g</a:t>
            </a:r>
            <a:r>
              <a:rPr lang="en-US" baseline="-25000" smtClean="0"/>
              <a:t>)</a:t>
            </a:r>
            <a:r>
              <a:rPr lang="en-US" smtClean="0"/>
              <a:t> + O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baseline="-25000" smtClean="0"/>
              <a:t>(</a:t>
            </a:r>
            <a:r>
              <a:rPr lang="en-US" i="1" baseline="-25000" smtClean="0"/>
              <a:t>g</a:t>
            </a:r>
            <a:r>
              <a:rPr lang="en-US" baseline="-25000" smtClean="0"/>
              <a:t>)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 CO</a:t>
            </a:r>
            <a:r>
              <a:rPr lang="en-US" baseline="-25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baseline="-25000" smtClean="0">
                <a:sym typeface="Symbol" pitchFamily="18" charset="2"/>
              </a:rPr>
              <a:t>(</a:t>
            </a:r>
            <a:r>
              <a:rPr lang="en-US" i="1" baseline="-25000" smtClean="0">
                <a:sym typeface="Symbol" pitchFamily="18" charset="2"/>
              </a:rPr>
              <a:t>g</a:t>
            </a:r>
            <a:r>
              <a:rPr lang="en-US" baseline="-25000" smtClean="0">
                <a:sym typeface="Symbol" pitchFamily="18" charset="2"/>
              </a:rPr>
              <a:t>)</a:t>
            </a:r>
            <a:r>
              <a:rPr lang="en-US" smtClean="0">
                <a:sym typeface="Symbol" pitchFamily="18" charset="2"/>
              </a:rPr>
              <a:t> + H</a:t>
            </a:r>
            <a:r>
              <a:rPr lang="en-US" baseline="-25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O </a:t>
            </a:r>
            <a:r>
              <a:rPr lang="en-US" baseline="-25000" smtClean="0">
                <a:sym typeface="Symbol" pitchFamily="18" charset="2"/>
              </a:rPr>
              <a:t>(</a:t>
            </a:r>
            <a:r>
              <a:rPr lang="en-US" i="1" baseline="-25000" smtClean="0">
                <a:sym typeface="Symbol" pitchFamily="18" charset="2"/>
              </a:rPr>
              <a:t>l</a:t>
            </a:r>
            <a:r>
              <a:rPr lang="en-US" baseline="-25000" smtClean="0">
                <a:sym typeface="Symbol" pitchFamily="18" charset="2"/>
              </a:rPr>
              <a:t>)</a:t>
            </a:r>
            <a:endParaRPr lang="en-US" baseline="-25000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550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ChangeArrowheads="1"/>
          </p:cNvSpPr>
          <p:nvPr/>
        </p:nvSpPr>
        <p:spPr bwMode="auto">
          <a:xfrm>
            <a:off x="820738" y="1249363"/>
            <a:ext cx="7708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82E32"/>
                </a:solidFill>
              </a:rPr>
              <a:t>C</a:t>
            </a:r>
            <a:r>
              <a:rPr lang="en-US" sz="3200" baseline="-25000">
                <a:solidFill>
                  <a:srgbClr val="C82E32"/>
                </a:solidFill>
              </a:rPr>
              <a:t>3</a:t>
            </a:r>
            <a:r>
              <a:rPr lang="en-US" sz="3200">
                <a:solidFill>
                  <a:srgbClr val="C82E32"/>
                </a:solidFill>
              </a:rPr>
              <a:t>H</a:t>
            </a:r>
            <a:r>
              <a:rPr lang="en-US" sz="3200" baseline="-25000">
                <a:solidFill>
                  <a:srgbClr val="C82E32"/>
                </a:solidFill>
              </a:rPr>
              <a:t>8 </a:t>
            </a:r>
            <a:r>
              <a:rPr lang="en-US">
                <a:solidFill>
                  <a:srgbClr val="C82E32"/>
                </a:solidFill>
              </a:rPr>
              <a:t>(</a:t>
            </a:r>
            <a:r>
              <a:rPr lang="en-US" i="1">
                <a:solidFill>
                  <a:srgbClr val="C82E32"/>
                </a:solidFill>
              </a:rPr>
              <a:t>g</a:t>
            </a:r>
            <a:r>
              <a:rPr lang="en-US">
                <a:solidFill>
                  <a:srgbClr val="C82E32"/>
                </a:solidFill>
              </a:rPr>
              <a:t>)</a:t>
            </a:r>
            <a:r>
              <a:rPr lang="en-US" sz="3200">
                <a:solidFill>
                  <a:srgbClr val="C82E32"/>
                </a:solidFill>
              </a:rPr>
              <a:t> + 5 O</a:t>
            </a:r>
            <a:r>
              <a:rPr lang="en-US" sz="3200" baseline="-25000">
                <a:solidFill>
                  <a:srgbClr val="C82E32"/>
                </a:solidFill>
              </a:rPr>
              <a:t>2 </a:t>
            </a:r>
            <a:r>
              <a:rPr lang="en-US">
                <a:solidFill>
                  <a:srgbClr val="C82E32"/>
                </a:solidFill>
              </a:rPr>
              <a:t>(</a:t>
            </a:r>
            <a:r>
              <a:rPr lang="en-US" i="1">
                <a:solidFill>
                  <a:srgbClr val="C82E32"/>
                </a:solidFill>
              </a:rPr>
              <a:t>g</a:t>
            </a:r>
            <a:r>
              <a:rPr lang="en-US">
                <a:solidFill>
                  <a:srgbClr val="C82E32"/>
                </a:solidFill>
              </a:rPr>
              <a:t>)</a:t>
            </a:r>
            <a:r>
              <a:rPr lang="en-US" sz="3200" baseline="-25000">
                <a:solidFill>
                  <a:srgbClr val="C82E32"/>
                </a:solidFill>
              </a:rPr>
              <a:t> </a:t>
            </a:r>
            <a:r>
              <a:rPr lang="en-US" sz="3200">
                <a:solidFill>
                  <a:srgbClr val="C82E32"/>
                </a:solidFill>
                <a:sym typeface="Symbol" pitchFamily="18" charset="2"/>
              </a:rPr>
              <a:t> 3 CO</a:t>
            </a:r>
            <a:r>
              <a:rPr lang="en-US" sz="3200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 sz="3200">
                <a:solidFill>
                  <a:srgbClr val="C82E32"/>
                </a:solidFill>
                <a:sym typeface="Symbol" pitchFamily="18" charset="2"/>
              </a:rPr>
              <a:t> + 4 H</a:t>
            </a:r>
            <a:r>
              <a:rPr lang="en-US" sz="3200" baseline="-25000">
                <a:solidFill>
                  <a:srgbClr val="C82E32"/>
                </a:solidFill>
                <a:sym typeface="Symbol" pitchFamily="18" charset="2"/>
              </a:rPr>
              <a:t>2</a:t>
            </a:r>
            <a:r>
              <a:rPr lang="en-US" sz="3200">
                <a:solidFill>
                  <a:srgbClr val="C82E32"/>
                </a:solidFill>
                <a:sym typeface="Symbol" pitchFamily="18" charset="2"/>
              </a:rPr>
              <a:t>O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82E3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)</a:t>
            </a:r>
            <a:endParaRPr lang="en-US">
              <a:solidFill>
                <a:srgbClr val="C82E32"/>
              </a:solidFill>
            </a:endParaRPr>
          </a:p>
        </p:txBody>
      </p:sp>
      <p:sp>
        <p:nvSpPr>
          <p:cNvPr id="5837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Calculation of </a:t>
            </a:r>
            <a:r>
              <a:rPr lang="en-US" smtClean="0">
                <a:sym typeface="Symbol" pitchFamily="18" charset="2"/>
              </a:rPr>
              <a:t></a:t>
            </a:r>
            <a:r>
              <a:rPr lang="en-US" smtClean="0"/>
              <a:t>H</a:t>
            </a:r>
          </a:p>
        </p:txBody>
      </p:sp>
      <p:sp>
        <p:nvSpPr>
          <p:cNvPr id="5837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" y="1981200"/>
            <a:ext cx="89154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latin typeface="Symbol" pitchFamily="18" charset="2"/>
                <a:sym typeface="Symbol" pitchFamily="18" charset="2"/>
              </a:rPr>
              <a:t></a:t>
            </a:r>
            <a:r>
              <a:rPr lang="en-US" sz="2400" i="1" smtClean="0"/>
              <a:t>H</a:t>
            </a:r>
            <a:r>
              <a:rPr lang="en-US" sz="2400" smtClean="0"/>
              <a:t>	=  [3(-393.5 kJ) + 4(-285.8 kJ)] - [1(-103.85 kJ) + 5(0 kJ)]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	=  [(-1180.5 kJ) + (-1143.2 kJ)] - [(-103.85 kJ) + (0 kJ)]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	=  (-2323.7 kJ) - (-103.85 kJ)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	=  -2219.9 kJ</a:t>
            </a: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914400" y="2438400"/>
            <a:ext cx="7543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914400" y="2819400"/>
            <a:ext cx="7543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914400" y="3352800"/>
            <a:ext cx="7543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76" name="Picture 17" descr="05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2"/>
          <a:stretch>
            <a:fillRect/>
          </a:stretch>
        </p:blipFill>
        <p:spPr bwMode="auto">
          <a:xfrm>
            <a:off x="4191000" y="3200400"/>
            <a:ext cx="46799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738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4" grpId="0" animBg="1"/>
      <p:bldP spid="117775" grpId="0" animBg="1"/>
      <p:bldP spid="1177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001000" cy="5486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Lets apply this to the Mg lab we did</a:t>
            </a:r>
          </a:p>
          <a:p>
            <a:pPr eaLnBrk="1" hangingPunct="1"/>
            <a:r>
              <a:rPr lang="en-US" sz="2800" smtClean="0"/>
              <a:t>1</a:t>
            </a:r>
            <a:r>
              <a:rPr lang="en-US" sz="2800" baseline="30000" smtClean="0"/>
              <a:t>st</a:t>
            </a:r>
            <a:r>
              <a:rPr lang="en-US" sz="2800" smtClean="0"/>
              <a:t> react Mg</a:t>
            </a:r>
            <a:r>
              <a:rPr lang="en-US" sz="2800" baseline="-25000" smtClean="0"/>
              <a:t>(s)</a:t>
            </a:r>
            <a:r>
              <a:rPr lang="en-US" sz="2800" smtClean="0"/>
              <a:t> + 2HCl </a:t>
            </a:r>
            <a:r>
              <a:rPr lang="en-US" sz="2800" smtClean="0">
                <a:sym typeface="Wingdings" pitchFamily="2" charset="2"/>
              </a:rPr>
              <a:t> MgCl</a:t>
            </a:r>
            <a:r>
              <a:rPr lang="en-US" sz="2800" baseline="-25000" smtClean="0">
                <a:sym typeface="Wingdings" pitchFamily="2" charset="2"/>
              </a:rPr>
              <a:t>2</a:t>
            </a:r>
            <a:r>
              <a:rPr lang="en-US" sz="2800" smtClean="0">
                <a:sym typeface="Wingdings" pitchFamily="2" charset="2"/>
              </a:rPr>
              <a:t> + H</a:t>
            </a:r>
            <a:r>
              <a:rPr lang="en-US" sz="2800" baseline="-25000" smtClean="0">
                <a:sym typeface="Wingdings" pitchFamily="2" charset="2"/>
              </a:rPr>
              <a:t>2</a:t>
            </a:r>
            <a:r>
              <a:rPr lang="en-US" sz="2800" smtClean="0">
                <a:latin typeface="Symbol" pitchFamily="18" charset="2"/>
                <a:sym typeface="Wingdings" pitchFamily="2" charset="2"/>
              </a:rPr>
              <a:t>          D</a:t>
            </a:r>
            <a:r>
              <a:rPr lang="en-US" sz="2800" smtClean="0">
                <a:sym typeface="Wingdings" pitchFamily="2" charset="2"/>
              </a:rPr>
              <a:t>H</a:t>
            </a:r>
            <a:r>
              <a:rPr lang="en-US" sz="2800" baseline="-25000" smtClean="0">
                <a:sym typeface="Wingdings" pitchFamily="2" charset="2"/>
              </a:rPr>
              <a:t>1</a:t>
            </a:r>
          </a:p>
          <a:p>
            <a:pPr eaLnBrk="1" hangingPunct="1"/>
            <a:r>
              <a:rPr lang="en-US" sz="2800" smtClean="0">
                <a:sym typeface="Wingdings" pitchFamily="2" charset="2"/>
              </a:rPr>
              <a:t>2</a:t>
            </a:r>
            <a:r>
              <a:rPr lang="en-US" sz="2800" baseline="30000" smtClean="0">
                <a:sym typeface="Wingdings" pitchFamily="2" charset="2"/>
              </a:rPr>
              <a:t>nd</a:t>
            </a:r>
            <a:r>
              <a:rPr lang="en-US" sz="2800" smtClean="0">
                <a:sym typeface="Wingdings" pitchFamily="2" charset="2"/>
              </a:rPr>
              <a:t> react MgO</a:t>
            </a:r>
            <a:r>
              <a:rPr lang="en-US" sz="2800" baseline="-25000" smtClean="0">
                <a:sym typeface="Wingdings" pitchFamily="2" charset="2"/>
              </a:rPr>
              <a:t>(s)</a:t>
            </a:r>
            <a:r>
              <a:rPr lang="en-US" sz="2800" smtClean="0">
                <a:sym typeface="Wingdings" pitchFamily="2" charset="2"/>
              </a:rPr>
              <a:t> + 2HCl  MgCl</a:t>
            </a:r>
            <a:r>
              <a:rPr lang="en-US" sz="2800" baseline="-25000" smtClean="0">
                <a:sym typeface="Wingdings" pitchFamily="2" charset="2"/>
              </a:rPr>
              <a:t>2</a:t>
            </a:r>
            <a:r>
              <a:rPr lang="en-US" sz="2800" smtClean="0">
                <a:sym typeface="Wingdings" pitchFamily="2" charset="2"/>
              </a:rPr>
              <a:t> + H</a:t>
            </a:r>
            <a:r>
              <a:rPr lang="en-US" sz="2800" baseline="-25000" smtClean="0">
                <a:sym typeface="Wingdings" pitchFamily="2" charset="2"/>
              </a:rPr>
              <a:t>2</a:t>
            </a:r>
            <a:r>
              <a:rPr lang="en-US" sz="2800" smtClean="0">
                <a:sym typeface="Wingdings" pitchFamily="2" charset="2"/>
              </a:rPr>
              <a:t>O   </a:t>
            </a:r>
            <a:r>
              <a:rPr lang="en-US" sz="280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800" smtClean="0">
                <a:sym typeface="Wingdings" pitchFamily="2" charset="2"/>
              </a:rPr>
              <a:t>H</a:t>
            </a:r>
            <a:r>
              <a:rPr lang="en-US" sz="2800" baseline="-25000" smtClean="0">
                <a:sym typeface="Wingdings" pitchFamily="2" charset="2"/>
              </a:rPr>
              <a:t>2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Hess’s Law states: </a:t>
            </a:r>
            <a:r>
              <a:rPr lang="en-US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mtClean="0">
                <a:sym typeface="Wingdings" pitchFamily="2" charset="2"/>
              </a:rPr>
              <a:t>H</a:t>
            </a:r>
            <a:r>
              <a:rPr lang="en-US" baseline="-25000" smtClean="0">
                <a:sym typeface="Wingdings" pitchFamily="2" charset="2"/>
              </a:rPr>
              <a:t>3</a:t>
            </a:r>
            <a:r>
              <a:rPr lang="en-US" smtClean="0">
                <a:sym typeface="Wingdings" pitchFamily="2" charset="2"/>
              </a:rPr>
              <a:t> = </a:t>
            </a:r>
            <a:r>
              <a:rPr lang="en-US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mtClean="0">
                <a:sym typeface="Wingdings" pitchFamily="2" charset="2"/>
              </a:rPr>
              <a:t>H</a:t>
            </a:r>
            <a:r>
              <a:rPr lang="en-US" baseline="-25000" smtClean="0">
                <a:sym typeface="Wingdings" pitchFamily="2" charset="2"/>
              </a:rPr>
              <a:t>1</a:t>
            </a:r>
            <a:r>
              <a:rPr lang="en-US" smtClean="0">
                <a:sym typeface="Wingdings" pitchFamily="2" charset="2"/>
              </a:rPr>
              <a:t> + </a:t>
            </a:r>
            <a:r>
              <a:rPr lang="en-US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mtClean="0">
                <a:sym typeface="Wingdings" pitchFamily="2" charset="2"/>
              </a:rPr>
              <a:t>H</a:t>
            </a:r>
            <a:r>
              <a:rPr lang="en-US" baseline="-25000" smtClean="0">
                <a:sym typeface="Wingdings" pitchFamily="2" charset="2"/>
              </a:rPr>
              <a:t>2</a:t>
            </a:r>
          </a:p>
          <a:p>
            <a:pPr eaLnBrk="1" hangingPunct="1"/>
            <a:r>
              <a:rPr lang="en-US" sz="2800" smtClean="0">
                <a:sym typeface="Wingdings" pitchFamily="2" charset="2"/>
              </a:rPr>
              <a:t>So: </a:t>
            </a:r>
            <a:r>
              <a:rPr lang="en-US" sz="280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800" smtClean="0">
                <a:sym typeface="Wingdings" pitchFamily="2" charset="2"/>
              </a:rPr>
              <a:t>H</a:t>
            </a:r>
            <a:r>
              <a:rPr lang="en-US" sz="2800" baseline="-25000" smtClean="0">
                <a:sym typeface="Wingdings" pitchFamily="2" charset="2"/>
              </a:rPr>
              <a:t>1</a:t>
            </a:r>
            <a:r>
              <a:rPr lang="en-US" sz="2800" smtClean="0">
                <a:sym typeface="Wingdings" pitchFamily="2" charset="2"/>
              </a:rPr>
              <a:t> + </a:t>
            </a:r>
            <a:r>
              <a:rPr lang="en-US" sz="280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800" smtClean="0">
                <a:sym typeface="Wingdings" pitchFamily="2" charset="2"/>
              </a:rPr>
              <a:t>H</a:t>
            </a:r>
            <a:r>
              <a:rPr lang="en-US" sz="2800" baseline="-25000" smtClean="0">
                <a:sym typeface="Wingdings" pitchFamily="2" charset="2"/>
              </a:rPr>
              <a:t>2</a:t>
            </a:r>
            <a:r>
              <a:rPr lang="en-US" sz="2800" smtClean="0">
                <a:sym typeface="Wingdings" pitchFamily="2" charset="2"/>
              </a:rPr>
              <a:t> = </a:t>
            </a:r>
            <a:r>
              <a:rPr lang="en-US" sz="2800" smtClean="0">
                <a:latin typeface="Symbol" pitchFamily="18" charset="2"/>
              </a:rPr>
              <a:t>D</a:t>
            </a:r>
            <a:r>
              <a:rPr lang="en-US" sz="2800" smtClean="0"/>
              <a:t>H</a:t>
            </a:r>
            <a:r>
              <a:rPr lang="en-US" sz="2800" i="1" baseline="-25000" smtClean="0"/>
              <a:t>f</a:t>
            </a:r>
            <a:r>
              <a:rPr lang="en-US" sz="2800" baseline="30000" smtClean="0"/>
              <a:t>o</a:t>
            </a:r>
            <a:r>
              <a:rPr lang="en-US" sz="2800" smtClean="0"/>
              <a:t> (MgO) + </a:t>
            </a:r>
            <a:r>
              <a:rPr lang="en-US" sz="2800" smtClean="0">
                <a:latin typeface="Symbol" pitchFamily="18" charset="2"/>
              </a:rPr>
              <a:t>D</a:t>
            </a:r>
            <a:r>
              <a:rPr lang="en-US" sz="2800" smtClean="0"/>
              <a:t>H</a:t>
            </a:r>
            <a:r>
              <a:rPr lang="en-US" sz="2800" i="1" baseline="-25000" smtClean="0"/>
              <a:t>f</a:t>
            </a:r>
            <a:r>
              <a:rPr lang="en-US" sz="2800" baseline="30000" smtClean="0"/>
              <a:t>o</a:t>
            </a:r>
            <a:r>
              <a:rPr lang="en-US" sz="2800" smtClean="0"/>
              <a:t> (H</a:t>
            </a:r>
            <a:r>
              <a:rPr lang="en-US" sz="2800" baseline="-25000" smtClean="0"/>
              <a:t>2</a:t>
            </a:r>
            <a:r>
              <a:rPr lang="en-US" sz="2800" smtClean="0"/>
              <a:t>) - </a:t>
            </a:r>
            <a:r>
              <a:rPr lang="en-US" sz="2800" smtClean="0">
                <a:latin typeface="Symbol" pitchFamily="18" charset="2"/>
              </a:rPr>
              <a:t>D</a:t>
            </a:r>
            <a:r>
              <a:rPr lang="en-US" sz="2800" smtClean="0"/>
              <a:t>H</a:t>
            </a:r>
            <a:r>
              <a:rPr lang="en-US" sz="2800" i="1" baseline="-25000" smtClean="0"/>
              <a:t>f</a:t>
            </a:r>
            <a:r>
              <a:rPr lang="en-US" sz="2800" baseline="30000" smtClean="0"/>
              <a:t>o</a:t>
            </a:r>
            <a:r>
              <a:rPr lang="en-US" sz="2800" smtClean="0"/>
              <a:t> (Mg) - </a:t>
            </a:r>
            <a:r>
              <a:rPr lang="en-US" sz="2800" smtClean="0">
                <a:latin typeface="Symbol" pitchFamily="18" charset="2"/>
              </a:rPr>
              <a:t>D</a:t>
            </a:r>
            <a:r>
              <a:rPr lang="en-US" sz="2800" smtClean="0"/>
              <a:t>H</a:t>
            </a:r>
            <a:r>
              <a:rPr lang="en-US" sz="2800" i="1" baseline="-25000" smtClean="0"/>
              <a:t>f</a:t>
            </a:r>
            <a:r>
              <a:rPr lang="en-US" sz="2800" baseline="30000" smtClean="0"/>
              <a:t>o</a:t>
            </a:r>
            <a:r>
              <a:rPr lang="en-US" sz="2800" smtClean="0"/>
              <a:t> (H</a:t>
            </a:r>
            <a:r>
              <a:rPr lang="en-US" sz="2800" baseline="-25000" smtClean="0"/>
              <a:t>2</a:t>
            </a:r>
            <a:r>
              <a:rPr lang="en-US" sz="2800" smtClean="0"/>
              <a:t>O)</a:t>
            </a:r>
          </a:p>
          <a:p>
            <a:pPr eaLnBrk="1" hangingPunct="1"/>
            <a:r>
              <a:rPr lang="en-US" sz="2800" smtClean="0"/>
              <a:t>By definition</a:t>
            </a:r>
            <a:r>
              <a:rPr lang="en-US" sz="2400" smtClean="0"/>
              <a:t>: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H</a:t>
            </a:r>
            <a:r>
              <a:rPr lang="en-US" i="1" baseline="-25000" smtClean="0"/>
              <a:t>f</a:t>
            </a:r>
            <a:r>
              <a:rPr lang="en-US" baseline="30000" smtClean="0"/>
              <a:t>o</a:t>
            </a:r>
            <a:r>
              <a:rPr lang="en-US" smtClean="0"/>
              <a:t> (H</a:t>
            </a:r>
            <a:r>
              <a:rPr lang="en-US" baseline="-25000" smtClean="0"/>
              <a:t>2</a:t>
            </a:r>
            <a:r>
              <a:rPr lang="en-US" smtClean="0"/>
              <a:t>) and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H</a:t>
            </a:r>
            <a:r>
              <a:rPr lang="en-US" i="1" baseline="-25000" smtClean="0"/>
              <a:t>f</a:t>
            </a:r>
            <a:r>
              <a:rPr lang="en-US" baseline="30000" smtClean="0"/>
              <a:t>o</a:t>
            </a:r>
            <a:r>
              <a:rPr lang="en-US" smtClean="0"/>
              <a:t> (Mg) are 0 because elements are at std.state</a:t>
            </a:r>
          </a:p>
          <a:p>
            <a:pPr eaLnBrk="1" hangingPunct="1"/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H</a:t>
            </a:r>
            <a:r>
              <a:rPr lang="en-US" i="1" baseline="-25000" smtClean="0"/>
              <a:t>f</a:t>
            </a:r>
            <a:r>
              <a:rPr lang="en-US" baseline="30000" smtClean="0"/>
              <a:t>o</a:t>
            </a:r>
            <a:r>
              <a:rPr lang="en-US" smtClean="0"/>
              <a:t>(MgO) =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H</a:t>
            </a:r>
            <a:r>
              <a:rPr lang="en-US" baseline="-25000" smtClean="0"/>
              <a:t>1</a:t>
            </a:r>
            <a:r>
              <a:rPr lang="en-US" smtClean="0"/>
              <a:t> +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 - </a:t>
            </a:r>
            <a:r>
              <a:rPr lang="en-US" sz="2800" smtClean="0">
                <a:latin typeface="Symbol" pitchFamily="18" charset="2"/>
              </a:rPr>
              <a:t>D</a:t>
            </a:r>
            <a:r>
              <a:rPr lang="en-US" sz="2800" smtClean="0"/>
              <a:t>H</a:t>
            </a:r>
            <a:r>
              <a:rPr lang="en-US" sz="2800" i="1" baseline="-25000" smtClean="0"/>
              <a:t>f</a:t>
            </a:r>
            <a:r>
              <a:rPr lang="en-US" sz="2800" baseline="30000" smtClean="0"/>
              <a:t>o</a:t>
            </a:r>
            <a:r>
              <a:rPr lang="en-US" sz="2800" smtClean="0"/>
              <a:t> (H</a:t>
            </a:r>
            <a:r>
              <a:rPr lang="en-US" sz="2800" baseline="-25000" smtClean="0"/>
              <a:t>2</a:t>
            </a:r>
            <a:r>
              <a:rPr lang="en-US" sz="2800" smtClean="0"/>
              <a:t>O)</a:t>
            </a:r>
          </a:p>
          <a:p>
            <a:pPr eaLnBrk="1" hangingPunct="1"/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0368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8077200" cy="5791200"/>
          </a:xfrm>
        </p:spPr>
        <p:txBody>
          <a:bodyPr/>
          <a:lstStyle/>
          <a:p>
            <a:pPr eaLnBrk="1" hangingPunct="1"/>
            <a:r>
              <a:rPr lang="en-US" smtClean="0"/>
              <a:t>To see how well you did check the values you deduced for the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H</a:t>
            </a:r>
            <a:r>
              <a:rPr lang="en-US" i="1" baseline="-25000" smtClean="0"/>
              <a:t>f</a:t>
            </a:r>
            <a:r>
              <a:rPr lang="en-US" baseline="30000" smtClean="0"/>
              <a:t>o</a:t>
            </a:r>
            <a:r>
              <a:rPr lang="en-US" smtClean="0"/>
              <a:t> in exp. 1 and 2</a:t>
            </a:r>
          </a:p>
          <a:p>
            <a:pPr eaLnBrk="1" hangingPunct="1"/>
            <a:r>
              <a:rPr lang="en-US" smtClean="0"/>
              <a:t>You need the following:</a:t>
            </a:r>
          </a:p>
          <a:p>
            <a:pPr eaLnBrk="1" hangingPunct="1"/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H</a:t>
            </a:r>
            <a:r>
              <a:rPr lang="en-US" i="1" baseline="-25000" smtClean="0"/>
              <a:t>f</a:t>
            </a:r>
            <a:r>
              <a:rPr lang="en-US" baseline="30000" smtClean="0"/>
              <a:t>o</a:t>
            </a:r>
            <a:r>
              <a:rPr lang="en-US" smtClean="0"/>
              <a:t>(MgO)</a:t>
            </a:r>
            <a:r>
              <a:rPr lang="en-US" baseline="-25000" smtClean="0"/>
              <a:t>(s)</a:t>
            </a:r>
            <a:r>
              <a:rPr lang="en-US" smtClean="0"/>
              <a:t> = -601.7kJ</a:t>
            </a:r>
          </a:p>
          <a:p>
            <a:pPr eaLnBrk="1" hangingPunct="1"/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H</a:t>
            </a:r>
            <a:r>
              <a:rPr lang="en-US" i="1" baseline="-25000" smtClean="0"/>
              <a:t>f</a:t>
            </a:r>
            <a:r>
              <a:rPr lang="en-US" baseline="30000" smtClean="0"/>
              <a:t>o</a:t>
            </a:r>
            <a:r>
              <a:rPr lang="en-US" smtClean="0"/>
              <a:t>(H</a:t>
            </a:r>
            <a:r>
              <a:rPr lang="en-US" baseline="-25000" smtClean="0"/>
              <a:t>2</a:t>
            </a:r>
            <a:r>
              <a:rPr lang="en-US" smtClean="0"/>
              <a:t>O)</a:t>
            </a:r>
            <a:r>
              <a:rPr lang="en-US" baseline="-25000" smtClean="0"/>
              <a:t>(l)</a:t>
            </a:r>
            <a:r>
              <a:rPr lang="en-US" smtClean="0"/>
              <a:t> = -285.9kJ</a:t>
            </a:r>
          </a:p>
          <a:p>
            <a:pPr eaLnBrk="1" hangingPunct="1"/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H</a:t>
            </a:r>
            <a:r>
              <a:rPr lang="en-US" i="1" baseline="-25000" smtClean="0"/>
              <a:t>f</a:t>
            </a:r>
            <a:r>
              <a:rPr lang="en-US" baseline="30000" smtClean="0"/>
              <a:t>o</a:t>
            </a:r>
            <a:r>
              <a:rPr lang="en-US" smtClean="0"/>
              <a:t>(HCl)</a:t>
            </a:r>
            <a:r>
              <a:rPr lang="en-US" baseline="-25000" smtClean="0"/>
              <a:t>(aq)</a:t>
            </a:r>
            <a:r>
              <a:rPr lang="en-US" smtClean="0"/>
              <a:t> = -167.4kJ</a:t>
            </a:r>
          </a:p>
          <a:p>
            <a:pPr eaLnBrk="1" hangingPunct="1"/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H</a:t>
            </a:r>
            <a:r>
              <a:rPr lang="en-US" baseline="-25000" smtClean="0"/>
              <a:t>f</a:t>
            </a:r>
            <a:r>
              <a:rPr lang="en-US" baseline="30000" smtClean="0"/>
              <a:t>o</a:t>
            </a:r>
            <a:r>
              <a:rPr lang="en-US" smtClean="0"/>
              <a:t>(MgCl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  <a:r>
              <a:rPr lang="en-US" baseline="-25000" smtClean="0"/>
              <a:t>aq</a:t>
            </a:r>
            <a:r>
              <a:rPr lang="en-US" smtClean="0"/>
              <a:t> = -775.6kJ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30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Law of Thermodynamics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You will recall from Chapter 5 that energy cannot be created nor destroyed.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Therefore, the total energy of the universe is a constant.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Energy can, however, be converted from one form to another or transferred from a system to the surroundings or vice versa.</a:t>
            </a:r>
          </a:p>
        </p:txBody>
      </p:sp>
    </p:spTree>
    <p:extLst>
      <p:ext uri="{BB962C8B-B14F-4D97-AF65-F5344CB8AC3E}">
        <p14:creationId xmlns:p14="http://schemas.microsoft.com/office/powerpoint/2010/main" val="18467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Law of Thermodynamics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9575" y="1371600"/>
            <a:ext cx="8305800" cy="2209800"/>
          </a:xfrm>
        </p:spPr>
        <p:txBody>
          <a:bodyPr/>
          <a:lstStyle/>
          <a:p>
            <a:pPr eaLnBrk="1" hangingPunct="1"/>
            <a:r>
              <a:rPr lang="en-US" sz="2800" smtClean="0"/>
              <a:t>Energy is neither created nor destroyed.</a:t>
            </a:r>
          </a:p>
          <a:p>
            <a:pPr eaLnBrk="1" hangingPunct="1"/>
            <a:r>
              <a:rPr lang="en-US" sz="2800" smtClean="0"/>
              <a:t>In other words, the total energy of the universe is a constant; if the system loses energy, it must be gained by the surroundings, and vice versa.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181600" y="4343400"/>
            <a:ext cx="182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Use Fig. 5.5</a:t>
            </a:r>
          </a:p>
        </p:txBody>
      </p:sp>
      <p:pic>
        <p:nvPicPr>
          <p:cNvPr id="13317" name="Picture 6" descr="05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5"/>
          <a:stretch>
            <a:fillRect/>
          </a:stretch>
        </p:blipFill>
        <p:spPr>
          <a:xfrm>
            <a:off x="1365250" y="4114800"/>
            <a:ext cx="6416675" cy="1831975"/>
          </a:xfrm>
        </p:spPr>
      </p:pic>
    </p:spTree>
    <p:extLst>
      <p:ext uri="{BB962C8B-B14F-4D97-AF65-F5344CB8AC3E}">
        <p14:creationId xmlns:p14="http://schemas.microsoft.com/office/powerpoint/2010/main" val="2473509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Spontaneous Processes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5720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Spontaneous processes are those that can proceed without any outside intervention.</a:t>
            </a:r>
          </a:p>
          <a:p>
            <a:pPr eaLnBrk="1" hangingPunct="1"/>
            <a:r>
              <a:rPr lang="en-US" sz="2800" smtClean="0"/>
              <a:t>The gas in vessel </a:t>
            </a:r>
            <a:r>
              <a:rPr lang="en-US" sz="2800" i="1" smtClean="0"/>
              <a:t>B</a:t>
            </a:r>
            <a:r>
              <a:rPr lang="en-US" sz="2800" smtClean="0"/>
              <a:t> will spontaneously effuse into vessel </a:t>
            </a:r>
            <a:r>
              <a:rPr lang="en-US" sz="2800" i="1" smtClean="0"/>
              <a:t>A</a:t>
            </a:r>
            <a:r>
              <a:rPr lang="en-US" sz="2800" smtClean="0"/>
              <a:t>, but once the gas is in both vessels, it will </a:t>
            </a:r>
            <a:r>
              <a:rPr lang="en-US" sz="2800" i="1" smtClean="0"/>
              <a:t>not</a:t>
            </a:r>
            <a:r>
              <a:rPr lang="en-US" sz="2800" smtClean="0"/>
              <a:t> spontaneously</a:t>
            </a:r>
          </a:p>
        </p:txBody>
      </p:sp>
      <p:pic>
        <p:nvPicPr>
          <p:cNvPr id="4100" name="Picture 5" descr="19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9"/>
          <a:stretch>
            <a:fillRect/>
          </a:stretch>
        </p:blipFill>
        <p:spPr>
          <a:xfrm>
            <a:off x="5181600" y="1676400"/>
            <a:ext cx="2970213" cy="4565650"/>
          </a:xfrm>
        </p:spPr>
      </p:pic>
    </p:spTree>
    <p:extLst>
      <p:ext uri="{BB962C8B-B14F-4D97-AF65-F5344CB8AC3E}">
        <p14:creationId xmlns:p14="http://schemas.microsoft.com/office/powerpoint/2010/main" val="242306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Spontaneous Processes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38138" lvl="1" indent="-223838" eaLnBrk="1" hangingPunct="1">
              <a:buFontTx/>
              <a:buNone/>
            </a:pPr>
            <a:r>
              <a:rPr lang="en-US" smtClean="0"/>
              <a:t>	Processes that are spontaneous in one direction are nonspontaneous in the reverse direction.</a:t>
            </a:r>
          </a:p>
        </p:txBody>
      </p:sp>
      <p:pic>
        <p:nvPicPr>
          <p:cNvPr id="5124" name="Picture 5" descr="19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3"/>
          <a:stretch>
            <a:fillRect/>
          </a:stretch>
        </p:blipFill>
        <p:spPr>
          <a:xfrm>
            <a:off x="838200" y="1219200"/>
            <a:ext cx="2741613" cy="5257800"/>
          </a:xfrm>
        </p:spPr>
      </p:pic>
    </p:spTree>
    <p:extLst>
      <p:ext uri="{BB962C8B-B14F-4D97-AF65-F5344CB8AC3E}">
        <p14:creationId xmlns:p14="http://schemas.microsoft.com/office/powerpoint/2010/main" val="391641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Entropy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3100"/>
            <a:ext cx="7772400" cy="3352800"/>
          </a:xfrm>
        </p:spPr>
        <p:txBody>
          <a:bodyPr/>
          <a:lstStyle/>
          <a:p>
            <a:pPr eaLnBrk="1" hangingPunct="1"/>
            <a:r>
              <a:rPr lang="en-US" i="1" smtClean="0"/>
              <a:t>Entropy</a:t>
            </a:r>
            <a:r>
              <a:rPr lang="en-US" smtClean="0"/>
              <a:t> (</a:t>
            </a:r>
            <a:r>
              <a:rPr lang="en-US" i="1" smtClean="0"/>
              <a:t>S</a:t>
            </a:r>
            <a:r>
              <a:rPr lang="en-US" smtClean="0"/>
              <a:t>) is a term coined by Rudolph Clausius in the 19th century.</a:t>
            </a:r>
          </a:p>
          <a:p>
            <a:pPr eaLnBrk="1" hangingPunct="1"/>
            <a:r>
              <a:rPr lang="en-US" smtClean="0"/>
              <a:t>Clausius was convinced of the significance of the ratio of heat delivered and the temperature at which it is delivered,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657600" y="4343400"/>
            <a:ext cx="457200" cy="1066800"/>
            <a:chOff x="2120" y="3496"/>
            <a:chExt cx="288" cy="672"/>
          </a:xfrm>
        </p:grpSpPr>
        <p:sp>
          <p:nvSpPr>
            <p:cNvPr id="9221" name="Rectangle 4"/>
            <p:cNvSpPr>
              <a:spLocks noChangeArrowheads="1"/>
            </p:cNvSpPr>
            <p:nvPr/>
          </p:nvSpPr>
          <p:spPr bwMode="auto">
            <a:xfrm>
              <a:off x="2130" y="3496"/>
              <a:ext cx="27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i="1">
                  <a:solidFill>
                    <a:srgbClr val="C82E32"/>
                  </a:solidFill>
                </a:rPr>
                <a:t>q</a:t>
              </a:r>
            </a:p>
            <a:p>
              <a:pPr algn="ctr"/>
              <a:r>
                <a:rPr lang="en-US" sz="3200" i="1">
                  <a:solidFill>
                    <a:srgbClr val="C82E32"/>
                  </a:solidFill>
                </a:rPr>
                <a:t>T</a:t>
              </a:r>
            </a:p>
          </p:txBody>
        </p:sp>
        <p:sp>
          <p:nvSpPr>
            <p:cNvPr id="9222" name="Line 5"/>
            <p:cNvSpPr>
              <a:spLocks noChangeShapeType="1"/>
            </p:cNvSpPr>
            <p:nvPr/>
          </p:nvSpPr>
          <p:spPr bwMode="auto">
            <a:xfrm>
              <a:off x="2120" y="3856"/>
              <a:ext cx="288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02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Entropy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31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Entropy can be thought of as a measure of the randomness of a system.</a:t>
            </a:r>
          </a:p>
          <a:p>
            <a:pPr eaLnBrk="1" hangingPunct="1"/>
            <a:r>
              <a:rPr lang="en-US" smtClean="0"/>
              <a:t>It is related to the various modes of motion in molecules.</a:t>
            </a:r>
          </a:p>
        </p:txBody>
      </p:sp>
    </p:spTree>
    <p:extLst>
      <p:ext uri="{BB962C8B-B14F-4D97-AF65-F5344CB8AC3E}">
        <p14:creationId xmlns:p14="http://schemas.microsoft.com/office/powerpoint/2010/main" val="258713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Entropy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31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Like total energy, </a:t>
            </a:r>
            <a:r>
              <a:rPr lang="en-US" i="1" smtClean="0"/>
              <a:t>E</a:t>
            </a:r>
            <a:r>
              <a:rPr lang="en-US" smtClean="0"/>
              <a:t>, and enthalpy, </a:t>
            </a:r>
            <a:r>
              <a:rPr lang="en-US" i="1" smtClean="0"/>
              <a:t>H</a:t>
            </a:r>
            <a:r>
              <a:rPr lang="en-US" smtClean="0"/>
              <a:t>, entropy is a state function.</a:t>
            </a:r>
          </a:p>
          <a:p>
            <a:pPr eaLnBrk="1" hangingPunct="1"/>
            <a:r>
              <a:rPr lang="en-US" smtClean="0"/>
              <a:t>Therefore, </a:t>
            </a:r>
          </a:p>
          <a:p>
            <a:pPr algn="ctr" eaLnBrk="1" hangingPunct="1">
              <a:buFontTx/>
              <a:buNone/>
            </a:pPr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S</a:t>
            </a:r>
            <a:r>
              <a:rPr lang="en-US" smtClean="0"/>
              <a:t> = </a:t>
            </a:r>
            <a:r>
              <a:rPr lang="en-US" i="1" smtClean="0"/>
              <a:t>S</a:t>
            </a:r>
            <a:r>
              <a:rPr lang="en-US" baseline="-25000" smtClean="0"/>
              <a:t>final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</a:t>
            </a:r>
            <a:r>
              <a:rPr lang="en-US" smtClean="0"/>
              <a:t> </a:t>
            </a:r>
            <a:r>
              <a:rPr lang="en-US" i="1" smtClean="0"/>
              <a:t>S</a:t>
            </a:r>
            <a:r>
              <a:rPr lang="en-US" baseline="-25000" smtClean="0"/>
              <a:t>initial</a:t>
            </a:r>
            <a:endParaRPr lang="en-US" smtClean="0">
              <a:solidFill>
                <a:srgbClr val="001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Entropy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124200"/>
          </a:xfrm>
        </p:spPr>
        <p:txBody>
          <a:bodyPr/>
          <a:lstStyle/>
          <a:p>
            <a:pPr eaLnBrk="1" hangingPunct="1"/>
            <a:r>
              <a:rPr lang="en-US" sz="2800" smtClean="0"/>
              <a:t>For a process occurring at constant temperature (an isothermal process), the change in entropy is equal to the heat that would be transferred if the process were reversible divided by the temperature:</a:t>
            </a:r>
          </a:p>
          <a:p>
            <a:pPr eaLnBrk="1" hangingPunct="1"/>
            <a:endParaRPr lang="en-US" sz="28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52800" y="4419600"/>
            <a:ext cx="1982788" cy="1066800"/>
            <a:chOff x="2132" y="3216"/>
            <a:chExt cx="1249" cy="672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auto">
            <a:xfrm>
              <a:off x="2132" y="3388"/>
              <a:ext cx="6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82E32"/>
                  </a:solidFill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sz="3200" i="1">
                  <a:solidFill>
                    <a:srgbClr val="C82E32"/>
                  </a:solidFill>
                </a:rPr>
                <a:t>S</a:t>
              </a:r>
              <a:r>
                <a:rPr lang="en-US" sz="3200">
                  <a:solidFill>
                    <a:srgbClr val="C82E32"/>
                  </a:solidFill>
                </a:rPr>
                <a:t> =</a:t>
              </a:r>
            </a:p>
          </p:txBody>
        </p:sp>
        <p:grpSp>
          <p:nvGrpSpPr>
            <p:cNvPr id="12294" name="Group 7"/>
            <p:cNvGrpSpPr>
              <a:grpSpLocks/>
            </p:cNvGrpSpPr>
            <p:nvPr/>
          </p:nvGrpSpPr>
          <p:grpSpPr bwMode="auto">
            <a:xfrm>
              <a:off x="2880" y="3216"/>
              <a:ext cx="501" cy="672"/>
              <a:chOff x="3435" y="3046"/>
              <a:chExt cx="501" cy="672"/>
            </a:xfrm>
          </p:grpSpPr>
          <p:sp>
            <p:nvSpPr>
              <p:cNvPr id="12295" name="Rectangle 5"/>
              <p:cNvSpPr>
                <a:spLocks noChangeArrowheads="1"/>
              </p:cNvSpPr>
              <p:nvPr/>
            </p:nvSpPr>
            <p:spPr bwMode="auto">
              <a:xfrm>
                <a:off x="3435" y="3046"/>
                <a:ext cx="49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i="1">
                    <a:solidFill>
                      <a:srgbClr val="C82E32"/>
                    </a:solidFill>
                  </a:rPr>
                  <a:t>q</a:t>
                </a:r>
                <a:r>
                  <a:rPr lang="en-US" sz="3200" baseline="-25000">
                    <a:solidFill>
                      <a:srgbClr val="C82E32"/>
                    </a:solidFill>
                  </a:rPr>
                  <a:t>rev</a:t>
                </a:r>
                <a:endParaRPr lang="en-US" sz="3200">
                  <a:solidFill>
                    <a:srgbClr val="C82E32"/>
                  </a:solidFill>
                </a:endParaRPr>
              </a:p>
              <a:p>
                <a:pPr algn="ctr"/>
                <a:r>
                  <a:rPr lang="en-US" sz="3200" i="1">
                    <a:solidFill>
                      <a:srgbClr val="C82E32"/>
                    </a:solidFill>
                  </a:rPr>
                  <a:t>T</a:t>
                </a:r>
              </a:p>
            </p:txBody>
          </p:sp>
          <p:sp>
            <p:nvSpPr>
              <p:cNvPr id="12296" name="Line 6"/>
              <p:cNvSpPr>
                <a:spLocks noChangeShapeType="1"/>
              </p:cNvSpPr>
              <p:nvPr/>
            </p:nvSpPr>
            <p:spPr bwMode="auto">
              <a:xfrm>
                <a:off x="3456" y="3408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302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Entropy Changes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4958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In general, entropy increases when</a:t>
            </a:r>
          </a:p>
          <a:p>
            <a:pPr lvl="1" eaLnBrk="1" hangingPunct="1"/>
            <a:r>
              <a:rPr lang="en-US" sz="2400" smtClean="0"/>
              <a:t>Gases are formed from liquids and solids.</a:t>
            </a:r>
          </a:p>
          <a:p>
            <a:pPr lvl="1" eaLnBrk="1" hangingPunct="1"/>
            <a:r>
              <a:rPr lang="en-US" sz="2400" smtClean="0"/>
              <a:t>Liquids or solutions are formed from solids.</a:t>
            </a:r>
          </a:p>
          <a:p>
            <a:pPr lvl="1" eaLnBrk="1" hangingPunct="1"/>
            <a:r>
              <a:rPr lang="en-US" sz="2400" smtClean="0"/>
              <a:t>The number of gas molecules increases.</a:t>
            </a:r>
          </a:p>
          <a:p>
            <a:pPr lvl="1" eaLnBrk="1" hangingPunct="1"/>
            <a:r>
              <a:rPr lang="en-US" sz="2400" smtClean="0"/>
              <a:t>The number of moles increases.</a:t>
            </a:r>
          </a:p>
        </p:txBody>
      </p:sp>
      <p:pic>
        <p:nvPicPr>
          <p:cNvPr id="24580" name="Picture 5" descr="19_11a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6"/>
          <a:stretch>
            <a:fillRect/>
          </a:stretch>
        </p:blipFill>
        <p:spPr>
          <a:xfrm>
            <a:off x="4953000" y="1752600"/>
            <a:ext cx="3810000" cy="3014663"/>
          </a:xfrm>
        </p:spPr>
      </p:pic>
    </p:spTree>
    <p:extLst>
      <p:ext uri="{BB962C8B-B14F-4D97-AF65-F5344CB8AC3E}">
        <p14:creationId xmlns:p14="http://schemas.microsoft.com/office/powerpoint/2010/main" val="61577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Gibbs Free Energy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6215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</a:t>
            </a:r>
            <a:r>
              <a:rPr lang="en-US" i="1" smtClean="0"/>
              <a:t>T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i="1" smtClean="0"/>
              <a:t>S</a:t>
            </a:r>
            <a:r>
              <a:rPr lang="en-US" baseline="-25000" smtClean="0"/>
              <a:t>universe</a:t>
            </a:r>
            <a:r>
              <a:rPr lang="en-US" smtClean="0"/>
              <a:t> is defined as the Gibbs free energy,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G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When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S</a:t>
            </a:r>
            <a:r>
              <a:rPr lang="en-US" baseline="-25000" smtClean="0"/>
              <a:t>universe</a:t>
            </a:r>
            <a:r>
              <a:rPr lang="en-US" smtClean="0"/>
              <a:t> is positive,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G</a:t>
            </a:r>
            <a:r>
              <a:rPr lang="en-US" smtClean="0"/>
              <a:t> is negative.</a:t>
            </a:r>
          </a:p>
          <a:p>
            <a:pPr eaLnBrk="1" hangingPunct="1"/>
            <a:r>
              <a:rPr lang="en-US" smtClean="0"/>
              <a:t>Therefore, when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G</a:t>
            </a:r>
            <a:r>
              <a:rPr lang="en-US" smtClean="0"/>
              <a:t> is negative, a process is spontaneous.</a:t>
            </a:r>
          </a:p>
        </p:txBody>
      </p:sp>
    </p:spTree>
    <p:extLst>
      <p:ext uri="{BB962C8B-B14F-4D97-AF65-F5344CB8AC3E}">
        <p14:creationId xmlns:p14="http://schemas.microsoft.com/office/powerpoint/2010/main" val="342743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19_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"/>
          <a:stretch>
            <a:fillRect/>
          </a:stretch>
        </p:blipFill>
        <p:spPr>
          <a:xfrm>
            <a:off x="76200" y="2819400"/>
            <a:ext cx="4572000" cy="3951288"/>
          </a:xfrm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Gibbs Free Energy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76400"/>
            <a:ext cx="4267200" cy="44196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800" smtClean="0"/>
              <a:t>If </a:t>
            </a:r>
            <a:r>
              <a:rPr lang="en-US" sz="2800" smtClean="0">
                <a:latin typeface="Symbol" pitchFamily="18" charset="2"/>
              </a:rPr>
              <a:t>D</a:t>
            </a:r>
            <a:r>
              <a:rPr lang="en-US" sz="2800" i="1" smtClean="0"/>
              <a:t>G</a:t>
            </a:r>
            <a:r>
              <a:rPr lang="en-US" sz="2800" smtClean="0"/>
              <a:t> is negative, the forward reaction is spontaneous.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smtClean="0"/>
              <a:t>If </a:t>
            </a:r>
            <a:r>
              <a:rPr lang="en-US" sz="2800" smtClean="0">
                <a:latin typeface="Symbol" pitchFamily="18" charset="2"/>
              </a:rPr>
              <a:t>D</a:t>
            </a:r>
            <a:r>
              <a:rPr lang="en-US" sz="2800" i="1" smtClean="0"/>
              <a:t>G</a:t>
            </a:r>
            <a:r>
              <a:rPr lang="en-US" sz="2800" smtClean="0"/>
              <a:t> is 0, the system is at equilibrium.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smtClean="0"/>
              <a:t>If </a:t>
            </a:r>
            <a:r>
              <a:rPr lang="en-US" sz="280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i="1" smtClean="0"/>
              <a:t>G</a:t>
            </a:r>
            <a:r>
              <a:rPr lang="en-US" sz="2800" smtClean="0"/>
              <a:t> is positive, the reaction is spontaneous in the reverse direction.</a:t>
            </a:r>
          </a:p>
        </p:txBody>
      </p:sp>
    </p:spTree>
    <p:extLst>
      <p:ext uri="{BB962C8B-B14F-4D97-AF65-F5344CB8AC3E}">
        <p14:creationId xmlns:p14="http://schemas.microsoft.com/office/powerpoint/2010/main" val="27447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Free Energy Changes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Analogous to standard enthalpies of formation are standard free energies of formation,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G</a:t>
            </a:r>
            <a:r>
              <a:rPr lang="en-US" smtClean="0">
                <a:sym typeface="Symbol" pitchFamily="18" charset="2"/>
              </a:rPr>
              <a:t>.</a:t>
            </a:r>
            <a:endParaRPr lang="en-US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551238" y="3092450"/>
            <a:ext cx="2587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i="1" baseline="-25000">
                <a:solidFill>
                  <a:srgbClr val="C82E32"/>
                </a:solidFill>
              </a:rPr>
              <a:t>f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20738" y="4059238"/>
            <a:ext cx="7743825" cy="701675"/>
            <a:chOff x="517" y="2557"/>
            <a:chExt cx="4878" cy="442"/>
          </a:xfrm>
        </p:grpSpPr>
        <p:sp>
          <p:nvSpPr>
            <p:cNvPr id="34823" name="Rectangle 5"/>
            <p:cNvSpPr>
              <a:spLocks noChangeArrowheads="1"/>
            </p:cNvSpPr>
            <p:nvPr/>
          </p:nvSpPr>
          <p:spPr bwMode="auto">
            <a:xfrm>
              <a:off x="517" y="2557"/>
              <a:ext cx="48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82E32"/>
                  </a:solidFill>
                  <a:latin typeface="Symbol" pitchFamily="18" charset="2"/>
                </a:rPr>
                <a:t>D</a:t>
              </a:r>
              <a:r>
                <a:rPr lang="en-US" sz="3200" i="1">
                  <a:solidFill>
                    <a:srgbClr val="C82E32"/>
                  </a:solidFill>
                </a:rPr>
                <a:t>G</a:t>
              </a:r>
              <a:r>
                <a:rPr lang="en-US" sz="3200">
                  <a:solidFill>
                    <a:srgbClr val="C82E32"/>
                  </a:solidFill>
                  <a:sym typeface="Symbol" pitchFamily="18" charset="2"/>
                </a:rPr>
                <a:t> = </a:t>
              </a:r>
              <a:r>
                <a:rPr lang="en-US" sz="4000">
                  <a:solidFill>
                    <a:srgbClr val="C82E32"/>
                  </a:solidFill>
                  <a:latin typeface="Symbol" pitchFamily="18" charset="2"/>
                  <a:sym typeface="Symbol" pitchFamily="18" charset="2"/>
                </a:rPr>
                <a:t>S</a:t>
              </a:r>
              <a:r>
                <a:rPr lang="en-US" sz="3200" i="1">
                  <a:solidFill>
                    <a:srgbClr val="C82E32"/>
                  </a:solidFill>
                  <a:sym typeface="Symbol" pitchFamily="18" charset="2"/>
                </a:rPr>
                <a:t>n</a:t>
              </a:r>
              <a:r>
                <a:rPr lang="en-US" sz="3200">
                  <a:solidFill>
                    <a:srgbClr val="C82E32"/>
                  </a:solidFill>
                  <a:latin typeface="Symbol" pitchFamily="18" charset="2"/>
                  <a:sym typeface="Symbol" pitchFamily="18" charset="2"/>
                </a:rPr>
                <a:t>D</a:t>
              </a:r>
              <a:r>
                <a:rPr lang="en-US" sz="3200" i="1">
                  <a:solidFill>
                    <a:srgbClr val="C82E32"/>
                  </a:solidFill>
                  <a:sym typeface="Symbol" pitchFamily="18" charset="2"/>
                </a:rPr>
                <a:t>G</a:t>
              </a:r>
              <a:r>
                <a:rPr lang="en-US" sz="3200">
                  <a:solidFill>
                    <a:srgbClr val="C82E32"/>
                  </a:solidFill>
                  <a:sym typeface="Symbol" pitchFamily="18" charset="2"/>
                </a:rPr>
                <a:t></a:t>
              </a:r>
              <a:r>
                <a:rPr lang="en-US" sz="2800">
                  <a:solidFill>
                    <a:srgbClr val="C82E32"/>
                  </a:solidFill>
                  <a:sym typeface="Symbol" pitchFamily="18" charset="2"/>
                </a:rPr>
                <a:t>(products)</a:t>
              </a:r>
              <a:r>
                <a:rPr lang="en-US" sz="3200">
                  <a:solidFill>
                    <a:srgbClr val="C82E32"/>
                  </a:solidFill>
                  <a:sym typeface="Symbol" pitchFamily="18" charset="2"/>
                </a:rPr>
                <a:t>  </a:t>
              </a:r>
              <a:r>
                <a:rPr lang="en-US" sz="4000">
                  <a:solidFill>
                    <a:srgbClr val="C82E32"/>
                  </a:solidFill>
                  <a:latin typeface="Symbol" pitchFamily="18" charset="2"/>
                  <a:sym typeface="Symbol" pitchFamily="18" charset="2"/>
                </a:rPr>
                <a:t>S</a:t>
              </a:r>
              <a:r>
                <a:rPr lang="en-US" sz="3200" i="1">
                  <a:solidFill>
                    <a:srgbClr val="C82E32"/>
                  </a:solidFill>
                  <a:sym typeface="Symbol" pitchFamily="18" charset="2"/>
                </a:rPr>
                <a:t>m</a:t>
              </a:r>
              <a:r>
                <a:rPr lang="en-US" sz="3200">
                  <a:solidFill>
                    <a:srgbClr val="C82E32"/>
                  </a:solidFill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sz="3200" i="1">
                  <a:solidFill>
                    <a:srgbClr val="C82E32"/>
                  </a:solidFill>
                  <a:sym typeface="Symbol" pitchFamily="18" charset="2"/>
                </a:rPr>
                <a:t>G</a:t>
              </a:r>
              <a:r>
                <a:rPr lang="en-US" sz="3200">
                  <a:solidFill>
                    <a:srgbClr val="C82E32"/>
                  </a:solidFill>
                  <a:sym typeface="Symbol" pitchFamily="18" charset="2"/>
                </a:rPr>
                <a:t></a:t>
              </a:r>
              <a:r>
                <a:rPr lang="en-US" sz="2800">
                  <a:solidFill>
                    <a:srgbClr val="C82E32"/>
                  </a:solidFill>
                  <a:sym typeface="Symbol" pitchFamily="18" charset="2"/>
                </a:rPr>
                <a:t>(reactants)</a:t>
              </a:r>
              <a:endParaRPr lang="en-US" sz="3200">
                <a:solidFill>
                  <a:srgbClr val="C82E32"/>
                </a:solidFill>
              </a:endParaRPr>
            </a:p>
          </p:txBody>
        </p:sp>
        <p:sp>
          <p:nvSpPr>
            <p:cNvPr id="34824" name="Rectangle 6"/>
            <p:cNvSpPr>
              <a:spLocks noChangeArrowheads="1"/>
            </p:cNvSpPr>
            <p:nvPr/>
          </p:nvSpPr>
          <p:spPr bwMode="auto">
            <a:xfrm>
              <a:off x="1992" y="2672"/>
              <a:ext cx="16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 baseline="-25000">
                  <a:solidFill>
                    <a:srgbClr val="C82E32"/>
                  </a:solidFill>
                </a:rPr>
                <a:t>f</a:t>
              </a:r>
            </a:p>
          </p:txBody>
        </p:sp>
        <p:sp>
          <p:nvSpPr>
            <p:cNvPr id="34825" name="Rectangle 7"/>
            <p:cNvSpPr>
              <a:spLocks noChangeArrowheads="1"/>
            </p:cNvSpPr>
            <p:nvPr/>
          </p:nvSpPr>
          <p:spPr bwMode="auto">
            <a:xfrm>
              <a:off x="4112" y="2672"/>
              <a:ext cx="16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 baseline="-25000">
                  <a:solidFill>
                    <a:srgbClr val="C82E32"/>
                  </a:solidFill>
                </a:rPr>
                <a:t>f</a:t>
              </a:r>
            </a:p>
          </p:txBody>
        </p:sp>
      </p:grp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85800" y="5019675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C82E32"/>
                </a:solidFill>
              </a:rPr>
              <a:t>where </a:t>
            </a:r>
            <a:r>
              <a:rPr lang="en-US" sz="3200" i="1">
                <a:solidFill>
                  <a:srgbClr val="C82E32"/>
                </a:solidFill>
              </a:rPr>
              <a:t>n</a:t>
            </a:r>
            <a:r>
              <a:rPr lang="en-US" sz="3200">
                <a:solidFill>
                  <a:srgbClr val="C82E32"/>
                </a:solidFill>
              </a:rPr>
              <a:t> and </a:t>
            </a:r>
            <a:r>
              <a:rPr lang="en-US" sz="3200" i="1">
                <a:solidFill>
                  <a:srgbClr val="C82E32"/>
                </a:solidFill>
              </a:rPr>
              <a:t>m</a:t>
            </a:r>
            <a:r>
              <a:rPr lang="en-US" sz="3200">
                <a:solidFill>
                  <a:srgbClr val="C82E32"/>
                </a:solidFill>
              </a:rPr>
              <a:t> are the stoichiometric coefficients.</a:t>
            </a:r>
          </a:p>
        </p:txBody>
      </p:sp>
    </p:spTree>
    <p:extLst>
      <p:ext uri="{BB962C8B-B14F-4D97-AF65-F5344CB8AC3E}">
        <p14:creationId xmlns:p14="http://schemas.microsoft.com/office/powerpoint/2010/main" val="72977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Hess’s Law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391400" cy="4114800"/>
          </a:xfrm>
        </p:spPr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H</a:t>
            </a:r>
            <a:r>
              <a:rPr lang="en-US" smtClean="0"/>
              <a:t> is well known for many reactions, and it is inconvenient to measure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H</a:t>
            </a:r>
            <a:r>
              <a:rPr lang="en-US" smtClean="0"/>
              <a:t> for every reaction in which we are interested.</a:t>
            </a:r>
          </a:p>
          <a:p>
            <a:pPr eaLnBrk="1" hangingPunct="1"/>
            <a:r>
              <a:rPr lang="en-US" smtClean="0"/>
              <a:t>However, we can estimate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H</a:t>
            </a:r>
            <a:r>
              <a:rPr lang="en-US" smtClean="0"/>
              <a:t> using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H</a:t>
            </a:r>
            <a:r>
              <a:rPr lang="en-US" smtClean="0"/>
              <a:t> values that are published and the properties of enthalpy.</a:t>
            </a:r>
          </a:p>
        </p:txBody>
      </p:sp>
    </p:spTree>
    <p:extLst>
      <p:ext uri="{BB962C8B-B14F-4D97-AF65-F5344CB8AC3E}">
        <p14:creationId xmlns:p14="http://schemas.microsoft.com/office/powerpoint/2010/main" val="1604615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 Energy Changes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At temperatures other than 25</a:t>
            </a:r>
            <a:r>
              <a:rPr lang="en-US" dirty="0" smtClean="0">
                <a:cs typeface="Arial" charset="0"/>
                <a:sym typeface="Symbol" pitchFamily="18" charset="2"/>
              </a:rPr>
              <a:t>°</a:t>
            </a:r>
            <a:r>
              <a:rPr lang="en-US" dirty="0" smtClean="0">
                <a:sym typeface="Symbol" pitchFamily="18" charset="2"/>
              </a:rPr>
              <a:t>C,</a:t>
            </a: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latin typeface="Symbol" pitchFamily="18" charset="2"/>
              </a:rPr>
              <a:t>D</a:t>
            </a:r>
            <a:r>
              <a:rPr lang="en-US" i="1" dirty="0" smtClean="0"/>
              <a:t>G</a:t>
            </a:r>
            <a:r>
              <a:rPr lang="en-US" dirty="0" smtClean="0">
                <a:cs typeface="Arial" charset="0"/>
                <a:sym typeface="Symbol" pitchFamily="18" charset="2"/>
              </a:rPr>
              <a:t>°</a:t>
            </a:r>
            <a:r>
              <a:rPr lang="en-US" dirty="0" smtClean="0">
                <a:sym typeface="Symbol" pitchFamily="18" charset="2"/>
              </a:rPr>
              <a:t> =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i="1" dirty="0" smtClean="0">
                <a:sym typeface="Symbol" pitchFamily="18" charset="2"/>
              </a:rPr>
              <a:t>H</a:t>
            </a:r>
            <a:r>
              <a:rPr lang="en-US" dirty="0" smtClean="0">
                <a:sym typeface="Symbol" pitchFamily="18" charset="2"/>
              </a:rPr>
              <a:t>  </a:t>
            </a:r>
            <a:r>
              <a:rPr lang="en-US" i="1" dirty="0" smtClean="0">
                <a:sym typeface="Symbol" pitchFamily="18" charset="2"/>
              </a:rPr>
              <a:t>T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</a:t>
            </a:r>
          </a:p>
          <a:p>
            <a:pPr algn="ctr" eaLnBrk="1" hangingPunct="1">
              <a:buFontTx/>
              <a:buNone/>
            </a:pPr>
            <a:endParaRPr lang="en-US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13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Hess’s Law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Hess’s law states that “If a reaction is carried out in a series of steps, </a:t>
            </a:r>
            <a:r>
              <a:rPr lang="en-US" sz="280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i="1" smtClean="0"/>
              <a:t>H</a:t>
            </a:r>
            <a:r>
              <a:rPr lang="en-US" sz="2800" smtClean="0"/>
              <a:t> for the overall reaction will be equal to the sum of the enthalpy changes for the individual steps.”</a:t>
            </a:r>
          </a:p>
        </p:txBody>
      </p:sp>
      <p:pic>
        <p:nvPicPr>
          <p:cNvPr id="46084" name="Picture 7" descr="05_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5"/>
          <a:stretch>
            <a:fillRect/>
          </a:stretch>
        </p:blipFill>
        <p:spPr>
          <a:xfrm>
            <a:off x="381000" y="2287588"/>
            <a:ext cx="3986213" cy="3503612"/>
          </a:xfrm>
        </p:spPr>
      </p:pic>
    </p:spTree>
    <p:extLst>
      <p:ext uri="{BB962C8B-B14F-4D97-AF65-F5344CB8AC3E}">
        <p14:creationId xmlns:p14="http://schemas.microsoft.com/office/powerpoint/2010/main" val="270184529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Hess’s Law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62200"/>
            <a:ext cx="43434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Because </a:t>
            </a:r>
            <a:r>
              <a:rPr lang="en-US" sz="280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i="1" smtClean="0"/>
              <a:t>H</a:t>
            </a:r>
            <a:r>
              <a:rPr lang="en-US" sz="2800" smtClean="0"/>
              <a:t> is a state function, the total enthalpy change depends only on the initial state of the reactants and the final state of the products.</a:t>
            </a:r>
          </a:p>
        </p:txBody>
      </p:sp>
      <p:pic>
        <p:nvPicPr>
          <p:cNvPr id="47108" name="Picture 6" descr="05_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5"/>
          <a:stretch>
            <a:fillRect/>
          </a:stretch>
        </p:blipFill>
        <p:spPr>
          <a:xfrm>
            <a:off x="381000" y="2287588"/>
            <a:ext cx="3986213" cy="3503612"/>
          </a:xfrm>
        </p:spPr>
      </p:pic>
    </p:spTree>
    <p:extLst>
      <p:ext uri="{BB962C8B-B14F-4D97-AF65-F5344CB8AC3E}">
        <p14:creationId xmlns:p14="http://schemas.microsoft.com/office/powerpoint/2010/main" val="160607935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Enthalpies of Formation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An enthalpy of formation,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H</a:t>
            </a:r>
            <a:r>
              <a:rPr lang="en-US" i="1" baseline="-25000" smtClean="0"/>
              <a:t>f</a:t>
            </a:r>
            <a:r>
              <a:rPr lang="en-US" smtClean="0"/>
              <a:t>, is defined as the enthalpy change for the reaction in which a compound is made from its constituent elements in their elemental forms.</a:t>
            </a:r>
          </a:p>
        </p:txBody>
      </p:sp>
    </p:spTree>
    <p:extLst>
      <p:ext uri="{BB962C8B-B14F-4D97-AF65-F5344CB8AC3E}">
        <p14:creationId xmlns:p14="http://schemas.microsoft.com/office/powerpoint/2010/main" val="3074776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Standard Enthalpies of Formation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7724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Standard enthalpies of formation, </a:t>
            </a:r>
            <a:r>
              <a:rPr lang="en-US" sz="280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i="1" smtClean="0"/>
              <a:t>H</a:t>
            </a:r>
            <a:r>
              <a:rPr lang="en-US" sz="2800" i="1" baseline="-25000" smtClean="0">
                <a:sym typeface="Symbol" pitchFamily="18" charset="2"/>
              </a:rPr>
              <a:t>f</a:t>
            </a:r>
            <a:r>
              <a:rPr lang="en-US" sz="2800" smtClean="0">
                <a:sym typeface="Symbol" pitchFamily="18" charset="2"/>
              </a:rPr>
              <a:t>, are measured under standard conditions (25</a:t>
            </a:r>
            <a:r>
              <a:rPr lang="en-US" sz="2800" smtClean="0">
                <a:cs typeface="Arial" charset="0"/>
                <a:sym typeface="Symbol" pitchFamily="18" charset="2"/>
              </a:rPr>
              <a:t>°</a:t>
            </a:r>
            <a:r>
              <a:rPr lang="en-US" sz="2800" smtClean="0">
                <a:sym typeface="Symbol" pitchFamily="18" charset="2"/>
              </a:rPr>
              <a:t>C and 1.00 atm pressure).</a:t>
            </a:r>
            <a:endParaRPr lang="en-US" sz="2800" smtClean="0"/>
          </a:p>
        </p:txBody>
      </p:sp>
      <p:pic>
        <p:nvPicPr>
          <p:cNvPr id="49156" name="Picture 7" descr="05_T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0" b="7747"/>
          <a:stretch>
            <a:fillRect/>
          </a:stretch>
        </p:blipFill>
        <p:spPr>
          <a:xfrm>
            <a:off x="990600" y="3581400"/>
            <a:ext cx="7165975" cy="2281238"/>
          </a:xfrm>
        </p:spPr>
      </p:pic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6915150" y="1543050"/>
            <a:ext cx="32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800">
                <a:solidFill>
                  <a:srgbClr val="C82E32"/>
                </a:solidFill>
                <a:sym typeface="Symbol" pitchFamily="18" charset="2"/>
              </a:rPr>
              <a:t></a:t>
            </a:r>
          </a:p>
        </p:txBody>
      </p:sp>
    </p:spTree>
    <p:extLst>
      <p:ext uri="{BB962C8B-B14F-4D97-AF65-F5344CB8AC3E}">
        <p14:creationId xmlns:p14="http://schemas.microsoft.com/office/powerpoint/2010/main" val="105286269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Calculation of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H</a:t>
            </a: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876800" cy="12954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sz="2800" smtClean="0"/>
              <a:t>Imagine this as occurring</a:t>
            </a:r>
          </a:p>
          <a:p>
            <a:pPr marL="228600" indent="-228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in 3 steps:</a:t>
            </a:r>
          </a:p>
          <a:p>
            <a:pPr marL="228600" indent="-22860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820738" y="1249363"/>
            <a:ext cx="7708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82E32"/>
                </a:solidFill>
              </a:rPr>
              <a:t>C</a:t>
            </a:r>
            <a:r>
              <a:rPr lang="en-US" sz="3200" baseline="-25000">
                <a:solidFill>
                  <a:srgbClr val="C82E32"/>
                </a:solidFill>
              </a:rPr>
              <a:t>3</a:t>
            </a:r>
            <a:r>
              <a:rPr lang="en-US" sz="3200">
                <a:solidFill>
                  <a:srgbClr val="C82E32"/>
                </a:solidFill>
              </a:rPr>
              <a:t>H</a:t>
            </a:r>
            <a:r>
              <a:rPr lang="en-US" sz="3200" baseline="-25000">
                <a:solidFill>
                  <a:srgbClr val="C82E32"/>
                </a:solidFill>
              </a:rPr>
              <a:t>8 </a:t>
            </a:r>
            <a:r>
              <a:rPr lang="en-US">
                <a:solidFill>
                  <a:srgbClr val="C82E32"/>
                </a:solidFill>
              </a:rPr>
              <a:t>(</a:t>
            </a:r>
            <a:r>
              <a:rPr lang="en-US" i="1">
                <a:solidFill>
                  <a:srgbClr val="C82E32"/>
                </a:solidFill>
              </a:rPr>
              <a:t>g</a:t>
            </a:r>
            <a:r>
              <a:rPr lang="en-US">
                <a:solidFill>
                  <a:srgbClr val="C82E32"/>
                </a:solidFill>
              </a:rPr>
              <a:t>)</a:t>
            </a:r>
            <a:r>
              <a:rPr lang="en-US" sz="3200">
                <a:solidFill>
                  <a:srgbClr val="C82E32"/>
                </a:solidFill>
              </a:rPr>
              <a:t> + 5 O</a:t>
            </a:r>
            <a:r>
              <a:rPr lang="en-US" sz="3200" baseline="-25000">
                <a:solidFill>
                  <a:srgbClr val="C82E32"/>
                </a:solidFill>
              </a:rPr>
              <a:t>2 </a:t>
            </a:r>
            <a:r>
              <a:rPr lang="en-US">
                <a:solidFill>
                  <a:srgbClr val="C82E32"/>
                </a:solidFill>
              </a:rPr>
              <a:t>(</a:t>
            </a:r>
            <a:r>
              <a:rPr lang="en-US" i="1">
                <a:solidFill>
                  <a:srgbClr val="C82E32"/>
                </a:solidFill>
              </a:rPr>
              <a:t>g</a:t>
            </a:r>
            <a:r>
              <a:rPr lang="en-US">
                <a:solidFill>
                  <a:srgbClr val="C82E32"/>
                </a:solidFill>
              </a:rPr>
              <a:t>)</a:t>
            </a:r>
            <a:r>
              <a:rPr lang="en-US" sz="3200" baseline="-25000">
                <a:solidFill>
                  <a:srgbClr val="C82E32"/>
                </a:solidFill>
              </a:rPr>
              <a:t> </a:t>
            </a:r>
            <a:r>
              <a:rPr lang="en-US" sz="3200">
                <a:solidFill>
                  <a:srgbClr val="C82E32"/>
                </a:solidFill>
                <a:sym typeface="Symbol" pitchFamily="18" charset="2"/>
              </a:rPr>
              <a:t> 3 CO</a:t>
            </a:r>
            <a:r>
              <a:rPr lang="en-US" sz="3200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 sz="3200">
                <a:solidFill>
                  <a:srgbClr val="C82E32"/>
                </a:solidFill>
                <a:sym typeface="Symbol" pitchFamily="18" charset="2"/>
              </a:rPr>
              <a:t> + 4 H</a:t>
            </a:r>
            <a:r>
              <a:rPr lang="en-US" sz="3200" baseline="-25000">
                <a:solidFill>
                  <a:srgbClr val="C82E32"/>
                </a:solidFill>
                <a:sym typeface="Symbol" pitchFamily="18" charset="2"/>
              </a:rPr>
              <a:t>2</a:t>
            </a:r>
            <a:r>
              <a:rPr lang="en-US" sz="3200">
                <a:solidFill>
                  <a:srgbClr val="C82E32"/>
                </a:solidFill>
                <a:sym typeface="Symbol" pitchFamily="18" charset="2"/>
              </a:rPr>
              <a:t>O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82E3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)</a:t>
            </a:r>
            <a:endParaRPr lang="en-US">
              <a:solidFill>
                <a:srgbClr val="C82E32"/>
              </a:solidFill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-76200" y="3406775"/>
            <a:ext cx="50609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C82E32"/>
                </a:solidFill>
              </a:rPr>
              <a:t>C</a:t>
            </a:r>
            <a:r>
              <a:rPr lang="en-US" baseline="-25000">
                <a:solidFill>
                  <a:srgbClr val="C82E32"/>
                </a:solidFill>
              </a:rPr>
              <a:t>3</a:t>
            </a:r>
            <a:r>
              <a:rPr lang="en-US">
                <a:solidFill>
                  <a:srgbClr val="C82E32"/>
                </a:solidFill>
              </a:rPr>
              <a:t>H</a:t>
            </a:r>
            <a:r>
              <a:rPr lang="en-US" baseline="-25000">
                <a:solidFill>
                  <a:srgbClr val="C82E32"/>
                </a:solidFill>
              </a:rPr>
              <a:t>8 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g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 baseline="-25000">
                <a:solidFill>
                  <a:srgbClr val="C82E32"/>
                </a:solidFill>
              </a:rPr>
              <a:t> </a:t>
            </a:r>
            <a:r>
              <a:rPr lang="en-US">
                <a:solidFill>
                  <a:srgbClr val="C82E32"/>
                </a:solidFill>
              </a:rPr>
              <a:t>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 3 C</a:t>
            </a:r>
            <a:r>
              <a:rPr lang="en-US" sz="2800" baseline="-25000">
                <a:solidFill>
                  <a:srgbClr val="C82E32"/>
                </a:solidFill>
                <a:sym typeface="Symbol" pitchFamily="18" charset="2"/>
              </a:rPr>
              <a:t>(graphite)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+ 4 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C82E32"/>
                </a:solidFill>
                <a:sym typeface="Symbol" pitchFamily="18" charset="2"/>
              </a:rPr>
              <a:t>3 C</a:t>
            </a:r>
            <a:r>
              <a:rPr lang="en-US" sz="2800" baseline="-25000">
                <a:solidFill>
                  <a:srgbClr val="C82E32"/>
                </a:solidFill>
                <a:sym typeface="Symbol" pitchFamily="18" charset="2"/>
              </a:rPr>
              <a:t>(graphite)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+ 3 O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 3 CO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C82E32"/>
                </a:solidFill>
                <a:sym typeface="Symbol" pitchFamily="18" charset="2"/>
              </a:rPr>
              <a:t>4 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+ 2 O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 4 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O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l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</a:p>
          <a:p>
            <a:endParaRPr lang="en-US"/>
          </a:p>
        </p:txBody>
      </p:sp>
      <p:sp>
        <p:nvSpPr>
          <p:cNvPr id="50182" name="Rectangle 11"/>
          <p:cNvSpPr>
            <a:spLocks noChangeArrowheads="1"/>
          </p:cNvSpPr>
          <p:nvPr/>
        </p:nvSpPr>
        <p:spPr bwMode="auto">
          <a:xfrm>
            <a:off x="19050" y="3886200"/>
            <a:ext cx="487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Rectangle 13"/>
          <p:cNvSpPr>
            <a:spLocks noChangeArrowheads="1"/>
          </p:cNvSpPr>
          <p:nvPr/>
        </p:nvSpPr>
        <p:spPr bwMode="auto">
          <a:xfrm>
            <a:off x="19050" y="4343400"/>
            <a:ext cx="434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84" name="Picture 24" descr="05_2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475" y="1830388"/>
            <a:ext cx="4251325" cy="3201987"/>
          </a:xfrm>
        </p:spPr>
      </p:pic>
    </p:spTree>
    <p:extLst>
      <p:ext uri="{BB962C8B-B14F-4D97-AF65-F5344CB8AC3E}">
        <p14:creationId xmlns:p14="http://schemas.microsoft.com/office/powerpoint/2010/main" val="2808787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Calculation of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smtClean="0"/>
              <a:t>H</a:t>
            </a:r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876800" cy="12954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sz="2800" smtClean="0"/>
              <a:t>Imagine this as occurring</a:t>
            </a:r>
          </a:p>
          <a:p>
            <a:pPr marL="228600" indent="-228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in 3 steps:</a:t>
            </a:r>
          </a:p>
          <a:p>
            <a:pPr marL="228600" indent="-22860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820738" y="1249363"/>
            <a:ext cx="7708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82E32"/>
                </a:solidFill>
              </a:rPr>
              <a:t>C</a:t>
            </a:r>
            <a:r>
              <a:rPr lang="en-US" sz="3200" baseline="-25000">
                <a:solidFill>
                  <a:srgbClr val="C82E32"/>
                </a:solidFill>
              </a:rPr>
              <a:t>3</a:t>
            </a:r>
            <a:r>
              <a:rPr lang="en-US" sz="3200">
                <a:solidFill>
                  <a:srgbClr val="C82E32"/>
                </a:solidFill>
              </a:rPr>
              <a:t>H</a:t>
            </a:r>
            <a:r>
              <a:rPr lang="en-US" sz="3200" baseline="-25000">
                <a:solidFill>
                  <a:srgbClr val="C82E32"/>
                </a:solidFill>
              </a:rPr>
              <a:t>8 </a:t>
            </a:r>
            <a:r>
              <a:rPr lang="en-US">
                <a:solidFill>
                  <a:srgbClr val="C82E32"/>
                </a:solidFill>
              </a:rPr>
              <a:t>(</a:t>
            </a:r>
            <a:r>
              <a:rPr lang="en-US" i="1">
                <a:solidFill>
                  <a:srgbClr val="C82E32"/>
                </a:solidFill>
              </a:rPr>
              <a:t>g</a:t>
            </a:r>
            <a:r>
              <a:rPr lang="en-US">
                <a:solidFill>
                  <a:srgbClr val="C82E32"/>
                </a:solidFill>
              </a:rPr>
              <a:t>)</a:t>
            </a:r>
            <a:r>
              <a:rPr lang="en-US" sz="3200">
                <a:solidFill>
                  <a:srgbClr val="C82E32"/>
                </a:solidFill>
              </a:rPr>
              <a:t> + 5 O</a:t>
            </a:r>
            <a:r>
              <a:rPr lang="en-US" sz="3200" baseline="-25000">
                <a:solidFill>
                  <a:srgbClr val="C82E32"/>
                </a:solidFill>
              </a:rPr>
              <a:t>2 </a:t>
            </a:r>
            <a:r>
              <a:rPr lang="en-US">
                <a:solidFill>
                  <a:srgbClr val="C82E32"/>
                </a:solidFill>
              </a:rPr>
              <a:t>(</a:t>
            </a:r>
            <a:r>
              <a:rPr lang="en-US" i="1">
                <a:solidFill>
                  <a:srgbClr val="C82E32"/>
                </a:solidFill>
              </a:rPr>
              <a:t>g</a:t>
            </a:r>
            <a:r>
              <a:rPr lang="en-US">
                <a:solidFill>
                  <a:srgbClr val="C82E32"/>
                </a:solidFill>
              </a:rPr>
              <a:t>)</a:t>
            </a:r>
            <a:r>
              <a:rPr lang="en-US" sz="3200" baseline="-25000">
                <a:solidFill>
                  <a:srgbClr val="C82E32"/>
                </a:solidFill>
              </a:rPr>
              <a:t> </a:t>
            </a:r>
            <a:r>
              <a:rPr lang="en-US" sz="3200">
                <a:solidFill>
                  <a:srgbClr val="C82E32"/>
                </a:solidFill>
                <a:sym typeface="Symbol" pitchFamily="18" charset="2"/>
              </a:rPr>
              <a:t> 3 CO</a:t>
            </a:r>
            <a:r>
              <a:rPr lang="en-US" sz="3200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 sz="3200">
                <a:solidFill>
                  <a:srgbClr val="C82E32"/>
                </a:solidFill>
                <a:sym typeface="Symbol" pitchFamily="18" charset="2"/>
              </a:rPr>
              <a:t> + 4 H</a:t>
            </a:r>
            <a:r>
              <a:rPr lang="en-US" sz="3200" baseline="-25000">
                <a:solidFill>
                  <a:srgbClr val="C82E32"/>
                </a:solidFill>
                <a:sym typeface="Symbol" pitchFamily="18" charset="2"/>
              </a:rPr>
              <a:t>2</a:t>
            </a:r>
            <a:r>
              <a:rPr lang="en-US" sz="3200">
                <a:solidFill>
                  <a:srgbClr val="C82E32"/>
                </a:solidFill>
                <a:sym typeface="Symbol" pitchFamily="18" charset="2"/>
              </a:rPr>
              <a:t>O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82E3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)</a:t>
            </a:r>
            <a:endParaRPr lang="en-US">
              <a:solidFill>
                <a:srgbClr val="C82E32"/>
              </a:solidFill>
            </a:endParaRP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-76200" y="3406775"/>
            <a:ext cx="50609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C82E32"/>
                </a:solidFill>
              </a:rPr>
              <a:t>C</a:t>
            </a:r>
            <a:r>
              <a:rPr lang="en-US" baseline="-25000">
                <a:solidFill>
                  <a:srgbClr val="C82E32"/>
                </a:solidFill>
              </a:rPr>
              <a:t>3</a:t>
            </a:r>
            <a:r>
              <a:rPr lang="en-US">
                <a:solidFill>
                  <a:srgbClr val="C82E32"/>
                </a:solidFill>
              </a:rPr>
              <a:t>H</a:t>
            </a:r>
            <a:r>
              <a:rPr lang="en-US" baseline="-25000">
                <a:solidFill>
                  <a:srgbClr val="C82E32"/>
                </a:solidFill>
              </a:rPr>
              <a:t>8 </a:t>
            </a:r>
            <a:r>
              <a:rPr lang="en-US" sz="2000">
                <a:solidFill>
                  <a:srgbClr val="C82E32"/>
                </a:solidFill>
              </a:rPr>
              <a:t>(</a:t>
            </a:r>
            <a:r>
              <a:rPr lang="en-US" sz="2000" i="1">
                <a:solidFill>
                  <a:srgbClr val="C82E32"/>
                </a:solidFill>
              </a:rPr>
              <a:t>g</a:t>
            </a:r>
            <a:r>
              <a:rPr lang="en-US" sz="2000">
                <a:solidFill>
                  <a:srgbClr val="C82E32"/>
                </a:solidFill>
              </a:rPr>
              <a:t>)</a:t>
            </a:r>
            <a:r>
              <a:rPr lang="en-US" baseline="-25000">
                <a:solidFill>
                  <a:srgbClr val="C82E32"/>
                </a:solidFill>
              </a:rPr>
              <a:t> </a:t>
            </a:r>
            <a:r>
              <a:rPr lang="en-US">
                <a:solidFill>
                  <a:srgbClr val="C82E32"/>
                </a:solidFill>
              </a:rPr>
              <a:t> 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 3 C</a:t>
            </a:r>
            <a:r>
              <a:rPr lang="en-US" sz="2800" baseline="-25000">
                <a:solidFill>
                  <a:srgbClr val="C82E32"/>
                </a:solidFill>
                <a:sym typeface="Symbol" pitchFamily="18" charset="2"/>
              </a:rPr>
              <a:t>(graphite)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+ 4 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C82E32"/>
                </a:solidFill>
                <a:sym typeface="Symbol" pitchFamily="18" charset="2"/>
              </a:rPr>
              <a:t>3 C</a:t>
            </a:r>
            <a:r>
              <a:rPr lang="en-US" sz="2800" baseline="-25000">
                <a:solidFill>
                  <a:srgbClr val="C82E32"/>
                </a:solidFill>
                <a:sym typeface="Symbol" pitchFamily="18" charset="2"/>
              </a:rPr>
              <a:t>(graphite)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+ 3 O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 3 CO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C82E32"/>
                </a:solidFill>
                <a:sym typeface="Symbol" pitchFamily="18" charset="2"/>
              </a:rPr>
              <a:t>4 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+ 2 O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g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  4 H</a:t>
            </a:r>
            <a:r>
              <a:rPr lang="en-US" baseline="-25000">
                <a:solidFill>
                  <a:srgbClr val="C82E32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C82E32"/>
                </a:solidFill>
                <a:sym typeface="Symbol" pitchFamily="18" charset="2"/>
              </a:rPr>
              <a:t>O 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sym typeface="Symbol" pitchFamily="18" charset="2"/>
              </a:rPr>
              <a:t>l</a:t>
            </a:r>
            <a:r>
              <a:rPr lang="en-US" sz="2000">
                <a:solidFill>
                  <a:srgbClr val="C82E32"/>
                </a:solidFill>
                <a:sym typeface="Symbol" pitchFamily="18" charset="2"/>
              </a:rPr>
              <a:t>)</a:t>
            </a:r>
          </a:p>
          <a:p>
            <a:endParaRPr lang="en-US"/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19050" y="4343400"/>
            <a:ext cx="434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7" name="Picture 14" descr="05_2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475" y="1830388"/>
            <a:ext cx="4251325" cy="3201987"/>
          </a:xfrm>
        </p:spPr>
      </p:pic>
    </p:spTree>
    <p:extLst>
      <p:ext uri="{BB962C8B-B14F-4D97-AF65-F5344CB8AC3E}">
        <p14:creationId xmlns:p14="http://schemas.microsoft.com/office/powerpoint/2010/main" val="578753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1159</Words>
  <Application>Microsoft Office PowerPoint</Application>
  <PresentationFormat>On-screen Show (4:3)</PresentationFormat>
  <Paragraphs>152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Thermodynamics</vt:lpstr>
      <vt:lpstr>First Law of Thermodynamics</vt:lpstr>
      <vt:lpstr>Hess’s Law</vt:lpstr>
      <vt:lpstr>Hess’s Law</vt:lpstr>
      <vt:lpstr>Hess’s Law</vt:lpstr>
      <vt:lpstr>Enthalpies of Formation</vt:lpstr>
      <vt:lpstr>Standard Enthalpies of Formation</vt:lpstr>
      <vt:lpstr>Calculation of H</vt:lpstr>
      <vt:lpstr>Calculation of H</vt:lpstr>
      <vt:lpstr>Calculation of H</vt:lpstr>
      <vt:lpstr>Calculation of H</vt:lpstr>
      <vt:lpstr>Calculation of H</vt:lpstr>
      <vt:lpstr>PowerPoint Presentation</vt:lpstr>
      <vt:lpstr>PowerPoint Presentation</vt:lpstr>
      <vt:lpstr>Using S to calculate DH</vt:lpstr>
      <vt:lpstr>Calculation of H</vt:lpstr>
      <vt:lpstr>PowerPoint Presentation</vt:lpstr>
      <vt:lpstr>PowerPoint Presentation</vt:lpstr>
      <vt:lpstr>First Law of Thermodynamics</vt:lpstr>
      <vt:lpstr>Spontaneous Processes</vt:lpstr>
      <vt:lpstr>Spontaneous Processes</vt:lpstr>
      <vt:lpstr>Entropy</vt:lpstr>
      <vt:lpstr>Entropy</vt:lpstr>
      <vt:lpstr>Entropy</vt:lpstr>
      <vt:lpstr>Entropy</vt:lpstr>
      <vt:lpstr>Entropy Changes</vt:lpstr>
      <vt:lpstr>Gibbs Free Energy</vt:lpstr>
      <vt:lpstr>Gibbs Free Energy</vt:lpstr>
      <vt:lpstr>Standard Free Energy Changes</vt:lpstr>
      <vt:lpstr>Free Energy Changes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</dc:title>
  <dc:creator>mock</dc:creator>
  <cp:lastModifiedBy>mock</cp:lastModifiedBy>
  <cp:revision>2</cp:revision>
  <dcterms:created xsi:type="dcterms:W3CDTF">2013-05-13T17:18:53Z</dcterms:created>
  <dcterms:modified xsi:type="dcterms:W3CDTF">2013-05-13T17:32:49Z</dcterms:modified>
</cp:coreProperties>
</file>