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2" r:id="rId4"/>
    <p:sldId id="283" r:id="rId5"/>
    <p:sldId id="257" r:id="rId6"/>
    <p:sldId id="262" r:id="rId7"/>
    <p:sldId id="261" r:id="rId8"/>
    <p:sldId id="259" r:id="rId9"/>
    <p:sldId id="260" r:id="rId10"/>
    <p:sldId id="263" r:id="rId11"/>
    <p:sldId id="264" r:id="rId12"/>
    <p:sldId id="265" r:id="rId13"/>
    <p:sldId id="268" r:id="rId14"/>
    <p:sldId id="266" r:id="rId15"/>
    <p:sldId id="267" r:id="rId16"/>
    <p:sldId id="272" r:id="rId17"/>
    <p:sldId id="269" r:id="rId18"/>
    <p:sldId id="271" r:id="rId19"/>
    <p:sldId id="273" r:id="rId20"/>
    <p:sldId id="274" r:id="rId21"/>
    <p:sldId id="275" r:id="rId22"/>
    <p:sldId id="270" r:id="rId23"/>
    <p:sldId id="276" r:id="rId24"/>
    <p:sldId id="277" r:id="rId25"/>
    <p:sldId id="278" r:id="rId26"/>
    <p:sldId id="279" r:id="rId27"/>
    <p:sldId id="280" r:id="rId28"/>
    <p:sldId id="281" r:id="rId29"/>
    <p:sldId id="258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3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7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62384-9FEA-4628-9ACB-87BEEF98F2D1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179A-F92F-46DE-BF62-08DD17F10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QmLO24s3gk" TargetMode="External"/><Relationship Id="rId2" Type="http://schemas.openxmlformats.org/officeDocument/2006/relationships/hyperlink" Target="http://www.youtube.com/watch?v=zSp0WuHG5j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Causes of 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1820-1860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r>
              <a:rPr lang="en-US" u="sng" dirty="0" smtClean="0"/>
              <a:t>D</a:t>
            </a:r>
            <a:r>
              <a:rPr lang="en-US" dirty="0" smtClean="0"/>
              <a:t>rop </a:t>
            </a:r>
            <a:r>
              <a:rPr lang="en-US" u="sng" dirty="0" smtClean="0"/>
              <a:t>S</a:t>
            </a:r>
            <a:r>
              <a:rPr lang="en-US" dirty="0" smtClean="0"/>
              <a:t>top </a:t>
            </a:r>
            <a:r>
              <a:rPr lang="en-US" u="sng" dirty="0" smtClean="0"/>
              <a:t>A</a:t>
            </a:r>
            <a:r>
              <a:rPr lang="en-US" dirty="0" smtClean="0"/>
              <a:t>ssess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DSA: </a:t>
            </a:r>
            <a:r>
              <a:rPr lang="en-US" sz="5400" i="1" dirty="0" smtClean="0">
                <a:solidFill>
                  <a:srgbClr val="FF0000"/>
                </a:solidFill>
              </a:rPr>
              <a:t>How did the Northerners feel about the Fugitive Slave Law?  Explain.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Uncle Tom’s Cabin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Best-selling Novel by </a:t>
            </a:r>
            <a:r>
              <a:rPr lang="en-US" dirty="0" smtClean="0">
                <a:solidFill>
                  <a:srgbClr val="FF0000"/>
                </a:solidFill>
              </a:rPr>
              <a:t>Harriet Beecher Stowe</a:t>
            </a:r>
          </a:p>
          <a:p>
            <a:r>
              <a:rPr lang="en-US" dirty="0" smtClean="0"/>
              <a:t>Describe the </a:t>
            </a:r>
            <a:r>
              <a:rPr lang="en-US" dirty="0" smtClean="0">
                <a:solidFill>
                  <a:srgbClr val="FF0000"/>
                </a:solidFill>
              </a:rPr>
              <a:t>hardships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cruelties </a:t>
            </a:r>
            <a:r>
              <a:rPr lang="en-US" dirty="0" smtClean="0"/>
              <a:t>of slavery</a:t>
            </a:r>
          </a:p>
          <a:p>
            <a:r>
              <a:rPr lang="en-US" dirty="0" smtClean="0"/>
              <a:t>Novel increased North’s </a:t>
            </a:r>
            <a:r>
              <a:rPr lang="en-US" dirty="0" smtClean="0">
                <a:solidFill>
                  <a:srgbClr val="FF0000"/>
                </a:solidFill>
              </a:rPr>
              <a:t>anti</a:t>
            </a:r>
            <a:r>
              <a:rPr lang="en-US" dirty="0" smtClean="0"/>
              <a:t>-slavery </a:t>
            </a:r>
            <a:r>
              <a:rPr lang="en-US" dirty="0" smtClean="0">
                <a:solidFill>
                  <a:srgbClr val="FF0000"/>
                </a:solidFill>
              </a:rPr>
              <a:t>feelings</a:t>
            </a:r>
          </a:p>
          <a:p>
            <a:r>
              <a:rPr lang="en-US" dirty="0" smtClean="0"/>
              <a:t>The South felt it </a:t>
            </a:r>
            <a:r>
              <a:rPr lang="en-US" dirty="0" smtClean="0">
                <a:solidFill>
                  <a:srgbClr val="FF0000"/>
                </a:solidFill>
              </a:rPr>
              <a:t>insulted</a:t>
            </a:r>
            <a:r>
              <a:rPr lang="en-US" dirty="0" smtClean="0"/>
              <a:t> their way of </a:t>
            </a:r>
            <a:r>
              <a:rPr lang="en-US" dirty="0" smtClean="0">
                <a:solidFill>
                  <a:srgbClr val="FF0000"/>
                </a:solidFill>
              </a:rPr>
              <a:t>life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9531"/>
            <a:ext cx="2209800" cy="305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 1854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USA introduced a bill to organize the </a:t>
            </a:r>
            <a:r>
              <a:rPr lang="en-US" dirty="0" smtClean="0">
                <a:solidFill>
                  <a:srgbClr val="FF0000"/>
                </a:solidFill>
              </a:rPr>
              <a:t>Kansas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Nebraska</a:t>
            </a:r>
            <a:r>
              <a:rPr lang="en-US" dirty="0" smtClean="0"/>
              <a:t> Territories </a:t>
            </a:r>
            <a:r>
              <a:rPr lang="en-US" sz="2000" dirty="0" smtClean="0"/>
              <a:t>(make them U.S. States)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The bill passed leaving the issue of slavery up to </a:t>
            </a:r>
            <a:r>
              <a:rPr lang="en-US" b="1" dirty="0" smtClean="0">
                <a:solidFill>
                  <a:srgbClr val="FF0000"/>
                </a:solidFill>
              </a:rPr>
              <a:t>popular sovereignty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70728" cy="632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u="sng" dirty="0" smtClean="0"/>
              <a:t>Popular Sovereignty</a:t>
            </a:r>
            <a:r>
              <a:rPr lang="en-US" dirty="0" smtClean="0"/>
              <a:t>: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Allowing people to vote on an issue, such as slavery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North: Free- </a:t>
            </a:r>
            <a:r>
              <a:rPr lang="en-US" dirty="0" err="1" smtClean="0"/>
              <a:t>Soilers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Disappointed in the Act</a:t>
            </a:r>
          </a:p>
          <a:p>
            <a:pPr lvl="1"/>
            <a:r>
              <a:rPr lang="en-US" dirty="0" smtClean="0"/>
              <a:t>Much of the territory was </a:t>
            </a:r>
            <a:r>
              <a:rPr lang="en-US" dirty="0" smtClean="0">
                <a:solidFill>
                  <a:srgbClr val="FF0000"/>
                </a:solidFill>
              </a:rPr>
              <a:t>north</a:t>
            </a:r>
            <a:r>
              <a:rPr lang="en-US" dirty="0" smtClean="0"/>
              <a:t> of the Missouri Compromise </a:t>
            </a:r>
            <a:r>
              <a:rPr lang="en-US" dirty="0" smtClean="0">
                <a:solidFill>
                  <a:srgbClr val="FF0000"/>
                </a:solidFill>
              </a:rPr>
              <a:t>Line</a:t>
            </a:r>
          </a:p>
          <a:p>
            <a:pPr lvl="1"/>
            <a:r>
              <a:rPr lang="en-US" dirty="0" smtClean="0"/>
              <a:t>Afraid </a:t>
            </a:r>
            <a:r>
              <a:rPr lang="en-US" dirty="0" smtClean="0">
                <a:solidFill>
                  <a:srgbClr val="FF0000"/>
                </a:solidFill>
              </a:rPr>
              <a:t>slavery</a:t>
            </a:r>
            <a:r>
              <a:rPr lang="en-US" dirty="0" smtClean="0"/>
              <a:t> would continue to </a:t>
            </a:r>
            <a:r>
              <a:rPr lang="en-US" dirty="0" smtClean="0">
                <a:solidFill>
                  <a:srgbClr val="FF0000"/>
                </a:solidFill>
              </a:rPr>
              <a:t>expand</a:t>
            </a:r>
          </a:p>
          <a:p>
            <a:pPr lvl="1"/>
            <a:r>
              <a:rPr lang="en-US" dirty="0" smtClean="0"/>
              <a:t>Free-</a:t>
            </a:r>
            <a:r>
              <a:rPr lang="en-US" dirty="0" err="1" smtClean="0"/>
              <a:t>Soliers</a:t>
            </a:r>
            <a:r>
              <a:rPr lang="en-US" dirty="0" smtClean="0"/>
              <a:t> moved to Kansas to </a:t>
            </a:r>
            <a:r>
              <a:rPr lang="en-US" dirty="0" smtClean="0">
                <a:solidFill>
                  <a:srgbClr val="FF0000"/>
                </a:solidFill>
              </a:rPr>
              <a:t>vote against slavery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South: Pro-slavery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Accepting of the Bill</a:t>
            </a:r>
          </a:p>
          <a:p>
            <a:pPr lvl="1"/>
            <a:r>
              <a:rPr lang="en-US" dirty="0" smtClean="0"/>
              <a:t>Gave the </a:t>
            </a:r>
            <a:r>
              <a:rPr lang="en-US" dirty="0" smtClean="0">
                <a:solidFill>
                  <a:srgbClr val="FF0000"/>
                </a:solidFill>
              </a:rPr>
              <a:t>opportunity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expansion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slavery</a:t>
            </a:r>
          </a:p>
          <a:p>
            <a:pPr lvl="1"/>
            <a:r>
              <a:rPr lang="en-US" dirty="0" smtClean="0"/>
              <a:t>Pro-slavery </a:t>
            </a:r>
            <a:r>
              <a:rPr lang="en-US" dirty="0" err="1" smtClean="0"/>
              <a:t>southeners</a:t>
            </a:r>
            <a:r>
              <a:rPr lang="en-US" dirty="0" smtClean="0"/>
              <a:t> moved to Kansas to </a:t>
            </a:r>
            <a:r>
              <a:rPr lang="en-US" dirty="0" smtClean="0">
                <a:solidFill>
                  <a:srgbClr val="FF0000"/>
                </a:solidFill>
              </a:rPr>
              <a:t>vote for slavery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65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172200" y="10668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5800" y="2667000"/>
            <a:ext cx="1295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38800" y="297180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101" idx="1"/>
          </p:cNvCxnSpPr>
          <p:nvPr/>
        </p:nvCxnSpPr>
        <p:spPr>
          <a:xfrm flipH="1" flipV="1">
            <a:off x="990600" y="5334000"/>
            <a:ext cx="2819400" cy="88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905000" y="1219200"/>
            <a:ext cx="685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95800" y="1371600"/>
            <a:ext cx="609600" cy="186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33500" y="5943600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 this photo and identify the different symbols/figures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590800" y="25908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06" y="3084059"/>
            <a:ext cx="2555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3406" y="3874294"/>
            <a:ext cx="2555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2555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06" y="2362200"/>
            <a:ext cx="2555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06" y="3432969"/>
            <a:ext cx="25558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8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Proslavery </a:t>
            </a:r>
            <a:r>
              <a:rPr lang="en-US" dirty="0" smtClean="0">
                <a:solidFill>
                  <a:srgbClr val="FF0000"/>
                </a:solidFill>
              </a:rPr>
              <a:t>southerners</a:t>
            </a:r>
            <a:r>
              <a:rPr lang="en-US" dirty="0" smtClean="0"/>
              <a:t> and anti-slavery </a:t>
            </a:r>
            <a:r>
              <a:rPr lang="en-US" dirty="0" smtClean="0">
                <a:solidFill>
                  <a:srgbClr val="FF0000"/>
                </a:solidFill>
              </a:rPr>
              <a:t>northerners </a:t>
            </a:r>
            <a:r>
              <a:rPr lang="en-US" dirty="0" smtClean="0"/>
              <a:t>both move into </a:t>
            </a:r>
            <a:r>
              <a:rPr lang="en-US" smtClean="0"/>
              <a:t>Kansas to vote </a:t>
            </a:r>
            <a:r>
              <a:rPr lang="en-US" dirty="0" smtClean="0"/>
              <a:t>on the issue of slavery</a:t>
            </a:r>
          </a:p>
          <a:p>
            <a:r>
              <a:rPr lang="en-US" dirty="0" smtClean="0"/>
              <a:t>A riot (fight) broke out</a:t>
            </a:r>
          </a:p>
          <a:p>
            <a:pPr lvl="1"/>
            <a:r>
              <a:rPr lang="en-US" dirty="0" smtClean="0"/>
              <a:t>Homes </a:t>
            </a:r>
            <a:r>
              <a:rPr lang="en-US" dirty="0" smtClean="0">
                <a:solidFill>
                  <a:srgbClr val="FF0000"/>
                </a:solidFill>
              </a:rPr>
              <a:t>burned </a:t>
            </a:r>
          </a:p>
          <a:p>
            <a:pPr lvl="1"/>
            <a:r>
              <a:rPr lang="en-US" dirty="0" smtClean="0"/>
              <a:t>Americans</a:t>
            </a:r>
            <a:r>
              <a:rPr lang="en-US" dirty="0" smtClean="0">
                <a:solidFill>
                  <a:srgbClr val="FF0000"/>
                </a:solidFill>
              </a:rPr>
              <a:t> killed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John Brown </a:t>
            </a:r>
            <a:r>
              <a:rPr lang="en-US" dirty="0" smtClean="0"/>
              <a:t>killed many proslavery </a:t>
            </a:r>
            <a:r>
              <a:rPr lang="en-US" dirty="0" smtClean="0">
                <a:solidFill>
                  <a:srgbClr val="FF0000"/>
                </a:solidFill>
              </a:rPr>
              <a:t>southerners  </a:t>
            </a:r>
            <a:r>
              <a:rPr lang="en-US" dirty="0" smtClean="0"/>
              <a:t>and escaped back to the north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2418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4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picture below and explain what event this is taking place? Explain this event.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42" y="2667000"/>
            <a:ext cx="4925284" cy="37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9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a person who is considered to be an abolitionist?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 person who wants to end slavery</a:t>
            </a:r>
          </a:p>
        </p:txBody>
      </p:sp>
    </p:spTree>
    <p:extLst>
      <p:ext uri="{BB962C8B-B14F-4D97-AF65-F5344CB8AC3E}">
        <p14:creationId xmlns:p14="http://schemas.microsoft.com/office/powerpoint/2010/main" val="36212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Brewing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North wanted to end slavery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South wanted to keep slavery</a:t>
            </a:r>
          </a:p>
          <a:p>
            <a:r>
              <a:rPr lang="en-US" dirty="0" smtClean="0"/>
              <a:t>USA was NOT organized out west</a:t>
            </a:r>
          </a:p>
          <a:p>
            <a:r>
              <a:rPr lang="en-US" dirty="0" smtClean="0"/>
              <a:t>What to do with Slavery in the West?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USA Senate was balance 11 = 11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77000" y="2803525"/>
            <a:ext cx="22098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287463"/>
            <a:ext cx="1333500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0" y="4907763"/>
            <a:ext cx="1828800" cy="12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Dred Scott Decision</a:t>
            </a:r>
            <a:br>
              <a:rPr lang="en-US" dirty="0" smtClean="0"/>
            </a:br>
            <a:r>
              <a:rPr lang="en-US" dirty="0" smtClean="0"/>
              <a:t>1857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Dred Scott, a slave </a:t>
            </a:r>
            <a:r>
              <a:rPr lang="en-US" dirty="0">
                <a:solidFill>
                  <a:srgbClr val="FF0000"/>
                </a:solidFill>
              </a:rPr>
              <a:t>moves</a:t>
            </a:r>
            <a:r>
              <a:rPr lang="en-US" dirty="0"/>
              <a:t> to the </a:t>
            </a:r>
            <a:r>
              <a:rPr lang="en-US" dirty="0">
                <a:solidFill>
                  <a:srgbClr val="FF0000"/>
                </a:solidFill>
              </a:rPr>
              <a:t>north</a:t>
            </a:r>
            <a:r>
              <a:rPr lang="en-US" dirty="0"/>
              <a:t> with his owner</a:t>
            </a:r>
          </a:p>
          <a:p>
            <a:pPr lvl="0"/>
            <a:r>
              <a:rPr lang="en-US" dirty="0"/>
              <a:t>He </a:t>
            </a:r>
            <a:r>
              <a:rPr lang="en-US" dirty="0">
                <a:solidFill>
                  <a:srgbClr val="FF0000"/>
                </a:solidFill>
              </a:rPr>
              <a:t>sues</a:t>
            </a:r>
            <a:r>
              <a:rPr lang="en-US" dirty="0"/>
              <a:t> his owner on the idea that he </a:t>
            </a:r>
            <a:r>
              <a:rPr lang="en-US" dirty="0">
                <a:solidFill>
                  <a:srgbClr val="FF0000"/>
                </a:solidFill>
              </a:rPr>
              <a:t>lived in the north</a:t>
            </a:r>
            <a:r>
              <a:rPr lang="en-US" dirty="0"/>
              <a:t> and therefore he should be </a:t>
            </a:r>
            <a:r>
              <a:rPr lang="en-US" dirty="0" smtClean="0">
                <a:solidFill>
                  <a:srgbClr val="FF0000"/>
                </a:solidFill>
              </a:rPr>
              <a:t>free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73910"/>
            <a:ext cx="5562600" cy="28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7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 Scott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Supreme Court ruled that </a:t>
            </a:r>
            <a:r>
              <a:rPr lang="en-US" dirty="0">
                <a:solidFill>
                  <a:srgbClr val="FF0000"/>
                </a:solidFill>
              </a:rPr>
              <a:t>slaves</a:t>
            </a:r>
            <a:r>
              <a:rPr lang="en-US" dirty="0"/>
              <a:t> are NOT </a:t>
            </a:r>
            <a:r>
              <a:rPr lang="en-US" dirty="0" smtClean="0">
                <a:solidFill>
                  <a:srgbClr val="FF0000"/>
                </a:solidFill>
              </a:rPr>
              <a:t>citizens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They do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not </a:t>
            </a:r>
            <a:r>
              <a:rPr lang="en-US" dirty="0">
                <a:ea typeface="Calibri"/>
                <a:cs typeface="Times New Roman"/>
              </a:rPr>
              <a:t>have the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right to sue</a:t>
            </a:r>
            <a:endParaRPr lang="en-US" sz="20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They are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property</a:t>
            </a:r>
            <a:r>
              <a:rPr lang="en-US" dirty="0">
                <a:ea typeface="Calibri"/>
                <a:cs typeface="Times New Roman"/>
              </a:rPr>
              <a:t>, just like a suitcase, desk, </a:t>
            </a:r>
            <a:r>
              <a:rPr lang="en-US" dirty="0" smtClean="0">
                <a:ea typeface="Calibri"/>
                <a:cs typeface="Times New Roman"/>
              </a:rPr>
              <a:t>book bag</a:t>
            </a:r>
            <a:r>
              <a:rPr lang="en-US" dirty="0">
                <a:ea typeface="Calibri"/>
                <a:cs typeface="Times New Roman"/>
              </a:rPr>
              <a:t>. </a:t>
            </a:r>
            <a:endParaRPr lang="en-US" dirty="0"/>
          </a:p>
          <a:p>
            <a:r>
              <a:rPr lang="en-US" dirty="0"/>
              <a:t>The Dred Scott Decision ruled the Missouri Compromise </a:t>
            </a:r>
            <a:r>
              <a:rPr lang="en-US" dirty="0">
                <a:solidFill>
                  <a:srgbClr val="FF0000"/>
                </a:solidFill>
              </a:rPr>
              <a:t>unconstitutional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53000"/>
            <a:ext cx="11967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Brown’s Raid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Brown is an </a:t>
            </a:r>
            <a:r>
              <a:rPr lang="en-US" dirty="0" smtClean="0">
                <a:solidFill>
                  <a:srgbClr val="FF0000"/>
                </a:solidFill>
              </a:rPr>
              <a:t>extreme</a:t>
            </a:r>
            <a:r>
              <a:rPr lang="en-US" dirty="0" smtClean="0"/>
              <a:t> abolitionist </a:t>
            </a:r>
          </a:p>
          <a:p>
            <a:r>
              <a:rPr lang="en-US" dirty="0" smtClean="0"/>
              <a:t>After Bleeding Kansas, John Brown </a:t>
            </a:r>
            <a:r>
              <a:rPr lang="en-US" dirty="0" smtClean="0">
                <a:solidFill>
                  <a:srgbClr val="FF0000"/>
                </a:solidFill>
              </a:rPr>
              <a:t>raided</a:t>
            </a:r>
            <a:r>
              <a:rPr lang="en-US" dirty="0" smtClean="0"/>
              <a:t> (stormed) a federal</a:t>
            </a:r>
            <a:r>
              <a:rPr lang="en-US" dirty="0" smtClean="0">
                <a:solidFill>
                  <a:srgbClr val="FF0000"/>
                </a:solidFill>
              </a:rPr>
              <a:t> arsenal </a:t>
            </a:r>
            <a:r>
              <a:rPr lang="en-US" dirty="0" smtClean="0"/>
              <a:t>full of </a:t>
            </a:r>
            <a:r>
              <a:rPr lang="en-US" dirty="0" smtClean="0">
                <a:solidFill>
                  <a:srgbClr val="FF0000"/>
                </a:solidFill>
              </a:rPr>
              <a:t>weapons</a:t>
            </a:r>
          </a:p>
          <a:p>
            <a:r>
              <a:rPr lang="en-US" dirty="0" smtClean="0"/>
              <a:t>His plan was to give weapons to slaves to start a slave </a:t>
            </a:r>
            <a:r>
              <a:rPr lang="en-US" dirty="0" smtClean="0">
                <a:solidFill>
                  <a:srgbClr val="FF0000"/>
                </a:solidFill>
              </a:rPr>
              <a:t>rebellion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 </a:t>
            </a:r>
            <a:r>
              <a:rPr lang="en-US" dirty="0" smtClean="0">
                <a:solidFill>
                  <a:srgbClr val="FF0000"/>
                </a:solidFill>
              </a:rPr>
              <a:t>failed</a:t>
            </a:r>
            <a:r>
              <a:rPr lang="en-US" dirty="0" smtClean="0"/>
              <a:t> and John Brown was </a:t>
            </a:r>
            <a:r>
              <a:rPr lang="en-US" dirty="0" smtClean="0">
                <a:solidFill>
                  <a:srgbClr val="FF0000"/>
                </a:solidFill>
              </a:rPr>
              <a:t>executed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2250"/>
            <a:ext cx="1600200" cy="19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7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Election of Abraham Lincoln</a:t>
            </a:r>
            <a:br>
              <a:rPr lang="en-US" dirty="0" smtClean="0"/>
            </a:br>
            <a:r>
              <a:rPr lang="en-US" dirty="0" smtClean="0"/>
              <a:t>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r>
              <a:rPr lang="en-US" dirty="0">
                <a:ea typeface="Calibri"/>
                <a:cs typeface="Times New Roman"/>
              </a:rPr>
              <a:t>A northerner  and a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Republican </a:t>
            </a:r>
            <a:r>
              <a:rPr lang="en-US" dirty="0">
                <a:ea typeface="Calibri"/>
                <a:cs typeface="Times New Roman"/>
              </a:rPr>
              <a:t>who only won the election with only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 40%</a:t>
            </a:r>
            <a:r>
              <a:rPr lang="en-US" dirty="0">
                <a:ea typeface="Calibri"/>
                <a:cs typeface="Times New Roman"/>
              </a:rPr>
              <a:t> of the popular vote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r>
              <a:rPr lang="en-US" dirty="0">
                <a:ea typeface="Calibri"/>
                <a:cs typeface="Times New Roman"/>
              </a:rPr>
              <a:t>His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name </a:t>
            </a:r>
            <a:r>
              <a:rPr lang="en-US" dirty="0">
                <a:ea typeface="Calibri"/>
                <a:cs typeface="Times New Roman"/>
              </a:rPr>
              <a:t>does NOT appear on the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southern ballot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2438400" cy="319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Abraham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r>
              <a:rPr lang="en-US" dirty="0">
                <a:ea typeface="Calibri"/>
                <a:cs typeface="Times New Roman"/>
              </a:rPr>
              <a:t>South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feared </a:t>
            </a:r>
            <a:r>
              <a:rPr lang="en-US" dirty="0">
                <a:ea typeface="Calibri"/>
                <a:cs typeface="Times New Roman"/>
              </a:rPr>
              <a:t>Lincoln will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abolish slavery </a:t>
            </a:r>
            <a:r>
              <a:rPr lang="en-US" dirty="0">
                <a:ea typeface="Calibri"/>
                <a:cs typeface="Times New Roman"/>
              </a:rPr>
              <a:t>throughout the entire country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r>
              <a:rPr lang="en-US" dirty="0">
                <a:ea typeface="Calibri"/>
                <a:cs typeface="Times New Roman"/>
              </a:rPr>
              <a:t>South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refused </a:t>
            </a:r>
            <a:r>
              <a:rPr lang="en-US" dirty="0">
                <a:ea typeface="Calibri"/>
                <a:cs typeface="Times New Roman"/>
              </a:rPr>
              <a:t>to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accept </a:t>
            </a:r>
            <a:r>
              <a:rPr lang="en-US" dirty="0">
                <a:ea typeface="Calibri"/>
                <a:cs typeface="Times New Roman"/>
              </a:rPr>
              <a:t>him as their new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President</a:t>
            </a:r>
            <a:endParaRPr lang="en-US" sz="2400" dirty="0">
              <a:ea typeface="Calibri"/>
              <a:cs typeface="Times New Roman"/>
            </a:endParaRPr>
          </a:p>
          <a:p>
            <a:r>
              <a:rPr lang="en-US" dirty="0" smtClean="0"/>
              <a:t>The USA grew increasingly divided.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18765"/>
            <a:ext cx="3200400" cy="200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Carolina Secedes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Election of </a:t>
            </a:r>
            <a:r>
              <a:rPr lang="en-US" dirty="0" smtClean="0">
                <a:solidFill>
                  <a:srgbClr val="FF0000"/>
                </a:solidFill>
              </a:rPr>
              <a:t>Lincoln</a:t>
            </a:r>
            <a:r>
              <a:rPr lang="en-US" dirty="0" smtClean="0"/>
              <a:t> was the </a:t>
            </a:r>
            <a:r>
              <a:rPr lang="en-US" dirty="0" smtClean="0">
                <a:solidFill>
                  <a:srgbClr val="FF0000"/>
                </a:solidFill>
              </a:rPr>
              <a:t>last straw </a:t>
            </a:r>
            <a:r>
              <a:rPr lang="en-US" dirty="0" smtClean="0"/>
              <a:t>for the South.</a:t>
            </a:r>
          </a:p>
          <a:p>
            <a:r>
              <a:rPr lang="en-US" dirty="0" smtClean="0"/>
              <a:t>The South </a:t>
            </a:r>
            <a:r>
              <a:rPr lang="en-US" dirty="0" smtClean="0">
                <a:solidFill>
                  <a:srgbClr val="FF0000"/>
                </a:solidFill>
              </a:rPr>
              <a:t>feared</a:t>
            </a:r>
            <a:r>
              <a:rPr lang="en-US" dirty="0" smtClean="0"/>
              <a:t> Lincoln would </a:t>
            </a:r>
            <a:r>
              <a:rPr lang="en-US" dirty="0" smtClean="0">
                <a:solidFill>
                  <a:srgbClr val="FF0000"/>
                </a:solidFill>
              </a:rPr>
              <a:t>abolish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slavery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destroy</a:t>
            </a:r>
            <a:r>
              <a:rPr lang="en-US" dirty="0" smtClean="0"/>
              <a:t> their way of life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78195"/>
            <a:ext cx="4067175" cy="30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Carolina Breaks Away from the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Dec. 20, 1860 </a:t>
            </a:r>
            <a:r>
              <a:rPr lang="en-US" dirty="0" smtClean="0"/>
              <a:t>S.C. leaves the United States of America</a:t>
            </a:r>
          </a:p>
          <a:p>
            <a:r>
              <a:rPr lang="en-US" dirty="0" smtClean="0"/>
              <a:t>Six more states follow</a:t>
            </a:r>
          </a:p>
          <a:p>
            <a:r>
              <a:rPr lang="en-US" dirty="0" smtClean="0"/>
              <a:t>They formed the </a:t>
            </a:r>
            <a:r>
              <a:rPr lang="en-US" dirty="0" smtClean="0">
                <a:solidFill>
                  <a:srgbClr val="FF0000"/>
                </a:solidFill>
              </a:rPr>
              <a:t>Confederate States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America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Jefferson Davis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South’s President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399"/>
            <a:ext cx="3581400" cy="268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7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/>
          </a:bodyPr>
          <a:lstStyle/>
          <a:p>
            <a:r>
              <a:rPr lang="en-US" dirty="0" smtClean="0"/>
              <a:t>Identify if these events are: </a:t>
            </a:r>
          </a:p>
          <a:p>
            <a:pPr lvl="1"/>
            <a:r>
              <a:rPr lang="en-US" dirty="0" smtClean="0"/>
              <a:t>Conflicts that led to the Civil War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Compromises trying to avoid conflict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9528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</a:t>
            </a:r>
            <a:r>
              <a:rPr lang="en-US" dirty="0" smtClean="0">
                <a:sym typeface="Wingdings" panose="05000000000000000000" pitchFamily="2" charset="2"/>
              </a:rPr>
              <a:t> Compromise 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Dred Scott Decision</a:t>
            </a:r>
          </a:p>
          <a:p>
            <a:r>
              <a:rPr lang="en-US" dirty="0" smtClean="0"/>
              <a:t>Missouri Compromise 1820</a:t>
            </a:r>
          </a:p>
          <a:p>
            <a:r>
              <a:rPr lang="en-US" dirty="0" smtClean="0"/>
              <a:t>Kansas-Nebraska Act</a:t>
            </a:r>
          </a:p>
          <a:p>
            <a:r>
              <a:rPr lang="en-US" dirty="0" smtClean="0"/>
              <a:t>Election of 1860</a:t>
            </a:r>
          </a:p>
          <a:p>
            <a:r>
              <a:rPr lang="en-US" dirty="0" smtClean="0"/>
              <a:t>Compromise of 1850</a:t>
            </a:r>
          </a:p>
          <a:p>
            <a:r>
              <a:rPr lang="en-US" dirty="0" smtClean="0"/>
              <a:t>Uncle Tom’s Cabin</a:t>
            </a:r>
          </a:p>
          <a:p>
            <a:r>
              <a:rPr lang="en-US" dirty="0" smtClean="0"/>
              <a:t>Bleeding Kansas</a:t>
            </a:r>
          </a:p>
          <a:p>
            <a:r>
              <a:rPr lang="en-US" dirty="0" smtClean="0"/>
              <a:t>John Brow’s Raid</a:t>
            </a:r>
          </a:p>
          <a:p>
            <a:r>
              <a:rPr lang="en-US" dirty="0" smtClean="0"/>
              <a:t>S.C. </a:t>
            </a:r>
            <a:r>
              <a:rPr lang="en-US" smtClean="0"/>
              <a:t>secedes </a:t>
            </a:r>
            <a:r>
              <a:rPr lang="en-US" dirty="0" smtClean="0"/>
              <a:t>from the Union</a:t>
            </a:r>
          </a:p>
        </p:txBody>
      </p:sp>
    </p:spTree>
    <p:extLst>
      <p:ext uri="{BB962C8B-B14F-4D97-AF65-F5344CB8AC3E}">
        <p14:creationId xmlns:p14="http://schemas.microsoft.com/office/powerpoint/2010/main" val="10065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smtClean="0">
                <a:hlinkClick r:id="rId2"/>
              </a:rPr>
              <a:t>://www.youtube.com/watch?v=zSp0WuHG5j4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of us….bullets/guns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www.youtube.com/watch?v=SQmLO24s3gk</a:t>
            </a:r>
            <a:endParaRPr lang="en-US" dirty="0" smtClean="0"/>
          </a:p>
          <a:p>
            <a:pPr lvl="1"/>
            <a:r>
              <a:rPr lang="en-US" dirty="0" smtClean="0"/>
              <a:t>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 of 1820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Compromiser: </a:t>
            </a:r>
            <a:r>
              <a:rPr lang="en-US" dirty="0" smtClean="0">
                <a:solidFill>
                  <a:srgbClr val="FF0000"/>
                </a:solidFill>
              </a:rPr>
              <a:t>Henry Clay</a:t>
            </a:r>
          </a:p>
          <a:p>
            <a:r>
              <a:rPr lang="en-US" dirty="0" smtClean="0"/>
              <a:t>Missouri enters as SLAVE</a:t>
            </a:r>
          </a:p>
          <a:p>
            <a:r>
              <a:rPr lang="en-US" dirty="0" smtClean="0"/>
              <a:t>Maine enters as FREE</a:t>
            </a:r>
          </a:p>
          <a:p>
            <a:r>
              <a:rPr lang="en-US" dirty="0" smtClean="0"/>
              <a:t>Drew a line at 36 – 30</a:t>
            </a:r>
          </a:p>
          <a:p>
            <a:r>
              <a:rPr lang="en-US" dirty="0" smtClean="0"/>
              <a:t>North would be </a:t>
            </a:r>
            <a:r>
              <a:rPr lang="en-US" dirty="0" smtClean="0">
                <a:solidFill>
                  <a:srgbClr val="FF0000"/>
                </a:solidFill>
              </a:rPr>
              <a:t>FREE</a:t>
            </a:r>
          </a:p>
          <a:p>
            <a:r>
              <a:rPr lang="en-US" dirty="0" smtClean="0"/>
              <a:t>South would be </a:t>
            </a:r>
            <a:r>
              <a:rPr lang="en-US" dirty="0" smtClean="0">
                <a:solidFill>
                  <a:srgbClr val="FF0000"/>
                </a:solidFill>
              </a:rPr>
              <a:t>SLAVE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63181"/>
            <a:ext cx="3280523" cy="21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 1820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7" y="1417638"/>
            <a:ext cx="7476426" cy="5239226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2362200" y="4267200"/>
            <a:ext cx="17526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772400" y="1143000"/>
            <a:ext cx="3810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541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0" y="79879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California</a:t>
            </a:r>
            <a:r>
              <a:rPr lang="en-US" dirty="0" smtClean="0"/>
              <a:t> Applied for Statehood as a </a:t>
            </a:r>
            <a:r>
              <a:rPr lang="en-US" dirty="0" smtClean="0">
                <a:solidFill>
                  <a:srgbClr val="FF0000"/>
                </a:solidFill>
              </a:rPr>
              <a:t>Free State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04996"/>
            <a:ext cx="4343399" cy="291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20040932">
            <a:off x="2093685" y="4518707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</a:t>
            </a:r>
            <a:r>
              <a:rPr lang="en-US" dirty="0" smtClean="0"/>
              <a:t>rop </a:t>
            </a:r>
            <a:r>
              <a:rPr lang="en-US" u="sng" dirty="0" smtClean="0"/>
              <a:t>S</a:t>
            </a:r>
            <a:r>
              <a:rPr lang="en-US" dirty="0" smtClean="0"/>
              <a:t>top and </a:t>
            </a:r>
            <a:r>
              <a:rPr lang="en-US" u="sng" dirty="0" smtClean="0"/>
              <a:t>A</a:t>
            </a:r>
            <a:r>
              <a:rPr lang="en-US" dirty="0" smtClean="0"/>
              <a:t>ssess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DSA</a:t>
            </a:r>
            <a:r>
              <a:rPr lang="en-US" sz="4400" dirty="0">
                <a:solidFill>
                  <a:srgbClr val="FF0000"/>
                </a:solidFill>
              </a:rPr>
              <a:t>: </a:t>
            </a:r>
            <a:r>
              <a:rPr lang="en-US" sz="4400" i="1" dirty="0">
                <a:solidFill>
                  <a:srgbClr val="FF0000"/>
                </a:solidFill>
              </a:rPr>
              <a:t>How does the South </a:t>
            </a:r>
            <a:r>
              <a:rPr lang="en-US" sz="4400" i="1" dirty="0" smtClean="0">
                <a:solidFill>
                  <a:srgbClr val="FF0000"/>
                </a:solidFill>
              </a:rPr>
              <a:t>feel </a:t>
            </a:r>
            <a:r>
              <a:rPr lang="en-US" sz="4400" i="1" dirty="0">
                <a:solidFill>
                  <a:srgbClr val="FF0000"/>
                </a:solidFill>
              </a:rPr>
              <a:t>about California </a:t>
            </a:r>
            <a:r>
              <a:rPr lang="en-US" sz="4400" i="1" dirty="0" smtClean="0">
                <a:solidFill>
                  <a:srgbClr val="FF0000"/>
                </a:solidFill>
              </a:rPr>
              <a:t>becoming </a:t>
            </a:r>
            <a:r>
              <a:rPr lang="en-US" sz="4400" i="1" dirty="0">
                <a:solidFill>
                  <a:srgbClr val="FF0000"/>
                </a:solidFill>
              </a:rPr>
              <a:t>a Free State? What would it do to the </a:t>
            </a:r>
            <a:r>
              <a:rPr lang="en-US" sz="4400" i="1" u="sng" dirty="0">
                <a:solidFill>
                  <a:srgbClr val="FF0000"/>
                </a:solidFill>
              </a:rPr>
              <a:t>balance</a:t>
            </a:r>
            <a:r>
              <a:rPr lang="en-US" sz="4400" i="1" dirty="0">
                <a:solidFill>
                  <a:srgbClr val="FF0000"/>
                </a:solidFill>
              </a:rPr>
              <a:t> in the Senate?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tipped the </a:t>
            </a:r>
            <a:r>
              <a:rPr lang="en-US" dirty="0">
                <a:solidFill>
                  <a:srgbClr val="FF0000"/>
                </a:solidFill>
              </a:rPr>
              <a:t>balance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Senate</a:t>
            </a:r>
            <a:r>
              <a:rPr lang="en-US" dirty="0"/>
              <a:t> towards the </a:t>
            </a:r>
            <a:r>
              <a:rPr lang="en-US" dirty="0">
                <a:solidFill>
                  <a:srgbClr val="FF0000"/>
                </a:solidFill>
              </a:rPr>
              <a:t>Free North</a:t>
            </a:r>
          </a:p>
          <a:p>
            <a:pPr lvl="1"/>
            <a:r>
              <a:rPr lang="en-US" dirty="0"/>
              <a:t>North Accepted</a:t>
            </a:r>
          </a:p>
          <a:p>
            <a:pPr lvl="1"/>
            <a:r>
              <a:rPr lang="en-US" dirty="0"/>
              <a:t>South </a:t>
            </a:r>
            <a:r>
              <a:rPr lang="en-US" dirty="0" smtClean="0"/>
              <a:t>Refused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7" y="2286000"/>
            <a:ext cx="5186594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8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243"/>
            <a:ext cx="8229600" cy="4525963"/>
          </a:xfrm>
        </p:spPr>
        <p:txBody>
          <a:bodyPr/>
          <a:lstStyle/>
          <a:p>
            <a:r>
              <a:rPr lang="en-US" dirty="0" smtClean="0"/>
              <a:t>Sponsored again by </a:t>
            </a:r>
            <a:r>
              <a:rPr lang="en-US" dirty="0" smtClean="0">
                <a:solidFill>
                  <a:srgbClr val="FF0000"/>
                </a:solidFill>
              </a:rPr>
              <a:t>HENRY CLAY</a:t>
            </a:r>
          </a:p>
          <a:p>
            <a:r>
              <a:rPr lang="en-US" dirty="0" smtClean="0"/>
              <a:t>North Received: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California </a:t>
            </a:r>
            <a:r>
              <a:rPr lang="en-US" dirty="0" smtClean="0"/>
              <a:t>was admitted as </a:t>
            </a:r>
            <a:r>
              <a:rPr lang="en-US" dirty="0" smtClean="0">
                <a:solidFill>
                  <a:srgbClr val="FF0000"/>
                </a:solidFill>
              </a:rPr>
              <a:t>Free State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Ended Slave trade </a:t>
            </a:r>
            <a:r>
              <a:rPr lang="en-US" dirty="0" smtClean="0"/>
              <a:t>in</a:t>
            </a:r>
            <a:r>
              <a:rPr lang="en-US" dirty="0" smtClean="0">
                <a:solidFill>
                  <a:srgbClr val="FF0000"/>
                </a:solidFill>
              </a:rPr>
              <a:t> Washington D.C</a:t>
            </a:r>
            <a:endParaRPr lang="en-US" dirty="0" smtClean="0"/>
          </a:p>
          <a:p>
            <a:r>
              <a:rPr lang="en-US" dirty="0" smtClean="0"/>
              <a:t>South Received: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Mexico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Utah </a:t>
            </a:r>
            <a:r>
              <a:rPr lang="en-US" dirty="0" smtClean="0"/>
              <a:t>Territories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open to </a:t>
            </a:r>
            <a:r>
              <a:rPr lang="en-US" dirty="0" smtClean="0">
                <a:solidFill>
                  <a:srgbClr val="FF0000"/>
                </a:solidFill>
              </a:rPr>
              <a:t>slavery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Fugitive </a:t>
            </a:r>
            <a:r>
              <a:rPr lang="en-US" dirty="0" smtClean="0"/>
              <a:t>Slave</a:t>
            </a:r>
            <a:r>
              <a:rPr lang="en-US" dirty="0" smtClean="0">
                <a:solidFill>
                  <a:srgbClr val="FF0000"/>
                </a:solidFill>
              </a:rPr>
              <a:t> Law: </a:t>
            </a:r>
            <a:r>
              <a:rPr lang="en-US" dirty="0" smtClean="0"/>
              <a:t>Northerners had to </a:t>
            </a:r>
            <a:r>
              <a:rPr lang="en-US" dirty="0" smtClean="0">
                <a:solidFill>
                  <a:srgbClr val="FF0000"/>
                </a:solidFill>
              </a:rPr>
              <a:t>return escaped </a:t>
            </a:r>
            <a:r>
              <a:rPr lang="en-US" dirty="0" smtClean="0"/>
              <a:t>slaves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slave owners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3431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398"/>
            <a:ext cx="8305800" cy="55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7162800" y="3070234"/>
            <a:ext cx="685800" cy="4710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7235097" flipV="1">
            <a:off x="915967" y="3773820"/>
            <a:ext cx="1598706" cy="15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98">
            <a:off x="1607763" y="3738093"/>
            <a:ext cx="386406" cy="101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314" y="43024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to Slavery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4668285" flipV="1">
            <a:off x="1170" y="1921587"/>
            <a:ext cx="1550226" cy="178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314" y="853358"/>
            <a:ext cx="225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Free State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44754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D.C. Ended Slave Trade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7155873" y="4586100"/>
            <a:ext cx="1676400" cy="8776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4701770"/>
            <a:ext cx="170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Return my Escaped Slave!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16" y="5050809"/>
            <a:ext cx="1119684" cy="111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754</Words>
  <Application>Microsoft Office PowerPoint</Application>
  <PresentationFormat>On-screen Show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Wingdings</vt:lpstr>
      <vt:lpstr>Office Theme</vt:lpstr>
      <vt:lpstr>Causes of the Civil War</vt:lpstr>
      <vt:lpstr>Problems Brewing in USA</vt:lpstr>
      <vt:lpstr>Missouri Compromise of 1820</vt:lpstr>
      <vt:lpstr>Missouri Compromise 1820</vt:lpstr>
      <vt:lpstr>Compromise of 1850</vt:lpstr>
      <vt:lpstr>Drop Stop and Assess</vt:lpstr>
      <vt:lpstr>Compromise 1850</vt:lpstr>
      <vt:lpstr>Compromise of 1850</vt:lpstr>
      <vt:lpstr>PowerPoint Presentation</vt:lpstr>
      <vt:lpstr>Drop Stop Assess</vt:lpstr>
      <vt:lpstr>Uncle Tom’s Cabin</vt:lpstr>
      <vt:lpstr>Kansas-Nebraska Act 1854</vt:lpstr>
      <vt:lpstr>PowerPoint Presentation</vt:lpstr>
      <vt:lpstr>DSA: </vt:lpstr>
      <vt:lpstr>Kansas-Nebraska Act</vt:lpstr>
      <vt:lpstr>PowerPoint Presentation</vt:lpstr>
      <vt:lpstr>Bleeding Kansas</vt:lpstr>
      <vt:lpstr>DSA</vt:lpstr>
      <vt:lpstr>DSA</vt:lpstr>
      <vt:lpstr>Dred Scott Decision 1857</vt:lpstr>
      <vt:lpstr>Dred Scott Decision</vt:lpstr>
      <vt:lpstr>John Brown’s Raid </vt:lpstr>
      <vt:lpstr>Election of Abraham Lincoln 1860</vt:lpstr>
      <vt:lpstr>Election of Abraham Lincoln</vt:lpstr>
      <vt:lpstr>South Carolina Secedes</vt:lpstr>
      <vt:lpstr>South Carolina Breaks Away from the Union</vt:lpstr>
      <vt:lpstr>DSA</vt:lpstr>
      <vt:lpstr>Conflict  Compromise </vt:lpstr>
      <vt:lpstr>http://www.youtube.com/watch?v=zSp0WuHG5j4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Civil War</dc:title>
  <dc:creator>Devine, Laura</dc:creator>
  <cp:lastModifiedBy>Devine, Laura</cp:lastModifiedBy>
  <cp:revision>47</cp:revision>
  <cp:lastPrinted>2013-10-18T14:37:38Z</cp:lastPrinted>
  <dcterms:created xsi:type="dcterms:W3CDTF">2013-10-17T14:51:27Z</dcterms:created>
  <dcterms:modified xsi:type="dcterms:W3CDTF">2016-09-26T18:05:55Z</dcterms:modified>
</cp:coreProperties>
</file>