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94" r:id="rId5"/>
    <p:sldId id="287" r:id="rId6"/>
    <p:sldId id="285" r:id="rId7"/>
    <p:sldId id="286" r:id="rId8"/>
    <p:sldId id="288" r:id="rId9"/>
    <p:sldId id="289" r:id="rId10"/>
    <p:sldId id="290" r:id="rId11"/>
    <p:sldId id="291" r:id="rId12"/>
    <p:sldId id="259" r:id="rId13"/>
    <p:sldId id="260" r:id="rId14"/>
    <p:sldId id="262" r:id="rId15"/>
    <p:sldId id="266" r:id="rId16"/>
    <p:sldId id="267" r:id="rId17"/>
    <p:sldId id="269" r:id="rId18"/>
    <p:sldId id="271" r:id="rId19"/>
    <p:sldId id="295" r:id="rId20"/>
    <p:sldId id="273" r:id="rId21"/>
    <p:sldId id="275" r:id="rId22"/>
    <p:sldId id="276" r:id="rId23"/>
    <p:sldId id="277" r:id="rId24"/>
    <p:sldId id="278" r:id="rId25"/>
    <p:sldId id="279" r:id="rId26"/>
    <p:sldId id="280" r:id="rId27"/>
    <p:sldId id="281" r:id="rId28"/>
    <p:sldId id="282" r:id="rId29"/>
    <p:sldId id="293" r:id="rId30"/>
    <p:sldId id="283" r:id="rId31"/>
    <p:sldId id="284" r:id="rId32"/>
    <p:sldId id="296" r:id="rId33"/>
    <p:sldId id="297" r:id="rId34"/>
    <p:sldId id="298" r:id="rId35"/>
    <p:sldId id="292" r:id="rId36"/>
    <p:sldId id="299" r:id="rId3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66CCFF"/>
    <a:srgbClr val="FF3300"/>
    <a:srgbClr val="FF99FF"/>
    <a:srgbClr val="FFFF66"/>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1" autoAdjust="0"/>
    <p:restoredTop sz="94728" autoAdjust="0"/>
  </p:normalViewPr>
  <p:slideViewPr>
    <p:cSldViewPr>
      <p:cViewPr varScale="1">
        <p:scale>
          <a:sx n="69" d="100"/>
          <a:sy n="69" d="100"/>
        </p:scale>
        <p:origin x="1410" y="6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8F4A2EA-9175-49E6-A2AA-7380036D1513}" type="datetimeFigureOut">
              <a:rPr lang="en-US"/>
              <a:pPr>
                <a:defRPr/>
              </a:pPr>
              <a:t>9/26/2017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D3ABFF5-C276-4292-8D73-FC460795185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00B08DF-871A-4D52-98FC-F98FA08E4BC9}" type="datetimeFigureOut">
              <a:rPr lang="en-US"/>
              <a:pPr>
                <a:defRPr/>
              </a:pPr>
              <a:t>9/26/2017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FC4EABA-F851-412F-8DE5-813720D4FFA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A9D73FC-4B7F-4B9B-9BF7-E551C6C42A2E}" type="datetimeFigureOut">
              <a:rPr lang="en-US"/>
              <a:pPr>
                <a:defRPr/>
              </a:pPr>
              <a:t>9/26/2017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C57E8EF-8494-44AB-AC20-A1C85D77F3F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0AEC099-C570-485D-A51D-DDF2CFFDA577}" type="datetimeFigureOut">
              <a:rPr lang="en-US"/>
              <a:pPr>
                <a:defRPr/>
              </a:pPr>
              <a:t>9/26/2017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B540979-C49F-4945-BD2C-DE36E4512D5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BD8A424-6A33-49F8-8403-1EDF4FB2A125}" type="datetimeFigureOut">
              <a:rPr lang="en-US"/>
              <a:pPr>
                <a:defRPr/>
              </a:pPr>
              <a:t>9/26/2017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EAE162F-1891-42FE-91E7-54854FB0854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C6F6FB3-1F5E-4E55-B38E-BBAD39DECCD5}" type="datetimeFigureOut">
              <a:rPr lang="en-US"/>
              <a:pPr>
                <a:defRPr/>
              </a:pPr>
              <a:t>9/26/2017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65BDB28-E814-4AC6-BA86-70DE2416A41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9AEB0DD-F20E-469F-A798-6FBA80B81E63}" type="datetimeFigureOut">
              <a:rPr lang="en-US"/>
              <a:pPr>
                <a:defRPr/>
              </a:pPr>
              <a:t>9/26/2017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C8D194F-9766-4AA2-9E32-4FFAD7370AA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E3F48AE-6198-41FC-81E1-0F3396398CD6}" type="datetimeFigureOut">
              <a:rPr lang="en-US"/>
              <a:pPr>
                <a:defRPr/>
              </a:pPr>
              <a:t>9/26/2017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51B6010-10D2-4626-B5B3-C2652D74A5E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9A12520-0790-4790-A8DC-107A116A8718}" type="datetimeFigureOut">
              <a:rPr lang="en-US"/>
              <a:pPr>
                <a:defRPr/>
              </a:pPr>
              <a:t>9/26/2017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AFB41E8-F743-4749-B571-D8F4FB2AE1C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3B8226A-68A4-47C4-93B8-9E8093141B17}" type="datetimeFigureOut">
              <a:rPr lang="en-US"/>
              <a:pPr>
                <a:defRPr/>
              </a:pPr>
              <a:t>9/26/2017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987370E-29F7-47BD-AAE9-2006901CE5B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A7B2710-4102-4E75-A79A-C89C62230BE3}" type="datetimeFigureOut">
              <a:rPr lang="en-US"/>
              <a:pPr>
                <a:defRPr/>
              </a:pPr>
              <a:t>9/26/2017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68252F3-3291-46FD-B27E-D181ECED7CF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71F89A42-20EA-4A8A-BFDC-3EE72F4D65DE}" type="datetimeFigureOut">
              <a:rPr lang="en-US"/>
              <a:pPr>
                <a:defRPr/>
              </a:pPr>
              <a:t>9/26/2017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1D5AAEDB-1EAC-45C2-A6EA-5DD29CA59C7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spd="slow">
    <p:random/>
  </p:transition>
  <p:txStyles>
    <p:titleStyle>
      <a:lvl1pPr algn="ctr" rtl="0" fontAlgn="base">
        <a:spcBef>
          <a:spcPct val="0"/>
        </a:spcBef>
        <a:spcAft>
          <a:spcPct val="0"/>
        </a:spcAft>
        <a:defRPr sz="4400" kern="1200">
          <a:solidFill>
            <a:srgbClr val="66CCFF"/>
          </a:solidFill>
          <a:latin typeface="+mj-lt"/>
          <a:ea typeface="+mj-ea"/>
          <a:cs typeface="+mj-cs"/>
        </a:defRPr>
      </a:lvl1pPr>
      <a:lvl2pPr algn="ctr" rtl="0" fontAlgn="base">
        <a:spcBef>
          <a:spcPct val="0"/>
        </a:spcBef>
        <a:spcAft>
          <a:spcPct val="0"/>
        </a:spcAft>
        <a:defRPr sz="4400">
          <a:solidFill>
            <a:srgbClr val="66CCFF"/>
          </a:solidFill>
          <a:latin typeface="Calibri" pitchFamily="34" charset="0"/>
        </a:defRPr>
      </a:lvl2pPr>
      <a:lvl3pPr algn="ctr" rtl="0" fontAlgn="base">
        <a:spcBef>
          <a:spcPct val="0"/>
        </a:spcBef>
        <a:spcAft>
          <a:spcPct val="0"/>
        </a:spcAft>
        <a:defRPr sz="4400">
          <a:solidFill>
            <a:srgbClr val="66CCFF"/>
          </a:solidFill>
          <a:latin typeface="Calibri" pitchFamily="34" charset="0"/>
        </a:defRPr>
      </a:lvl3pPr>
      <a:lvl4pPr algn="ctr" rtl="0" fontAlgn="base">
        <a:spcBef>
          <a:spcPct val="0"/>
        </a:spcBef>
        <a:spcAft>
          <a:spcPct val="0"/>
        </a:spcAft>
        <a:defRPr sz="4400">
          <a:solidFill>
            <a:srgbClr val="66CCFF"/>
          </a:solidFill>
          <a:latin typeface="Calibri" pitchFamily="34" charset="0"/>
        </a:defRPr>
      </a:lvl4pPr>
      <a:lvl5pPr algn="ctr" rtl="0" fontAlgn="base">
        <a:spcBef>
          <a:spcPct val="0"/>
        </a:spcBef>
        <a:spcAft>
          <a:spcPct val="0"/>
        </a:spcAft>
        <a:defRPr sz="4400">
          <a:solidFill>
            <a:srgbClr val="66CCFF"/>
          </a:solidFill>
          <a:latin typeface="Calibri" pitchFamily="34" charset="0"/>
        </a:defRPr>
      </a:lvl5pPr>
      <a:lvl6pPr marL="457200" algn="ctr" rtl="0" fontAlgn="base">
        <a:spcBef>
          <a:spcPct val="0"/>
        </a:spcBef>
        <a:spcAft>
          <a:spcPct val="0"/>
        </a:spcAft>
        <a:defRPr sz="4400">
          <a:solidFill>
            <a:srgbClr val="66CCFF"/>
          </a:solidFill>
          <a:latin typeface="Calibri" pitchFamily="34" charset="0"/>
        </a:defRPr>
      </a:lvl6pPr>
      <a:lvl7pPr marL="914400" algn="ctr" rtl="0" fontAlgn="base">
        <a:spcBef>
          <a:spcPct val="0"/>
        </a:spcBef>
        <a:spcAft>
          <a:spcPct val="0"/>
        </a:spcAft>
        <a:defRPr sz="4400">
          <a:solidFill>
            <a:srgbClr val="66CCFF"/>
          </a:solidFill>
          <a:latin typeface="Calibri" pitchFamily="34" charset="0"/>
        </a:defRPr>
      </a:lvl7pPr>
      <a:lvl8pPr marL="1371600" algn="ctr" rtl="0" fontAlgn="base">
        <a:spcBef>
          <a:spcPct val="0"/>
        </a:spcBef>
        <a:spcAft>
          <a:spcPct val="0"/>
        </a:spcAft>
        <a:defRPr sz="4400">
          <a:solidFill>
            <a:srgbClr val="66CCFF"/>
          </a:solidFill>
          <a:latin typeface="Calibri" pitchFamily="34" charset="0"/>
        </a:defRPr>
      </a:lvl8pPr>
      <a:lvl9pPr marL="1828800" algn="ctr" rtl="0" fontAlgn="base">
        <a:spcBef>
          <a:spcPct val="0"/>
        </a:spcBef>
        <a:spcAft>
          <a:spcPct val="0"/>
        </a:spcAft>
        <a:defRPr sz="4400">
          <a:solidFill>
            <a:srgbClr val="66CCFF"/>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rgbClr val="FFFF66"/>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rgbClr val="66FF33"/>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rgbClr val="FFCC00"/>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bg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hyperlink" Target="https://www.youtube.com/watch?v=OnoNITE-CLc"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youtube.com/watch?v=UEAeEjFOod4"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26.jpeg"/><Relationship Id="rId1" Type="http://schemas.openxmlformats.org/officeDocument/2006/relationships/slideLayout" Target="../slideLayouts/slideLayout2.xml"/><Relationship Id="rId5" Type="http://schemas.openxmlformats.org/officeDocument/2006/relationships/image" Target="../media/image29.jpeg"/><Relationship Id="rId4" Type="http://schemas.openxmlformats.org/officeDocument/2006/relationships/image" Target="../media/image28.jpeg"/></Relationships>
</file>

<file path=ppt/slides/_rels/slide21.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9.jpeg"/><Relationship Id="rId7" Type="http://schemas.openxmlformats.org/officeDocument/2006/relationships/image" Target="../media/image13.jpeg"/><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 Id="rId9" Type="http://schemas.openxmlformats.org/officeDocument/2006/relationships/image" Target="../media/image1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ctrTitle"/>
          </p:nvPr>
        </p:nvSpPr>
        <p:spPr>
          <a:xfrm>
            <a:off x="990600" y="381000"/>
            <a:ext cx="7772400" cy="1470025"/>
          </a:xfrm>
        </p:spPr>
        <p:txBody>
          <a:bodyPr/>
          <a:lstStyle/>
          <a:p>
            <a:r>
              <a:rPr lang="en-US" smtClean="0"/>
              <a:t>Straw Rocket Activity </a:t>
            </a:r>
          </a:p>
        </p:txBody>
      </p:sp>
      <p:sp>
        <p:nvSpPr>
          <p:cNvPr id="3" name="Subtitle 2"/>
          <p:cNvSpPr>
            <a:spLocks noGrp="1"/>
          </p:cNvSpPr>
          <p:nvPr>
            <p:ph type="subTitle" idx="1"/>
          </p:nvPr>
        </p:nvSpPr>
        <p:spPr>
          <a:xfrm>
            <a:off x="2362200" y="5029200"/>
            <a:ext cx="6400800" cy="533400"/>
          </a:xfrm>
        </p:spPr>
        <p:txBody>
          <a:bodyPr>
            <a:normAutofit/>
          </a:bodyPr>
          <a:lstStyle/>
          <a:p>
            <a:pPr>
              <a:lnSpc>
                <a:spcPct val="90000"/>
              </a:lnSpc>
            </a:pPr>
            <a:r>
              <a:rPr lang="en-US" smtClean="0">
                <a:solidFill>
                  <a:srgbClr val="FFCC00"/>
                </a:solidFill>
              </a:rPr>
              <a:t>5</a:t>
            </a:r>
            <a:r>
              <a:rPr lang="en-US" baseline="30000" smtClean="0">
                <a:solidFill>
                  <a:srgbClr val="FFCC00"/>
                </a:solidFill>
              </a:rPr>
              <a:t>th</a:t>
            </a:r>
            <a:r>
              <a:rPr lang="en-US" smtClean="0">
                <a:solidFill>
                  <a:srgbClr val="FFCC00"/>
                </a:solidFill>
              </a:rPr>
              <a:t> Grade </a:t>
            </a:r>
          </a:p>
        </p:txBody>
      </p:sp>
      <p:pic>
        <p:nvPicPr>
          <p:cNvPr id="13317" name="Picture 5" descr="th?id=OIP"/>
          <p:cNvPicPr>
            <a:picLocks noChangeAspect="1" noChangeArrowheads="1"/>
          </p:cNvPicPr>
          <p:nvPr/>
        </p:nvPicPr>
        <p:blipFill>
          <a:blip r:embed="rId2"/>
          <a:srcRect/>
          <a:stretch>
            <a:fillRect/>
          </a:stretch>
        </p:blipFill>
        <p:spPr bwMode="auto">
          <a:xfrm>
            <a:off x="0" y="2514600"/>
            <a:ext cx="4343400" cy="4343400"/>
          </a:xfrm>
          <a:prstGeom prst="rect">
            <a:avLst/>
          </a:prstGeom>
          <a:noFill/>
        </p:spPr>
      </p:pic>
      <p:pic>
        <p:nvPicPr>
          <p:cNvPr id="13319" name="Picture 7" descr="th?id=OIP"/>
          <p:cNvPicPr>
            <a:picLocks noChangeAspect="1" noChangeArrowheads="1"/>
          </p:cNvPicPr>
          <p:nvPr/>
        </p:nvPicPr>
        <p:blipFill>
          <a:blip r:embed="rId3"/>
          <a:srcRect/>
          <a:stretch>
            <a:fillRect/>
          </a:stretch>
        </p:blipFill>
        <p:spPr bwMode="auto">
          <a:xfrm>
            <a:off x="6296025" y="1600200"/>
            <a:ext cx="2847975" cy="2857500"/>
          </a:xfrm>
          <a:prstGeom prst="rect">
            <a:avLst/>
          </a:prstGeom>
          <a:noFill/>
        </p:spPr>
      </p:pic>
    </p:spTree>
  </p:cSld>
  <p:clrMapOvr>
    <a:masterClrMapping/>
  </p:clrMapOvr>
  <p:transition spd="slow">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7" name="Picture 7" descr="th?id=OIP"/>
          <p:cNvPicPr>
            <a:picLocks noChangeAspect="1" noChangeArrowheads="1"/>
          </p:cNvPicPr>
          <p:nvPr/>
        </p:nvPicPr>
        <p:blipFill>
          <a:blip r:embed="rId2"/>
          <a:srcRect/>
          <a:stretch>
            <a:fillRect/>
          </a:stretch>
        </p:blipFill>
        <p:spPr bwMode="auto">
          <a:xfrm>
            <a:off x="3581400" y="4000500"/>
            <a:ext cx="2486025" cy="2857500"/>
          </a:xfrm>
          <a:prstGeom prst="rect">
            <a:avLst/>
          </a:prstGeom>
          <a:noFill/>
        </p:spPr>
      </p:pic>
      <p:sp>
        <p:nvSpPr>
          <p:cNvPr id="46081" name="Title 1"/>
          <p:cNvSpPr>
            <a:spLocks noGrp="1"/>
          </p:cNvSpPr>
          <p:nvPr>
            <p:ph type="title"/>
          </p:nvPr>
        </p:nvSpPr>
        <p:spPr>
          <a:xfrm>
            <a:off x="457200" y="304800"/>
            <a:ext cx="8229600" cy="1143000"/>
          </a:xfrm>
        </p:spPr>
        <p:txBody>
          <a:bodyPr/>
          <a:lstStyle/>
          <a:p>
            <a:r>
              <a:rPr lang="en-US" smtClean="0"/>
              <a:t>Question # 2 </a:t>
            </a:r>
          </a:p>
        </p:txBody>
      </p:sp>
      <p:sp>
        <p:nvSpPr>
          <p:cNvPr id="46082" name="Content Placeholder 2"/>
          <p:cNvSpPr>
            <a:spLocks noGrp="1"/>
          </p:cNvSpPr>
          <p:nvPr>
            <p:ph idx="1"/>
          </p:nvPr>
        </p:nvSpPr>
        <p:spPr/>
        <p:txBody>
          <a:bodyPr/>
          <a:lstStyle/>
          <a:p>
            <a:r>
              <a:rPr lang="en-US" i="1" smtClean="0"/>
              <a:t>Can the pair of scissors be used as part of the rocket?</a:t>
            </a:r>
            <a:endParaRPr lang="en-US" smtClean="0"/>
          </a:p>
          <a:p>
            <a:pPr lvl="1"/>
            <a:r>
              <a:rPr lang="en-US" smtClean="0"/>
              <a:t>No, the scissors are actually an extension of you, the person using them.  </a:t>
            </a:r>
            <a:r>
              <a:rPr lang="en-US" u="sng" smtClean="0"/>
              <a:t>They are a tool </a:t>
            </a:r>
            <a:r>
              <a:rPr lang="en-US" smtClean="0"/>
              <a:t>not a material and used to assist you in solving your problem. </a:t>
            </a:r>
          </a:p>
        </p:txBody>
      </p:sp>
      <p:pic>
        <p:nvPicPr>
          <p:cNvPr id="46085" name="Picture 5" descr="th?id=OIP"/>
          <p:cNvPicPr>
            <a:picLocks noChangeAspect="1" noChangeArrowheads="1"/>
          </p:cNvPicPr>
          <p:nvPr/>
        </p:nvPicPr>
        <p:blipFill>
          <a:blip r:embed="rId3"/>
          <a:srcRect/>
          <a:stretch>
            <a:fillRect/>
          </a:stretch>
        </p:blipFill>
        <p:spPr bwMode="auto">
          <a:xfrm>
            <a:off x="4724400" y="4114800"/>
            <a:ext cx="914400" cy="523875"/>
          </a:xfrm>
          <a:prstGeom prst="rect">
            <a:avLst/>
          </a:prstGeom>
          <a:noFill/>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46082">
                                            <p:txEl>
                                              <p:pRg st="1" end="1"/>
                                            </p:txEl>
                                          </p:spTgt>
                                        </p:tgtEl>
                                        <p:attrNameLst>
                                          <p:attrName>style.visibility</p:attrName>
                                        </p:attrNameLst>
                                      </p:cBhvr>
                                      <p:to>
                                        <p:strVal val="visible"/>
                                      </p:to>
                                    </p:set>
                                    <p:animEffect transition="in" filter="wedge">
                                      <p:cBhvr>
                                        <p:cTn id="7" dur="2000"/>
                                        <p:tgtEl>
                                          <p:spTgt spid="4608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r>
              <a:rPr lang="en-US" smtClean="0"/>
              <a:t>Question # 3 </a:t>
            </a:r>
          </a:p>
        </p:txBody>
      </p:sp>
      <p:sp>
        <p:nvSpPr>
          <p:cNvPr id="47106" name="Content Placeholder 2"/>
          <p:cNvSpPr>
            <a:spLocks noGrp="1"/>
          </p:cNvSpPr>
          <p:nvPr>
            <p:ph idx="1"/>
          </p:nvPr>
        </p:nvSpPr>
        <p:spPr/>
        <p:txBody>
          <a:bodyPr/>
          <a:lstStyle/>
          <a:p>
            <a:r>
              <a:rPr lang="en-US" i="1" dirty="0" smtClean="0"/>
              <a:t>Restate </a:t>
            </a:r>
            <a:r>
              <a:rPr lang="en-US" i="1" u="sng" dirty="0" smtClean="0"/>
              <a:t>one</a:t>
            </a:r>
            <a:r>
              <a:rPr lang="en-US" i="1" dirty="0" smtClean="0"/>
              <a:t> of the three variables that you will be able to alter or change on your rocket?</a:t>
            </a:r>
          </a:p>
          <a:p>
            <a:pPr lvl="1"/>
            <a:r>
              <a:rPr lang="en-US" dirty="0" smtClean="0"/>
              <a:t>The Size and Shape of the Fins. </a:t>
            </a:r>
          </a:p>
          <a:p>
            <a:pPr lvl="1"/>
            <a:r>
              <a:rPr lang="en-US" dirty="0" smtClean="0"/>
              <a:t>The total number of Fins (2,3 or 4). </a:t>
            </a:r>
          </a:p>
          <a:p>
            <a:pPr lvl="1"/>
            <a:r>
              <a:rPr lang="en-US" dirty="0" smtClean="0"/>
              <a:t>The weight of the nosecone.</a:t>
            </a:r>
          </a:p>
          <a:p>
            <a:pPr lvl="1"/>
            <a:endParaRPr lang="en-US" i="1" dirty="0" smtClean="0"/>
          </a:p>
          <a:p>
            <a:pPr lvl="1"/>
            <a:endParaRPr lang="en-US" dirty="0" smtClean="0"/>
          </a:p>
          <a:p>
            <a:pPr lvl="1"/>
            <a:endParaRPr lang="en-US" dirty="0" smtClean="0"/>
          </a:p>
        </p:txBody>
      </p:sp>
      <p:pic>
        <p:nvPicPr>
          <p:cNvPr id="47109" name="Picture 5" descr="th?id=OIP"/>
          <p:cNvPicPr>
            <a:picLocks noChangeAspect="1" noChangeArrowheads="1"/>
          </p:cNvPicPr>
          <p:nvPr/>
        </p:nvPicPr>
        <p:blipFill>
          <a:blip r:embed="rId2"/>
          <a:srcRect/>
          <a:stretch>
            <a:fillRect/>
          </a:stretch>
        </p:blipFill>
        <p:spPr bwMode="auto">
          <a:xfrm>
            <a:off x="3048000" y="4283075"/>
            <a:ext cx="3429000" cy="2574925"/>
          </a:xfrm>
          <a:prstGeom prst="rect">
            <a:avLst/>
          </a:prstGeom>
          <a:noFill/>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7106">
                                            <p:txEl>
                                              <p:pRg st="1" end="1"/>
                                            </p:txEl>
                                          </p:spTgt>
                                        </p:tgtEl>
                                        <p:attrNameLst>
                                          <p:attrName>style.visibility</p:attrName>
                                        </p:attrNameLst>
                                      </p:cBhvr>
                                      <p:to>
                                        <p:strVal val="visible"/>
                                      </p:to>
                                    </p:set>
                                    <p:animEffect transition="in" filter="fade">
                                      <p:cBhvr>
                                        <p:cTn id="7" dur="1000"/>
                                        <p:tgtEl>
                                          <p:spTgt spid="47106">
                                            <p:txEl>
                                              <p:pRg st="1" end="1"/>
                                            </p:txEl>
                                          </p:spTgt>
                                        </p:tgtEl>
                                      </p:cBhvr>
                                    </p:animEffect>
                                    <p:anim calcmode="lin" valueType="num">
                                      <p:cBhvr>
                                        <p:cTn id="8" dur="1000" fill="hold"/>
                                        <p:tgtEl>
                                          <p:spTgt spid="47106">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7106">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7106">
                                            <p:txEl>
                                              <p:pRg st="2" end="2"/>
                                            </p:txEl>
                                          </p:spTgt>
                                        </p:tgtEl>
                                        <p:attrNameLst>
                                          <p:attrName>style.visibility</p:attrName>
                                        </p:attrNameLst>
                                      </p:cBhvr>
                                      <p:to>
                                        <p:strVal val="visible"/>
                                      </p:to>
                                    </p:set>
                                    <p:animEffect transition="in" filter="fade">
                                      <p:cBhvr>
                                        <p:cTn id="12" dur="1000"/>
                                        <p:tgtEl>
                                          <p:spTgt spid="47106">
                                            <p:txEl>
                                              <p:pRg st="2" end="2"/>
                                            </p:txEl>
                                          </p:spTgt>
                                        </p:tgtEl>
                                      </p:cBhvr>
                                    </p:animEffect>
                                    <p:anim calcmode="lin" valueType="num">
                                      <p:cBhvr>
                                        <p:cTn id="13" dur="1000" fill="hold"/>
                                        <p:tgtEl>
                                          <p:spTgt spid="47106">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47106">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7106">
                                            <p:txEl>
                                              <p:pRg st="3" end="3"/>
                                            </p:txEl>
                                          </p:spTgt>
                                        </p:tgtEl>
                                        <p:attrNameLst>
                                          <p:attrName>style.visibility</p:attrName>
                                        </p:attrNameLst>
                                      </p:cBhvr>
                                      <p:to>
                                        <p:strVal val="visible"/>
                                      </p:to>
                                    </p:set>
                                    <p:animEffect transition="in" filter="fade">
                                      <p:cBhvr>
                                        <p:cTn id="17" dur="1000"/>
                                        <p:tgtEl>
                                          <p:spTgt spid="47106">
                                            <p:txEl>
                                              <p:pRg st="3" end="3"/>
                                            </p:txEl>
                                          </p:spTgt>
                                        </p:tgtEl>
                                      </p:cBhvr>
                                    </p:animEffect>
                                    <p:anim calcmode="lin" valueType="num">
                                      <p:cBhvr>
                                        <p:cTn id="18" dur="1000" fill="hold"/>
                                        <p:tgtEl>
                                          <p:spTgt spid="47106">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47106">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smtClean="0"/>
              <a:t>Rocket?</a:t>
            </a:r>
          </a:p>
        </p:txBody>
      </p:sp>
      <p:sp>
        <p:nvSpPr>
          <p:cNvPr id="16386" name="Content Placeholder 2"/>
          <p:cNvSpPr>
            <a:spLocks noGrp="1"/>
          </p:cNvSpPr>
          <p:nvPr>
            <p:ph idx="1"/>
          </p:nvPr>
        </p:nvSpPr>
        <p:spPr>
          <a:xfrm>
            <a:off x="457200" y="1600200"/>
            <a:ext cx="8229600" cy="609600"/>
          </a:xfrm>
        </p:spPr>
        <p:txBody>
          <a:bodyPr/>
          <a:lstStyle/>
          <a:p>
            <a:r>
              <a:rPr lang="en-US" smtClean="0"/>
              <a:t>A rocket consists of 3 main parts.</a:t>
            </a:r>
          </a:p>
        </p:txBody>
      </p:sp>
      <p:pic>
        <p:nvPicPr>
          <p:cNvPr id="16387" name="Picture 3" descr="http://www.scienceteacherprogram.org/images/SMisner08-2.gif"/>
          <p:cNvPicPr>
            <a:picLocks noChangeAspect="1" noChangeArrowheads="1"/>
          </p:cNvPicPr>
          <p:nvPr/>
        </p:nvPicPr>
        <p:blipFill>
          <a:blip r:embed="rId2"/>
          <a:srcRect l="17949" t="4706" r="5199" b="14166"/>
          <a:stretch>
            <a:fillRect/>
          </a:stretch>
        </p:blipFill>
        <p:spPr bwMode="auto">
          <a:xfrm>
            <a:off x="1524000" y="2971800"/>
            <a:ext cx="6032500" cy="3389313"/>
          </a:xfrm>
          <a:prstGeom prst="rect">
            <a:avLst/>
          </a:prstGeom>
          <a:noFill/>
          <a:ln w="9525">
            <a:noFill/>
            <a:miter lim="800000"/>
            <a:headEnd/>
            <a:tailEnd/>
          </a:ln>
        </p:spPr>
      </p:pic>
      <p:sp>
        <p:nvSpPr>
          <p:cNvPr id="6" name="Rectangle 5"/>
          <p:cNvSpPr>
            <a:spLocks noChangeArrowheads="1"/>
          </p:cNvSpPr>
          <p:nvPr/>
        </p:nvSpPr>
        <p:spPr bwMode="auto">
          <a:xfrm>
            <a:off x="1524000" y="2971800"/>
            <a:ext cx="1066800" cy="1295400"/>
          </a:xfrm>
          <a:prstGeom prst="rect">
            <a:avLst/>
          </a:prstGeom>
          <a:solidFill>
            <a:schemeClr val="bg1"/>
          </a:solidFill>
          <a:ln w="25400" algn="ctr">
            <a:noFill/>
            <a:miter lim="800000"/>
            <a:headEnd/>
            <a:tailEnd/>
          </a:ln>
        </p:spPr>
        <p:txBody>
          <a:bodyPr anchor="ctr"/>
          <a:lstStyle/>
          <a:p>
            <a:pPr algn="ctr" fontAlgn="auto">
              <a:spcBef>
                <a:spcPts val="0"/>
              </a:spcBef>
              <a:spcAft>
                <a:spcPts val="0"/>
              </a:spcAft>
              <a:defRPr/>
            </a:pPr>
            <a:endParaRPr lang="en-US">
              <a:solidFill>
                <a:schemeClr val="lt1"/>
              </a:solidFill>
              <a:latin typeface="+mn-lt"/>
              <a:cs typeface="+mn-cs"/>
            </a:endParaRPr>
          </a:p>
        </p:txBody>
      </p:sp>
      <p:sp>
        <p:nvSpPr>
          <p:cNvPr id="2" name="Rectangle 5"/>
          <p:cNvSpPr>
            <a:spLocks noChangeArrowheads="1"/>
          </p:cNvSpPr>
          <p:nvPr/>
        </p:nvSpPr>
        <p:spPr bwMode="auto">
          <a:xfrm>
            <a:off x="5181600" y="2971800"/>
            <a:ext cx="1524000" cy="381000"/>
          </a:xfrm>
          <a:prstGeom prst="rect">
            <a:avLst/>
          </a:prstGeom>
          <a:solidFill>
            <a:schemeClr val="bg1"/>
          </a:solidFill>
          <a:ln w="25400" algn="ctr">
            <a:noFill/>
            <a:miter lim="800000"/>
            <a:headEnd/>
            <a:tailEnd/>
          </a:ln>
        </p:spPr>
        <p:txBody>
          <a:bodyPr anchor="ctr"/>
          <a:lstStyle/>
          <a:p>
            <a:pPr algn="ctr" fontAlgn="auto">
              <a:spcBef>
                <a:spcPts val="0"/>
              </a:spcBef>
              <a:spcAft>
                <a:spcPts val="0"/>
              </a:spcAft>
              <a:defRPr/>
            </a:pPr>
            <a:endParaRPr lang="en-US">
              <a:solidFill>
                <a:schemeClr val="lt1"/>
              </a:solidFill>
              <a:latin typeface="+mn-lt"/>
              <a:cs typeface="+mn-cs"/>
            </a:endParaRPr>
          </a:p>
        </p:txBody>
      </p:sp>
      <p:sp>
        <p:nvSpPr>
          <p:cNvPr id="3" name="Rectangle 5"/>
          <p:cNvSpPr>
            <a:spLocks noChangeArrowheads="1"/>
          </p:cNvSpPr>
          <p:nvPr/>
        </p:nvSpPr>
        <p:spPr bwMode="auto">
          <a:xfrm>
            <a:off x="4724400" y="4953000"/>
            <a:ext cx="1981200" cy="1371600"/>
          </a:xfrm>
          <a:prstGeom prst="rect">
            <a:avLst/>
          </a:prstGeom>
          <a:solidFill>
            <a:schemeClr val="bg1"/>
          </a:solidFill>
          <a:ln w="25400" algn="ctr">
            <a:noFill/>
            <a:miter lim="800000"/>
            <a:headEnd/>
            <a:tailEnd/>
          </a:ln>
        </p:spPr>
        <p:txBody>
          <a:bodyPr anchor="ctr"/>
          <a:lstStyle/>
          <a:p>
            <a:pPr algn="ctr" fontAlgn="auto">
              <a:spcBef>
                <a:spcPts val="0"/>
              </a:spcBef>
              <a:spcAft>
                <a:spcPts val="0"/>
              </a:spcAft>
              <a:defRPr/>
            </a:pPr>
            <a:endParaRPr lang="en-US">
              <a:solidFill>
                <a:schemeClr val="lt1"/>
              </a:solidFill>
              <a:latin typeface="+mn-lt"/>
              <a:cs typeface="+mn-cs"/>
            </a:endParaRPr>
          </a:p>
        </p:txBody>
      </p:sp>
      <p:sp>
        <p:nvSpPr>
          <p:cNvPr id="4" name="Rectangle 5"/>
          <p:cNvSpPr>
            <a:spLocks noChangeArrowheads="1"/>
          </p:cNvSpPr>
          <p:nvPr/>
        </p:nvSpPr>
        <p:spPr bwMode="auto">
          <a:xfrm>
            <a:off x="3505200" y="3124200"/>
            <a:ext cx="1524000" cy="838200"/>
          </a:xfrm>
          <a:prstGeom prst="rect">
            <a:avLst/>
          </a:prstGeom>
          <a:solidFill>
            <a:schemeClr val="bg1"/>
          </a:solidFill>
          <a:ln w="25400" algn="ctr">
            <a:noFill/>
            <a:miter lim="800000"/>
            <a:headEnd/>
            <a:tailEnd/>
          </a:ln>
        </p:spPr>
        <p:txBody>
          <a:bodyPr anchor="ctr"/>
          <a:lstStyle/>
          <a:p>
            <a:pPr algn="ctr" fontAlgn="auto">
              <a:spcBef>
                <a:spcPts val="0"/>
              </a:spcBef>
              <a:spcAft>
                <a:spcPts val="0"/>
              </a:spcAft>
              <a:defRPr/>
            </a:pPr>
            <a:endParaRPr lang="en-US">
              <a:solidFill>
                <a:schemeClr val="lt1"/>
              </a:solidFill>
              <a:latin typeface="+mn-lt"/>
              <a:cs typeface="+mn-cs"/>
            </a:endParaRPr>
          </a:p>
        </p:txBody>
      </p:sp>
      <p:sp>
        <p:nvSpPr>
          <p:cNvPr id="5" name="Rectangle 5"/>
          <p:cNvSpPr>
            <a:spLocks noChangeArrowheads="1"/>
          </p:cNvSpPr>
          <p:nvPr/>
        </p:nvSpPr>
        <p:spPr bwMode="auto">
          <a:xfrm>
            <a:off x="1524000" y="5257800"/>
            <a:ext cx="914400" cy="838200"/>
          </a:xfrm>
          <a:prstGeom prst="rect">
            <a:avLst/>
          </a:prstGeom>
          <a:solidFill>
            <a:schemeClr val="bg1"/>
          </a:solidFill>
          <a:ln w="25400" algn="ctr">
            <a:noFill/>
            <a:miter lim="800000"/>
            <a:headEnd/>
            <a:tailEnd/>
          </a:ln>
        </p:spPr>
        <p:txBody>
          <a:bodyPr anchor="ctr"/>
          <a:lstStyle/>
          <a:p>
            <a:pPr algn="ctr" fontAlgn="auto">
              <a:spcBef>
                <a:spcPts val="0"/>
              </a:spcBef>
              <a:spcAft>
                <a:spcPts val="0"/>
              </a:spcAft>
              <a:defRPr/>
            </a:pPr>
            <a:endParaRPr lang="en-US">
              <a:solidFill>
                <a:schemeClr val="lt1"/>
              </a:solidFill>
              <a:latin typeface="+mn-lt"/>
              <a:cs typeface="+mn-cs"/>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6"/>
                                        </p:tgtEl>
                                        <p:attrNameLst>
                                          <p:attrName>ppt_x</p:attrName>
                                        </p:attrNameLst>
                                      </p:cBhvr>
                                      <p:tavLst>
                                        <p:tav tm="0">
                                          <p:val>
                                            <p:strVal val="ppt_x"/>
                                          </p:val>
                                        </p:tav>
                                        <p:tav tm="100000">
                                          <p:val>
                                            <p:strVal val="ppt_x"/>
                                          </p:val>
                                        </p:tav>
                                      </p:tavLst>
                                    </p:anim>
                                    <p:anim calcmode="lin" valueType="num">
                                      <p:cBhvr additive="base">
                                        <p:cTn id="7" dur="500"/>
                                        <p:tgtEl>
                                          <p:spTgt spid="6"/>
                                        </p:tgtEl>
                                        <p:attrNameLst>
                                          <p:attrName>ppt_y</p:attrName>
                                        </p:attrNameLst>
                                      </p:cBhvr>
                                      <p:tavLst>
                                        <p:tav tm="0">
                                          <p:val>
                                            <p:strVal val="ppt_y"/>
                                          </p:val>
                                        </p:tav>
                                        <p:tav tm="100000">
                                          <p:val>
                                            <p:strVal val="1+ppt_h/2"/>
                                          </p:val>
                                        </p:tav>
                                      </p:tavLst>
                                    </p:anim>
                                    <p:set>
                                      <p:cBhvr>
                                        <p:cTn id="8" dur="1" fill="hold">
                                          <p:stCondLst>
                                            <p:cond delay="499"/>
                                          </p:stCondLst>
                                        </p:cTn>
                                        <p:tgtEl>
                                          <p:spTgt spid="6"/>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4"/>
                                        </p:tgtEl>
                                        <p:attrNameLst>
                                          <p:attrName>ppt_x</p:attrName>
                                        </p:attrNameLst>
                                      </p:cBhvr>
                                      <p:tavLst>
                                        <p:tav tm="0">
                                          <p:val>
                                            <p:strVal val="ppt_x"/>
                                          </p:val>
                                        </p:tav>
                                        <p:tav tm="100000">
                                          <p:val>
                                            <p:strVal val="ppt_x"/>
                                          </p:val>
                                        </p:tav>
                                      </p:tavLst>
                                    </p:anim>
                                    <p:anim calcmode="lin" valueType="num">
                                      <p:cBhvr additive="base">
                                        <p:cTn id="13" dur="500"/>
                                        <p:tgtEl>
                                          <p:spTgt spid="4"/>
                                        </p:tgtEl>
                                        <p:attrNameLst>
                                          <p:attrName>ppt_y</p:attrName>
                                        </p:attrNameLst>
                                      </p:cBhvr>
                                      <p:tavLst>
                                        <p:tav tm="0">
                                          <p:val>
                                            <p:strVal val="ppt_y"/>
                                          </p:val>
                                        </p:tav>
                                        <p:tav tm="100000">
                                          <p:val>
                                            <p:strVal val="1+ppt_h/2"/>
                                          </p:val>
                                        </p:tav>
                                      </p:tavLst>
                                    </p:anim>
                                    <p:set>
                                      <p:cBhvr>
                                        <p:cTn id="14" dur="1" fill="hold">
                                          <p:stCondLst>
                                            <p:cond delay="499"/>
                                          </p:stCondLst>
                                        </p:cTn>
                                        <p:tgtEl>
                                          <p:spTgt spid="4"/>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0" nodeType="clickEffect">
                                  <p:stCondLst>
                                    <p:cond delay="0"/>
                                  </p:stCondLst>
                                  <p:childTnLst>
                                    <p:anim calcmode="lin" valueType="num">
                                      <p:cBhvr additive="base">
                                        <p:cTn id="18" dur="500"/>
                                        <p:tgtEl>
                                          <p:spTgt spid="2"/>
                                        </p:tgtEl>
                                        <p:attrNameLst>
                                          <p:attrName>ppt_x</p:attrName>
                                        </p:attrNameLst>
                                      </p:cBhvr>
                                      <p:tavLst>
                                        <p:tav tm="0">
                                          <p:val>
                                            <p:strVal val="ppt_x"/>
                                          </p:val>
                                        </p:tav>
                                        <p:tav tm="100000">
                                          <p:val>
                                            <p:strVal val="ppt_x"/>
                                          </p:val>
                                        </p:tav>
                                      </p:tavLst>
                                    </p:anim>
                                    <p:anim calcmode="lin" valueType="num">
                                      <p:cBhvr additive="base">
                                        <p:cTn id="19" dur="500"/>
                                        <p:tgtEl>
                                          <p:spTgt spid="2"/>
                                        </p:tgtEl>
                                        <p:attrNameLst>
                                          <p:attrName>ppt_y</p:attrName>
                                        </p:attrNameLst>
                                      </p:cBhvr>
                                      <p:tavLst>
                                        <p:tav tm="0">
                                          <p:val>
                                            <p:strVal val="ppt_y"/>
                                          </p:val>
                                        </p:tav>
                                        <p:tav tm="100000">
                                          <p:val>
                                            <p:strVal val="1+ppt_h/2"/>
                                          </p:val>
                                        </p:tav>
                                      </p:tavLst>
                                    </p:anim>
                                    <p:set>
                                      <p:cBhvr>
                                        <p:cTn id="20"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 grpId="0" animBg="1"/>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smtClean="0"/>
              <a:t>Important Scientific / Mathematical Terms To Consider…</a:t>
            </a:r>
          </a:p>
        </p:txBody>
      </p:sp>
      <p:sp>
        <p:nvSpPr>
          <p:cNvPr id="17410" name="Content Placeholder 2"/>
          <p:cNvSpPr>
            <a:spLocks noGrp="1"/>
          </p:cNvSpPr>
          <p:nvPr>
            <p:ph sz="half" idx="1"/>
          </p:nvPr>
        </p:nvSpPr>
        <p:spPr/>
        <p:txBody>
          <a:bodyPr/>
          <a:lstStyle/>
          <a:p>
            <a:pPr>
              <a:buFont typeface="Arial" charset="0"/>
              <a:buNone/>
            </a:pPr>
            <a:endParaRPr lang="en-US" dirty="0" smtClean="0"/>
          </a:p>
          <a:p>
            <a:r>
              <a:rPr lang="en-US" dirty="0" smtClean="0"/>
              <a:t>Force</a:t>
            </a:r>
          </a:p>
          <a:p>
            <a:r>
              <a:rPr lang="en-US" dirty="0" smtClean="0"/>
              <a:t>Launch Angle</a:t>
            </a:r>
          </a:p>
          <a:p>
            <a:r>
              <a:rPr lang="en-US" dirty="0" smtClean="0"/>
              <a:t>Launch Magnitude </a:t>
            </a:r>
          </a:p>
          <a:p>
            <a:r>
              <a:rPr lang="en-US" dirty="0"/>
              <a:t>Model</a:t>
            </a:r>
          </a:p>
          <a:p>
            <a:endParaRPr lang="en-US" dirty="0" smtClean="0"/>
          </a:p>
        </p:txBody>
      </p:sp>
      <p:sp>
        <p:nvSpPr>
          <p:cNvPr id="17411" name="Content Placeholder 3"/>
          <p:cNvSpPr>
            <a:spLocks noGrp="1"/>
          </p:cNvSpPr>
          <p:nvPr>
            <p:ph sz="half" idx="2"/>
          </p:nvPr>
        </p:nvSpPr>
        <p:spPr/>
        <p:txBody>
          <a:bodyPr/>
          <a:lstStyle/>
          <a:p>
            <a:pPr>
              <a:buFont typeface="Arial" charset="0"/>
              <a:buNone/>
            </a:pPr>
            <a:endParaRPr lang="en-US" dirty="0" smtClean="0"/>
          </a:p>
          <a:p>
            <a:r>
              <a:rPr lang="en-US" dirty="0" smtClean="0"/>
              <a:t>Solar System </a:t>
            </a:r>
          </a:p>
          <a:p>
            <a:r>
              <a:rPr lang="en-US" dirty="0" smtClean="0"/>
              <a:t>Thrust </a:t>
            </a:r>
          </a:p>
          <a:p>
            <a:r>
              <a:rPr lang="en-US" dirty="0" smtClean="0"/>
              <a:t>Variable </a:t>
            </a:r>
          </a:p>
          <a:p>
            <a:r>
              <a:rPr lang="en-US" dirty="0" smtClean="0"/>
              <a:t>Velocity </a:t>
            </a:r>
          </a:p>
        </p:txBody>
      </p:sp>
    </p:spTree>
  </p:cSld>
  <p:clrMapOvr>
    <a:masterClrMapping/>
  </p:clrMapOvr>
  <p:transition spd="slow">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US" smtClean="0"/>
              <a:t>Force</a:t>
            </a:r>
          </a:p>
        </p:txBody>
      </p:sp>
      <p:sp>
        <p:nvSpPr>
          <p:cNvPr id="19458" name="Content Placeholder 2"/>
          <p:cNvSpPr>
            <a:spLocks noGrp="1"/>
          </p:cNvSpPr>
          <p:nvPr>
            <p:ph idx="1"/>
          </p:nvPr>
        </p:nvSpPr>
        <p:spPr/>
        <p:txBody>
          <a:bodyPr/>
          <a:lstStyle/>
          <a:p>
            <a:r>
              <a:rPr lang="en-US" smtClean="0"/>
              <a:t>An interaction between masses</a:t>
            </a:r>
          </a:p>
          <a:p>
            <a:pPr lvl="1"/>
            <a:r>
              <a:rPr lang="en-US" smtClean="0"/>
              <a:t>Tells you how </a:t>
            </a:r>
            <a:r>
              <a:rPr lang="en-US" u="sng" smtClean="0"/>
              <a:t>strong</a:t>
            </a:r>
            <a:r>
              <a:rPr lang="en-US" smtClean="0"/>
              <a:t> and the </a:t>
            </a:r>
            <a:r>
              <a:rPr lang="en-US" u="sng" smtClean="0"/>
              <a:t>direction</a:t>
            </a:r>
            <a:r>
              <a:rPr lang="en-US" smtClean="0"/>
              <a:t> of something being pushed or pulled.</a:t>
            </a:r>
          </a:p>
        </p:txBody>
      </p:sp>
      <p:pic>
        <p:nvPicPr>
          <p:cNvPr id="19461" name="Picture 5" descr="th?id=OIP"/>
          <p:cNvPicPr>
            <a:picLocks noChangeAspect="1" noChangeArrowheads="1"/>
          </p:cNvPicPr>
          <p:nvPr/>
        </p:nvPicPr>
        <p:blipFill>
          <a:blip r:embed="rId2"/>
          <a:srcRect/>
          <a:stretch>
            <a:fillRect/>
          </a:stretch>
        </p:blipFill>
        <p:spPr bwMode="auto">
          <a:xfrm>
            <a:off x="1676400" y="3328988"/>
            <a:ext cx="5867400" cy="3529012"/>
          </a:xfrm>
          <a:prstGeom prst="rect">
            <a:avLst/>
          </a:prstGeom>
          <a:noFill/>
        </p:spPr>
      </p:pic>
    </p:spTree>
  </p:cSld>
  <p:clrMapOvr>
    <a:masterClrMapping/>
  </p:clrMapOvr>
  <p:transition spd="slow">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US" smtClean="0"/>
              <a:t>Launch Angle</a:t>
            </a:r>
          </a:p>
        </p:txBody>
      </p:sp>
      <p:sp>
        <p:nvSpPr>
          <p:cNvPr id="23554" name="Content Placeholder 2"/>
          <p:cNvSpPr>
            <a:spLocks noGrp="1"/>
          </p:cNvSpPr>
          <p:nvPr>
            <p:ph idx="1"/>
          </p:nvPr>
        </p:nvSpPr>
        <p:spPr/>
        <p:txBody>
          <a:bodyPr/>
          <a:lstStyle/>
          <a:p>
            <a:r>
              <a:rPr lang="en-US" smtClean="0"/>
              <a:t>The angle, measured in degrees, used to set the rocket's intended path (parabola) towards the target.</a:t>
            </a:r>
          </a:p>
          <a:p>
            <a:pPr lvl="1"/>
            <a:r>
              <a:rPr lang="en-US" smtClean="0"/>
              <a:t>Parabola?</a:t>
            </a:r>
          </a:p>
          <a:p>
            <a:endParaRPr lang="en-US" smtClean="0"/>
          </a:p>
        </p:txBody>
      </p:sp>
      <p:pic>
        <p:nvPicPr>
          <p:cNvPr id="23557" name="Picture 5" descr="th?id=OIP"/>
          <p:cNvPicPr>
            <a:picLocks noChangeAspect="1" noChangeArrowheads="1"/>
          </p:cNvPicPr>
          <p:nvPr/>
        </p:nvPicPr>
        <p:blipFill>
          <a:blip r:embed="rId2"/>
          <a:srcRect/>
          <a:stretch>
            <a:fillRect/>
          </a:stretch>
        </p:blipFill>
        <p:spPr bwMode="auto">
          <a:xfrm>
            <a:off x="5334000" y="3124200"/>
            <a:ext cx="3810000" cy="3733800"/>
          </a:xfrm>
          <a:prstGeom prst="rect">
            <a:avLst/>
          </a:prstGeom>
          <a:noFill/>
        </p:spPr>
      </p:pic>
      <p:pic>
        <p:nvPicPr>
          <p:cNvPr id="23559" name="Picture 7" descr="th?id=OIP"/>
          <p:cNvPicPr>
            <a:picLocks noChangeAspect="1" noChangeArrowheads="1"/>
          </p:cNvPicPr>
          <p:nvPr/>
        </p:nvPicPr>
        <p:blipFill>
          <a:blip r:embed="rId3"/>
          <a:srcRect/>
          <a:stretch>
            <a:fillRect/>
          </a:stretch>
        </p:blipFill>
        <p:spPr bwMode="auto">
          <a:xfrm>
            <a:off x="0" y="3971925"/>
            <a:ext cx="3581400" cy="2886075"/>
          </a:xfrm>
          <a:prstGeom prst="rect">
            <a:avLst/>
          </a:prstGeom>
          <a:noFill/>
        </p:spPr>
      </p:pic>
    </p:spTree>
  </p:cSld>
  <p:clrMapOvr>
    <a:masterClrMapping/>
  </p:clrMapOvr>
  <p:transition spd="slow">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smtClean="0"/>
              <a:t>Launch Magnitude </a:t>
            </a:r>
          </a:p>
        </p:txBody>
      </p:sp>
      <p:sp>
        <p:nvSpPr>
          <p:cNvPr id="24578" name="Content Placeholder 2"/>
          <p:cNvSpPr>
            <a:spLocks noGrp="1"/>
          </p:cNvSpPr>
          <p:nvPr>
            <p:ph idx="1"/>
          </p:nvPr>
        </p:nvSpPr>
        <p:spPr/>
        <p:txBody>
          <a:bodyPr/>
          <a:lstStyle/>
          <a:p>
            <a:r>
              <a:rPr lang="en-US" smtClean="0"/>
              <a:t>The strength of force used at launch to set the rocket into motion. </a:t>
            </a:r>
          </a:p>
          <a:p>
            <a:pPr lvl="1"/>
            <a:r>
              <a:rPr lang="en-US" smtClean="0"/>
              <a:t>The greater the force the greater the velocity.</a:t>
            </a:r>
          </a:p>
        </p:txBody>
      </p:sp>
      <p:sp>
        <p:nvSpPr>
          <p:cNvPr id="24580" name="Text Box 4"/>
          <p:cNvSpPr txBox="1">
            <a:spLocks noChangeArrowheads="1"/>
          </p:cNvSpPr>
          <p:nvPr/>
        </p:nvSpPr>
        <p:spPr bwMode="auto">
          <a:xfrm>
            <a:off x="381000" y="6172200"/>
            <a:ext cx="2819400" cy="366713"/>
          </a:xfrm>
          <a:prstGeom prst="rect">
            <a:avLst/>
          </a:prstGeom>
          <a:noFill/>
          <a:ln w="9525">
            <a:noFill/>
            <a:miter lim="800000"/>
            <a:headEnd/>
            <a:tailEnd/>
          </a:ln>
          <a:effectLst/>
        </p:spPr>
        <p:txBody>
          <a:bodyPr>
            <a:spAutoFit/>
          </a:bodyPr>
          <a:lstStyle/>
          <a:p>
            <a:pPr>
              <a:spcBef>
                <a:spcPct val="50000"/>
              </a:spcBef>
            </a:pPr>
            <a:r>
              <a:rPr lang="en-US">
                <a:hlinkClick r:id="rId2"/>
              </a:rPr>
              <a:t>Launch 1:23 – 3:00</a:t>
            </a:r>
            <a:endParaRPr lang="en-US"/>
          </a:p>
        </p:txBody>
      </p:sp>
      <p:pic>
        <p:nvPicPr>
          <p:cNvPr id="24582" name="Picture 6" descr="th?id=OIP"/>
          <p:cNvPicPr>
            <a:picLocks noChangeAspect="1" noChangeArrowheads="1"/>
          </p:cNvPicPr>
          <p:nvPr/>
        </p:nvPicPr>
        <p:blipFill>
          <a:blip r:embed="rId3"/>
          <a:srcRect/>
          <a:stretch>
            <a:fillRect/>
          </a:stretch>
        </p:blipFill>
        <p:spPr bwMode="auto">
          <a:xfrm>
            <a:off x="3657600" y="3200400"/>
            <a:ext cx="3838575" cy="3657600"/>
          </a:xfrm>
          <a:prstGeom prst="rect">
            <a:avLst/>
          </a:prstGeom>
          <a:noFill/>
        </p:spPr>
      </p:pic>
    </p:spTree>
  </p:cSld>
  <p:clrMapOvr>
    <a:masterClrMapping/>
  </p:clrMapOvr>
  <p:transition spd="slow">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mtClean="0"/>
              <a:t>Model</a:t>
            </a:r>
          </a:p>
        </p:txBody>
      </p:sp>
      <p:sp>
        <p:nvSpPr>
          <p:cNvPr id="26626" name="Content Placeholder 2"/>
          <p:cNvSpPr>
            <a:spLocks noGrp="1"/>
          </p:cNvSpPr>
          <p:nvPr>
            <p:ph idx="1"/>
          </p:nvPr>
        </p:nvSpPr>
        <p:spPr/>
        <p:txBody>
          <a:bodyPr/>
          <a:lstStyle/>
          <a:p>
            <a:r>
              <a:rPr lang="en-US" smtClean="0"/>
              <a:t>An explanation or representation of an object, system or process that cannot be easily studied.</a:t>
            </a:r>
          </a:p>
          <a:p>
            <a:endParaRPr lang="en-US" smtClean="0"/>
          </a:p>
        </p:txBody>
      </p:sp>
      <p:pic>
        <p:nvPicPr>
          <p:cNvPr id="26629" name="Picture 5" descr="th?id=OIP"/>
          <p:cNvPicPr>
            <a:picLocks noChangeAspect="1" noChangeArrowheads="1"/>
          </p:cNvPicPr>
          <p:nvPr/>
        </p:nvPicPr>
        <p:blipFill>
          <a:blip r:embed="rId2"/>
          <a:srcRect/>
          <a:stretch>
            <a:fillRect/>
          </a:stretch>
        </p:blipFill>
        <p:spPr bwMode="auto">
          <a:xfrm>
            <a:off x="4953000" y="3402013"/>
            <a:ext cx="4191000" cy="3455987"/>
          </a:xfrm>
          <a:prstGeom prst="rect">
            <a:avLst/>
          </a:prstGeom>
          <a:noFill/>
        </p:spPr>
      </p:pic>
      <p:pic>
        <p:nvPicPr>
          <p:cNvPr id="26631" name="Picture 7" descr="th?id=OIP"/>
          <p:cNvPicPr>
            <a:picLocks noChangeAspect="1" noChangeArrowheads="1"/>
          </p:cNvPicPr>
          <p:nvPr/>
        </p:nvPicPr>
        <p:blipFill>
          <a:blip r:embed="rId3"/>
          <a:srcRect/>
          <a:stretch>
            <a:fillRect/>
          </a:stretch>
        </p:blipFill>
        <p:spPr bwMode="auto">
          <a:xfrm>
            <a:off x="0" y="3975100"/>
            <a:ext cx="3276600" cy="2882900"/>
          </a:xfrm>
          <a:prstGeom prst="rect">
            <a:avLst/>
          </a:prstGeom>
          <a:noFill/>
        </p:spPr>
      </p:pic>
    </p:spTree>
  </p:cSld>
  <p:clrMapOvr>
    <a:masterClrMapping/>
  </p:clrMapOvr>
  <p:transition spd="slow">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smtClean="0"/>
              <a:t>Solar System</a:t>
            </a:r>
          </a:p>
        </p:txBody>
      </p:sp>
      <p:sp>
        <p:nvSpPr>
          <p:cNvPr id="28674" name="Content Placeholder 2"/>
          <p:cNvSpPr>
            <a:spLocks noGrp="1"/>
          </p:cNvSpPr>
          <p:nvPr>
            <p:ph idx="1"/>
          </p:nvPr>
        </p:nvSpPr>
        <p:spPr/>
        <p:txBody>
          <a:bodyPr/>
          <a:lstStyle/>
          <a:p>
            <a:r>
              <a:rPr lang="en-US" smtClean="0"/>
              <a:t>The Sun and the planets and other celestial bodies that orbit it.</a:t>
            </a:r>
          </a:p>
        </p:txBody>
      </p:sp>
      <p:pic>
        <p:nvPicPr>
          <p:cNvPr id="28677" name="Picture 5" descr="th?id=OIP"/>
          <p:cNvPicPr>
            <a:picLocks noChangeAspect="1" noChangeArrowheads="1"/>
          </p:cNvPicPr>
          <p:nvPr/>
        </p:nvPicPr>
        <p:blipFill>
          <a:blip r:embed="rId2"/>
          <a:srcRect/>
          <a:stretch>
            <a:fillRect/>
          </a:stretch>
        </p:blipFill>
        <p:spPr bwMode="auto">
          <a:xfrm>
            <a:off x="0" y="3176588"/>
            <a:ext cx="9144000" cy="3681412"/>
          </a:xfrm>
          <a:prstGeom prst="rect">
            <a:avLst/>
          </a:prstGeom>
          <a:noFill/>
        </p:spPr>
      </p:pic>
    </p:spTree>
  </p:cSld>
  <p:clrMapOvr>
    <a:masterClrMapping/>
  </p:clrMapOvr>
  <p:transition spd="slow">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Thrust </a:t>
            </a:r>
            <a:endParaRPr lang="en-US" dirty="0"/>
          </a:p>
        </p:txBody>
      </p:sp>
      <p:sp>
        <p:nvSpPr>
          <p:cNvPr id="3" name="Content Placeholder 2"/>
          <p:cNvSpPr>
            <a:spLocks noGrp="1"/>
          </p:cNvSpPr>
          <p:nvPr>
            <p:ph idx="1"/>
          </p:nvPr>
        </p:nvSpPr>
        <p:spPr/>
        <p:txBody>
          <a:bodyPr/>
          <a:lstStyle/>
          <a:p>
            <a:r>
              <a:rPr lang="en-US" dirty="0"/>
              <a:t>T</a:t>
            </a:r>
            <a:r>
              <a:rPr lang="en-US" dirty="0" smtClean="0"/>
              <a:t>he </a:t>
            </a:r>
            <a:r>
              <a:rPr lang="en-US" dirty="0"/>
              <a:t>propulsive force of a jet or rocket engine</a:t>
            </a:r>
            <a:r>
              <a:rPr lang="en-US" dirty="0" smtClean="0"/>
              <a:t>.</a:t>
            </a:r>
          </a:p>
          <a:p>
            <a:pPr lvl="1"/>
            <a:r>
              <a:rPr lang="en-US" dirty="0" smtClean="0"/>
              <a:t>What makes the rocket GO! </a:t>
            </a:r>
          </a:p>
          <a:p>
            <a:pPr lvl="2"/>
            <a:r>
              <a:rPr lang="en-US" dirty="0" smtClean="0"/>
              <a:t>Straw Rockets (</a:t>
            </a:r>
            <a:r>
              <a:rPr lang="en-US" dirty="0" smtClean="0">
                <a:hlinkClick r:id="rId2"/>
              </a:rPr>
              <a:t>Compressed air</a:t>
            </a:r>
            <a:r>
              <a:rPr lang="en-US" dirty="0" smtClean="0"/>
              <a:t>) </a:t>
            </a:r>
          </a:p>
          <a:p>
            <a:pPr lvl="2"/>
            <a:r>
              <a:rPr lang="en-US" dirty="0" smtClean="0"/>
              <a:t>Actual Rockets (Rocket Fuel) </a:t>
            </a:r>
          </a:p>
          <a:p>
            <a:pPr lvl="3"/>
            <a:r>
              <a:rPr lang="en-US" dirty="0" smtClean="0"/>
              <a:t>Solid Fuel</a:t>
            </a:r>
          </a:p>
          <a:p>
            <a:pPr lvl="4"/>
            <a:r>
              <a:rPr lang="en-US" dirty="0" smtClean="0">
                <a:solidFill>
                  <a:srgbClr val="FF0000"/>
                </a:solidFill>
              </a:rPr>
              <a:t>Powered Aluminum and an oxidizer </a:t>
            </a:r>
          </a:p>
          <a:p>
            <a:pPr lvl="3"/>
            <a:r>
              <a:rPr lang="en-US" dirty="0" smtClean="0"/>
              <a:t>Liquid Fuel</a:t>
            </a:r>
          </a:p>
          <a:p>
            <a:pPr lvl="4"/>
            <a:r>
              <a:rPr lang="en-US" dirty="0" smtClean="0">
                <a:solidFill>
                  <a:srgbClr val="FF0000"/>
                </a:solidFill>
              </a:rPr>
              <a:t>Sub 0 liquid Oxygen and Hydrogen.</a:t>
            </a:r>
            <a:endParaRPr lang="en-US" dirty="0">
              <a:solidFill>
                <a:srgbClr val="FF0000"/>
              </a:solidFill>
            </a:endParaRPr>
          </a:p>
          <a:p>
            <a:endParaRPr lang="en-US" dirty="0"/>
          </a:p>
        </p:txBody>
      </p:sp>
    </p:spTree>
    <p:extLst>
      <p:ext uri="{BB962C8B-B14F-4D97-AF65-F5344CB8AC3E}">
        <p14:creationId xmlns:p14="http://schemas.microsoft.com/office/powerpoint/2010/main" val="1461112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1000"/>
                                        <p:tgtEl>
                                          <p:spTgt spid="3">
                                            <p:txEl>
                                              <p:pRg st="4" end="4"/>
                                            </p:txEl>
                                          </p:spTgt>
                                        </p:tgtEl>
                                      </p:cBhvr>
                                    </p:animEffect>
                                    <p:anim calcmode="lin" valueType="num">
                                      <p:cBhvr>
                                        <p:cTn id="1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4" end="4"/>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1000"/>
                                        <p:tgtEl>
                                          <p:spTgt spid="3">
                                            <p:txEl>
                                              <p:pRg st="5" end="5"/>
                                            </p:txEl>
                                          </p:spTgt>
                                        </p:tgtEl>
                                      </p:cBhvr>
                                    </p:animEffect>
                                    <p:anim calcmode="lin" valueType="num">
                                      <p:cBhvr>
                                        <p:cTn id="1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1000"/>
                                        <p:tgtEl>
                                          <p:spTgt spid="3">
                                            <p:txEl>
                                              <p:pRg st="6" end="6"/>
                                            </p:txEl>
                                          </p:spTgt>
                                        </p:tgtEl>
                                      </p:cBhvr>
                                    </p:animEffect>
                                    <p:anim calcmode="lin" valueType="num">
                                      <p:cBhvr>
                                        <p:cTn id="2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6" end="6"/>
                                            </p:txEl>
                                          </p:spTgt>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1000"/>
                                        <p:tgtEl>
                                          <p:spTgt spid="3">
                                            <p:txEl>
                                              <p:pRg st="7" end="7"/>
                                            </p:txEl>
                                          </p:spTgt>
                                        </p:tgtEl>
                                      </p:cBhvr>
                                    </p:animEffect>
                                    <p:anim calcmode="lin" valueType="num">
                                      <p:cBhvr>
                                        <p:cTn id="2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a:xfrm>
            <a:off x="533400" y="0"/>
            <a:ext cx="8229600" cy="1143000"/>
          </a:xfrm>
        </p:spPr>
        <p:txBody>
          <a:bodyPr/>
          <a:lstStyle/>
          <a:p>
            <a:r>
              <a:rPr lang="en-US" smtClean="0"/>
              <a:t>Background Scenario </a:t>
            </a:r>
          </a:p>
        </p:txBody>
      </p:sp>
      <p:sp>
        <p:nvSpPr>
          <p:cNvPr id="3" name="Content Placeholder 2"/>
          <p:cNvSpPr>
            <a:spLocks noGrp="1"/>
          </p:cNvSpPr>
          <p:nvPr>
            <p:ph idx="1"/>
          </p:nvPr>
        </p:nvSpPr>
        <p:spPr>
          <a:xfrm>
            <a:off x="0" y="1143000"/>
            <a:ext cx="8305800" cy="4525963"/>
          </a:xfrm>
        </p:spPr>
        <p:txBody>
          <a:bodyPr>
            <a:normAutofit/>
          </a:bodyPr>
          <a:lstStyle/>
          <a:p>
            <a:pPr>
              <a:lnSpc>
                <a:spcPct val="80000"/>
              </a:lnSpc>
            </a:pPr>
            <a:r>
              <a:rPr lang="en-US" sz="2700" smtClean="0"/>
              <a:t>You are an </a:t>
            </a:r>
            <a:r>
              <a:rPr lang="en-US" sz="2700" u="sng" smtClean="0">
                <a:solidFill>
                  <a:srgbClr val="FF3300"/>
                </a:solidFill>
              </a:rPr>
              <a:t>Aeronautical Engineer</a:t>
            </a:r>
            <a:r>
              <a:rPr lang="en-US" sz="2700" smtClean="0"/>
              <a:t> who works for NASA.  You are a member of a team who has been working on developing a long-range rocket which will carry a number of astronauts and their equipment to Mars.  The Rocket will be carrying transportation vehicles but fuel supplies are VERY limited so landing the rocket close to the “target zone” is extremely important.  The Mars Rocket is nearly complete and ready to launch but NASA is concerned about how close your team can “land” the Mars Rocket in the “target zone.”   So now you and your team will design and model a series of “test rockets” to practice the Mars landing procedures. </a:t>
            </a:r>
          </a:p>
        </p:txBody>
      </p:sp>
      <p:pic>
        <p:nvPicPr>
          <p:cNvPr id="14341" name="Picture 5" descr="th?id=JN"/>
          <p:cNvPicPr>
            <a:picLocks noChangeAspect="1" noChangeArrowheads="1"/>
          </p:cNvPicPr>
          <p:nvPr/>
        </p:nvPicPr>
        <p:blipFill>
          <a:blip r:embed="rId2"/>
          <a:srcRect/>
          <a:stretch>
            <a:fillRect/>
          </a:stretch>
        </p:blipFill>
        <p:spPr bwMode="auto">
          <a:xfrm>
            <a:off x="5562600" y="5146675"/>
            <a:ext cx="3581400" cy="1711325"/>
          </a:xfrm>
          <a:prstGeom prst="rect">
            <a:avLst/>
          </a:prstGeom>
          <a:noFill/>
        </p:spPr>
      </p:pic>
    </p:spTree>
  </p:cSld>
  <p:clrMapOvr>
    <a:masterClrMapping/>
  </p:clrMapOvr>
  <p:transition spd="slow">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US" smtClean="0"/>
              <a:t>Variable</a:t>
            </a:r>
          </a:p>
        </p:txBody>
      </p:sp>
      <p:sp>
        <p:nvSpPr>
          <p:cNvPr id="30722" name="Content Placeholder 2"/>
          <p:cNvSpPr>
            <a:spLocks noGrp="1"/>
          </p:cNvSpPr>
          <p:nvPr>
            <p:ph idx="1"/>
          </p:nvPr>
        </p:nvSpPr>
        <p:spPr>
          <a:xfrm>
            <a:off x="0" y="1752600"/>
            <a:ext cx="8229600" cy="4525963"/>
          </a:xfrm>
        </p:spPr>
        <p:txBody>
          <a:bodyPr/>
          <a:lstStyle/>
          <a:p>
            <a:r>
              <a:rPr lang="en-US" smtClean="0"/>
              <a:t>A quantity or function that may or does change.</a:t>
            </a:r>
          </a:p>
        </p:txBody>
      </p:sp>
      <p:pic>
        <p:nvPicPr>
          <p:cNvPr id="30725" name="Picture 5" descr="th?id=OIP"/>
          <p:cNvPicPr>
            <a:picLocks noChangeAspect="1" noChangeArrowheads="1"/>
          </p:cNvPicPr>
          <p:nvPr/>
        </p:nvPicPr>
        <p:blipFill>
          <a:blip r:embed="rId2"/>
          <a:srcRect t="10474"/>
          <a:stretch>
            <a:fillRect/>
          </a:stretch>
        </p:blipFill>
        <p:spPr bwMode="auto">
          <a:xfrm>
            <a:off x="0" y="3429000"/>
            <a:ext cx="4419600" cy="3429000"/>
          </a:xfrm>
          <a:prstGeom prst="rect">
            <a:avLst/>
          </a:prstGeom>
          <a:noFill/>
        </p:spPr>
      </p:pic>
      <p:grpSp>
        <p:nvGrpSpPr>
          <p:cNvPr id="30734" name="Group 14"/>
          <p:cNvGrpSpPr>
            <a:grpSpLocks/>
          </p:cNvGrpSpPr>
          <p:nvPr/>
        </p:nvGrpSpPr>
        <p:grpSpPr bwMode="auto">
          <a:xfrm>
            <a:off x="5105400" y="3124200"/>
            <a:ext cx="3048000" cy="3733800"/>
            <a:chOff x="3216" y="1968"/>
            <a:chExt cx="1920" cy="2352"/>
          </a:xfrm>
        </p:grpSpPr>
        <p:sp>
          <p:nvSpPr>
            <p:cNvPr id="30726" name="Text Box 6"/>
            <p:cNvSpPr txBox="1">
              <a:spLocks noChangeArrowheads="1"/>
            </p:cNvSpPr>
            <p:nvPr/>
          </p:nvSpPr>
          <p:spPr bwMode="auto">
            <a:xfrm>
              <a:off x="3216" y="1968"/>
              <a:ext cx="1920" cy="404"/>
            </a:xfrm>
            <a:prstGeom prst="rect">
              <a:avLst/>
            </a:prstGeom>
            <a:noFill/>
            <a:ln w="9525">
              <a:noFill/>
              <a:miter lim="800000"/>
              <a:headEnd/>
              <a:tailEnd/>
            </a:ln>
            <a:effectLst/>
          </p:spPr>
          <p:txBody>
            <a:bodyPr>
              <a:spAutoFit/>
            </a:bodyPr>
            <a:lstStyle/>
            <a:p>
              <a:pPr algn="ctr">
                <a:spcBef>
                  <a:spcPct val="50000"/>
                </a:spcBef>
              </a:pPr>
              <a:r>
                <a:rPr lang="en-US" b="1">
                  <a:solidFill>
                    <a:srgbClr val="FFCC00"/>
                  </a:solidFill>
                </a:rPr>
                <a:t>Sprinkles?  Chocolate Syrup? Whip Cream?</a:t>
              </a:r>
            </a:p>
          </p:txBody>
        </p:sp>
        <p:grpSp>
          <p:nvGrpSpPr>
            <p:cNvPr id="30733" name="Group 13"/>
            <p:cNvGrpSpPr>
              <a:grpSpLocks/>
            </p:cNvGrpSpPr>
            <p:nvPr/>
          </p:nvGrpSpPr>
          <p:grpSpPr bwMode="auto">
            <a:xfrm>
              <a:off x="3312" y="2496"/>
              <a:ext cx="1824" cy="1824"/>
              <a:chOff x="3312" y="2496"/>
              <a:chExt cx="1824" cy="1824"/>
            </a:xfrm>
          </p:grpSpPr>
          <p:pic>
            <p:nvPicPr>
              <p:cNvPr id="30728" name="Picture 8" descr="th?id=OIP"/>
              <p:cNvPicPr>
                <a:picLocks noChangeAspect="1" noChangeArrowheads="1"/>
              </p:cNvPicPr>
              <p:nvPr/>
            </p:nvPicPr>
            <p:blipFill>
              <a:blip r:embed="rId3"/>
              <a:srcRect/>
              <a:stretch>
                <a:fillRect/>
              </a:stretch>
            </p:blipFill>
            <p:spPr bwMode="auto">
              <a:xfrm>
                <a:off x="3312" y="2496"/>
                <a:ext cx="864" cy="936"/>
              </a:xfrm>
              <a:prstGeom prst="rect">
                <a:avLst/>
              </a:prstGeom>
              <a:noFill/>
            </p:spPr>
          </p:pic>
          <p:pic>
            <p:nvPicPr>
              <p:cNvPr id="30730" name="Picture 10" descr="th?id=OIP"/>
              <p:cNvPicPr>
                <a:picLocks noChangeAspect="1" noChangeArrowheads="1"/>
              </p:cNvPicPr>
              <p:nvPr/>
            </p:nvPicPr>
            <p:blipFill>
              <a:blip r:embed="rId4"/>
              <a:srcRect/>
              <a:stretch>
                <a:fillRect/>
              </a:stretch>
            </p:blipFill>
            <p:spPr bwMode="auto">
              <a:xfrm>
                <a:off x="4128" y="2736"/>
                <a:ext cx="1008" cy="670"/>
              </a:xfrm>
              <a:prstGeom prst="rect">
                <a:avLst/>
              </a:prstGeom>
              <a:noFill/>
            </p:spPr>
          </p:pic>
          <p:pic>
            <p:nvPicPr>
              <p:cNvPr id="30732" name="Picture 12" descr="th?id=OIP"/>
              <p:cNvPicPr>
                <a:picLocks noChangeAspect="1" noChangeArrowheads="1"/>
              </p:cNvPicPr>
              <p:nvPr/>
            </p:nvPicPr>
            <p:blipFill>
              <a:blip r:embed="rId5"/>
              <a:srcRect/>
              <a:stretch>
                <a:fillRect/>
              </a:stretch>
            </p:blipFill>
            <p:spPr bwMode="auto">
              <a:xfrm>
                <a:off x="3552" y="3446"/>
                <a:ext cx="1374" cy="874"/>
              </a:xfrm>
              <a:prstGeom prst="rect">
                <a:avLst/>
              </a:prstGeom>
              <a:noFill/>
            </p:spPr>
          </p:pic>
        </p:grpSp>
      </p:gr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0734"/>
                                        </p:tgtEl>
                                        <p:attrNameLst>
                                          <p:attrName>style.visibility</p:attrName>
                                        </p:attrNameLst>
                                      </p:cBhvr>
                                      <p:to>
                                        <p:strVal val="visible"/>
                                      </p:to>
                                    </p:set>
                                    <p:animEffect transition="in" filter="wipe(down)">
                                      <p:cBhvr>
                                        <p:cTn id="7" dur="580">
                                          <p:stCondLst>
                                            <p:cond delay="0"/>
                                          </p:stCondLst>
                                        </p:cTn>
                                        <p:tgtEl>
                                          <p:spTgt spid="30734"/>
                                        </p:tgtEl>
                                      </p:cBhvr>
                                    </p:animEffect>
                                    <p:anim calcmode="lin" valueType="num">
                                      <p:cBhvr>
                                        <p:cTn id="8" dur="1822" tmFilter="0,0; 0.14,0.36; 0.43,0.73; 0.71,0.91; 1.0,1.0">
                                          <p:stCondLst>
                                            <p:cond delay="0"/>
                                          </p:stCondLst>
                                        </p:cTn>
                                        <p:tgtEl>
                                          <p:spTgt spid="3073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073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073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073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0734"/>
                                        </p:tgtEl>
                                        <p:attrNameLst>
                                          <p:attrName>ppt_y</p:attrName>
                                        </p:attrNameLst>
                                      </p:cBhvr>
                                      <p:tavLst>
                                        <p:tav tm="0" fmla="#ppt_y-sin(pi*$)/81">
                                          <p:val>
                                            <p:fltVal val="0"/>
                                          </p:val>
                                        </p:tav>
                                        <p:tav tm="100000">
                                          <p:val>
                                            <p:fltVal val="1"/>
                                          </p:val>
                                        </p:tav>
                                      </p:tavLst>
                                    </p:anim>
                                    <p:animScale>
                                      <p:cBhvr>
                                        <p:cTn id="13" dur="26">
                                          <p:stCondLst>
                                            <p:cond delay="650"/>
                                          </p:stCondLst>
                                        </p:cTn>
                                        <p:tgtEl>
                                          <p:spTgt spid="30734"/>
                                        </p:tgtEl>
                                      </p:cBhvr>
                                      <p:to x="100000" y="60000"/>
                                    </p:animScale>
                                    <p:animScale>
                                      <p:cBhvr>
                                        <p:cTn id="14" dur="166" decel="50000">
                                          <p:stCondLst>
                                            <p:cond delay="676"/>
                                          </p:stCondLst>
                                        </p:cTn>
                                        <p:tgtEl>
                                          <p:spTgt spid="30734"/>
                                        </p:tgtEl>
                                      </p:cBhvr>
                                      <p:to x="100000" y="100000"/>
                                    </p:animScale>
                                    <p:animScale>
                                      <p:cBhvr>
                                        <p:cTn id="15" dur="26">
                                          <p:stCondLst>
                                            <p:cond delay="1312"/>
                                          </p:stCondLst>
                                        </p:cTn>
                                        <p:tgtEl>
                                          <p:spTgt spid="30734"/>
                                        </p:tgtEl>
                                      </p:cBhvr>
                                      <p:to x="100000" y="80000"/>
                                    </p:animScale>
                                    <p:animScale>
                                      <p:cBhvr>
                                        <p:cTn id="16" dur="166" decel="50000">
                                          <p:stCondLst>
                                            <p:cond delay="1338"/>
                                          </p:stCondLst>
                                        </p:cTn>
                                        <p:tgtEl>
                                          <p:spTgt spid="30734"/>
                                        </p:tgtEl>
                                      </p:cBhvr>
                                      <p:to x="100000" y="100000"/>
                                    </p:animScale>
                                    <p:animScale>
                                      <p:cBhvr>
                                        <p:cTn id="17" dur="26">
                                          <p:stCondLst>
                                            <p:cond delay="1642"/>
                                          </p:stCondLst>
                                        </p:cTn>
                                        <p:tgtEl>
                                          <p:spTgt spid="30734"/>
                                        </p:tgtEl>
                                      </p:cBhvr>
                                      <p:to x="100000" y="90000"/>
                                    </p:animScale>
                                    <p:animScale>
                                      <p:cBhvr>
                                        <p:cTn id="18" dur="166" decel="50000">
                                          <p:stCondLst>
                                            <p:cond delay="1668"/>
                                          </p:stCondLst>
                                        </p:cTn>
                                        <p:tgtEl>
                                          <p:spTgt spid="30734"/>
                                        </p:tgtEl>
                                      </p:cBhvr>
                                      <p:to x="100000" y="100000"/>
                                    </p:animScale>
                                    <p:animScale>
                                      <p:cBhvr>
                                        <p:cTn id="19" dur="26">
                                          <p:stCondLst>
                                            <p:cond delay="1808"/>
                                          </p:stCondLst>
                                        </p:cTn>
                                        <p:tgtEl>
                                          <p:spTgt spid="30734"/>
                                        </p:tgtEl>
                                      </p:cBhvr>
                                      <p:to x="100000" y="95000"/>
                                    </p:animScale>
                                    <p:animScale>
                                      <p:cBhvr>
                                        <p:cTn id="20" dur="166" decel="50000">
                                          <p:stCondLst>
                                            <p:cond delay="1834"/>
                                          </p:stCondLst>
                                        </p:cTn>
                                        <p:tgtEl>
                                          <p:spTgt spid="3073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p:txBody>
          <a:bodyPr/>
          <a:lstStyle/>
          <a:p>
            <a:r>
              <a:rPr lang="en-US" altLang="en-US" smtClean="0"/>
              <a:t>Velocity </a:t>
            </a:r>
          </a:p>
        </p:txBody>
      </p:sp>
      <p:sp>
        <p:nvSpPr>
          <p:cNvPr id="19459" name="Rectangle 3"/>
          <p:cNvSpPr>
            <a:spLocks noGrp="1" noChangeArrowheads="1"/>
          </p:cNvSpPr>
          <p:nvPr>
            <p:ph type="body" idx="1"/>
          </p:nvPr>
        </p:nvSpPr>
        <p:spPr/>
        <p:txBody>
          <a:bodyPr>
            <a:normAutofit/>
          </a:bodyPr>
          <a:lstStyle/>
          <a:p>
            <a:pPr>
              <a:lnSpc>
                <a:spcPct val="70000"/>
              </a:lnSpc>
            </a:pPr>
            <a:r>
              <a:rPr lang="en-US" altLang="en-US" sz="2800" dirty="0" smtClean="0"/>
              <a:t>The </a:t>
            </a:r>
            <a:r>
              <a:rPr lang="en-US" altLang="en-US" sz="2800" u="sng" dirty="0" smtClean="0"/>
              <a:t>rate</a:t>
            </a:r>
            <a:r>
              <a:rPr lang="en-US" altLang="en-US" sz="2800" dirty="0" smtClean="0"/>
              <a:t> (time) at which an </a:t>
            </a:r>
            <a:r>
              <a:rPr lang="en-US" altLang="en-US" sz="2800" u="sng" dirty="0" smtClean="0"/>
              <a:t>object “changes position”</a:t>
            </a:r>
            <a:r>
              <a:rPr lang="en-US" altLang="en-US" sz="2800" dirty="0" smtClean="0"/>
              <a:t> </a:t>
            </a:r>
          </a:p>
          <a:p>
            <a:pPr lvl="1">
              <a:lnSpc>
                <a:spcPct val="70000"/>
              </a:lnSpc>
            </a:pPr>
            <a:r>
              <a:rPr lang="en-US" altLang="en-US" sz="2400" dirty="0" smtClean="0"/>
              <a:t>Indicates a direction </a:t>
            </a:r>
          </a:p>
          <a:p>
            <a:pPr lvl="1">
              <a:lnSpc>
                <a:spcPct val="70000"/>
              </a:lnSpc>
            </a:pPr>
            <a:r>
              <a:rPr lang="en-US" altLang="en-US" sz="2400" dirty="0" smtClean="0"/>
              <a:t>Vector quantity</a:t>
            </a:r>
          </a:p>
          <a:p>
            <a:pPr lvl="1">
              <a:lnSpc>
                <a:spcPct val="70000"/>
              </a:lnSpc>
            </a:pPr>
            <a:endParaRPr lang="en-US" altLang="en-US" sz="2400" dirty="0" smtClean="0"/>
          </a:p>
          <a:p>
            <a:pPr>
              <a:lnSpc>
                <a:spcPct val="70000"/>
              </a:lnSpc>
            </a:pPr>
            <a:r>
              <a:rPr lang="en-US" altLang="en-US" sz="2800" dirty="0" smtClean="0"/>
              <a:t>Ex.</a:t>
            </a:r>
          </a:p>
          <a:p>
            <a:pPr lvl="1">
              <a:lnSpc>
                <a:spcPct val="70000"/>
              </a:lnSpc>
            </a:pPr>
            <a:r>
              <a:rPr lang="en-US" altLang="en-US" sz="2400" dirty="0" smtClean="0"/>
              <a:t>The boy ran South down the street at 8 mph.</a:t>
            </a:r>
          </a:p>
          <a:p>
            <a:pPr>
              <a:lnSpc>
                <a:spcPct val="70000"/>
              </a:lnSpc>
            </a:pPr>
            <a:endParaRPr lang="en-US" altLang="en-US" sz="2800" dirty="0" smtClean="0"/>
          </a:p>
          <a:p>
            <a:pPr lvl="1">
              <a:lnSpc>
                <a:spcPct val="70000"/>
              </a:lnSpc>
            </a:pPr>
            <a:endParaRPr lang="en-US" altLang="en-US" sz="2400" dirty="0" smtClean="0">
              <a:solidFill>
                <a:srgbClr val="FF3300"/>
              </a:solidFill>
            </a:endParaRPr>
          </a:p>
        </p:txBody>
      </p:sp>
      <p:pic>
        <p:nvPicPr>
          <p:cNvPr id="19461" name="Picture 5" descr="th?id=HN"/>
          <p:cNvPicPr>
            <a:picLocks noChangeAspect="1" noChangeArrowheads="1"/>
          </p:cNvPicPr>
          <p:nvPr/>
        </p:nvPicPr>
        <p:blipFill>
          <a:blip r:embed="rId2"/>
          <a:srcRect/>
          <a:stretch>
            <a:fillRect/>
          </a:stretch>
        </p:blipFill>
        <p:spPr bwMode="auto">
          <a:xfrm>
            <a:off x="2895600" y="-2495550"/>
            <a:ext cx="2971800" cy="2495550"/>
          </a:xfrm>
          <a:prstGeom prst="rect">
            <a:avLst/>
          </a:prstGeom>
          <a:noFill/>
          <a:ln w="9525">
            <a:noFill/>
            <a:miter lim="800000"/>
            <a:headEnd/>
            <a:tailEnd/>
          </a:ln>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checkerboard(across)">
                                      <p:cBhvr>
                                        <p:cTn id="7" dur="500"/>
                                        <p:tgtEl>
                                          <p:spTgt spid="19459">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19459">
                                            <p:txEl>
                                              <p:pRg st="1" end="1"/>
                                            </p:txEl>
                                          </p:spTgt>
                                        </p:tgtEl>
                                        <p:attrNameLst>
                                          <p:attrName>style.visibility</p:attrName>
                                        </p:attrNameLst>
                                      </p:cBhvr>
                                      <p:to>
                                        <p:strVal val="visible"/>
                                      </p:to>
                                    </p:set>
                                    <p:animEffect transition="in" filter="checkerboard(across)">
                                      <p:cBhvr>
                                        <p:cTn id="10" dur="500"/>
                                        <p:tgtEl>
                                          <p:spTgt spid="19459">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19459">
                                            <p:txEl>
                                              <p:pRg st="2" end="2"/>
                                            </p:txEl>
                                          </p:spTgt>
                                        </p:tgtEl>
                                        <p:attrNameLst>
                                          <p:attrName>style.visibility</p:attrName>
                                        </p:attrNameLst>
                                      </p:cBhvr>
                                      <p:to>
                                        <p:strVal val="visible"/>
                                      </p:to>
                                    </p:set>
                                    <p:animEffect transition="in" filter="checkerboard(across)">
                                      <p:cBhvr>
                                        <p:cTn id="13" dur="500"/>
                                        <p:tgtEl>
                                          <p:spTgt spid="19459">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6" presetClass="entr" presetSubtype="0" fill="hold" nodeType="clickEffect">
                                  <p:stCondLst>
                                    <p:cond delay="0"/>
                                  </p:stCondLst>
                                  <p:childTnLst>
                                    <p:set>
                                      <p:cBhvr>
                                        <p:cTn id="17" dur="1" fill="hold">
                                          <p:stCondLst>
                                            <p:cond delay="0"/>
                                          </p:stCondLst>
                                        </p:cTn>
                                        <p:tgtEl>
                                          <p:spTgt spid="19459">
                                            <p:txEl>
                                              <p:pRg st="5" end="5"/>
                                            </p:txEl>
                                          </p:spTgt>
                                        </p:tgtEl>
                                        <p:attrNameLst>
                                          <p:attrName>style.visibility</p:attrName>
                                        </p:attrNameLst>
                                      </p:cBhvr>
                                      <p:to>
                                        <p:strVal val="visible"/>
                                      </p:to>
                                    </p:set>
                                    <p:animEffect transition="in" filter="wipe(down)">
                                      <p:cBhvr>
                                        <p:cTn id="18" dur="580">
                                          <p:stCondLst>
                                            <p:cond delay="0"/>
                                          </p:stCondLst>
                                        </p:cTn>
                                        <p:tgtEl>
                                          <p:spTgt spid="19459">
                                            <p:txEl>
                                              <p:pRg st="5" end="5"/>
                                            </p:txEl>
                                          </p:spTgt>
                                        </p:tgtEl>
                                      </p:cBhvr>
                                    </p:animEffect>
                                    <p:anim calcmode="lin" valueType="num">
                                      <p:cBhvr>
                                        <p:cTn id="19" dur="1822" tmFilter="0,0; 0.14,0.36; 0.43,0.73; 0.71,0.91; 1.0,1.0">
                                          <p:stCondLst>
                                            <p:cond delay="0"/>
                                          </p:stCondLst>
                                        </p:cTn>
                                        <p:tgtEl>
                                          <p:spTgt spid="19459">
                                            <p:txEl>
                                              <p:pRg st="5" end="5"/>
                                            </p:txEl>
                                          </p:spTgt>
                                        </p:tgtEl>
                                        <p:attrNameLst>
                                          <p:attrName>ppt_x</p:attrName>
                                        </p:attrNameLst>
                                      </p:cBhvr>
                                      <p:tavLst>
                                        <p:tav tm="0">
                                          <p:val>
                                            <p:strVal val="#ppt_x-0.25"/>
                                          </p:val>
                                        </p:tav>
                                        <p:tav tm="100000">
                                          <p:val>
                                            <p:strVal val="#ppt_x"/>
                                          </p:val>
                                        </p:tav>
                                      </p:tavLst>
                                    </p:anim>
                                    <p:anim calcmode="lin" valueType="num">
                                      <p:cBhvr>
                                        <p:cTn id="20" dur="664" tmFilter="0.0,0.0; 0.25,0.07; 0.50,0.2; 0.75,0.467; 1.0,1.0">
                                          <p:stCondLst>
                                            <p:cond delay="0"/>
                                          </p:stCondLst>
                                        </p:cTn>
                                        <p:tgtEl>
                                          <p:spTgt spid="19459">
                                            <p:txEl>
                                              <p:pRg st="5" end="5"/>
                                            </p:txEl>
                                          </p:spTgt>
                                        </p:tgtEl>
                                        <p:attrNameLst>
                                          <p:attrName>ppt_y</p:attrName>
                                        </p:attrNameLst>
                                      </p:cBhvr>
                                      <p:tavLst>
                                        <p:tav tm="0" fmla="#ppt_y-sin(pi*$)/3">
                                          <p:val>
                                            <p:fltVal val="0.5"/>
                                          </p:val>
                                        </p:tav>
                                        <p:tav tm="100000">
                                          <p:val>
                                            <p:fltVal val="1"/>
                                          </p:val>
                                        </p:tav>
                                      </p:tavLst>
                                    </p:anim>
                                    <p:anim calcmode="lin" valueType="num">
                                      <p:cBhvr>
                                        <p:cTn id="21" dur="664" tmFilter="0, 0; 0.125,0.2665; 0.25,0.4; 0.375,0.465; 0.5,0.5;  0.625,0.535; 0.75,0.6; 0.875,0.7335; 1,1">
                                          <p:stCondLst>
                                            <p:cond delay="664"/>
                                          </p:stCondLst>
                                        </p:cTn>
                                        <p:tgtEl>
                                          <p:spTgt spid="19459">
                                            <p:txEl>
                                              <p:pRg st="5" end="5"/>
                                            </p:txEl>
                                          </p:spTgt>
                                        </p:tgtEl>
                                        <p:attrNameLst>
                                          <p:attrName>ppt_y</p:attrName>
                                        </p:attrNameLst>
                                      </p:cBhvr>
                                      <p:tavLst>
                                        <p:tav tm="0" fmla="#ppt_y-sin(pi*$)/9">
                                          <p:val>
                                            <p:fltVal val="0"/>
                                          </p:val>
                                        </p:tav>
                                        <p:tav tm="100000">
                                          <p:val>
                                            <p:fltVal val="1"/>
                                          </p:val>
                                        </p:tav>
                                      </p:tavLst>
                                    </p:anim>
                                    <p:anim calcmode="lin" valueType="num">
                                      <p:cBhvr>
                                        <p:cTn id="22" dur="332" tmFilter="0, 0; 0.125,0.2665; 0.25,0.4; 0.375,0.465; 0.5,0.5;  0.625,0.535; 0.75,0.6; 0.875,0.7335; 1,1">
                                          <p:stCondLst>
                                            <p:cond delay="1324"/>
                                          </p:stCondLst>
                                        </p:cTn>
                                        <p:tgtEl>
                                          <p:spTgt spid="19459">
                                            <p:txEl>
                                              <p:pRg st="5" end="5"/>
                                            </p:txEl>
                                          </p:spTgt>
                                        </p:tgtEl>
                                        <p:attrNameLst>
                                          <p:attrName>ppt_y</p:attrName>
                                        </p:attrNameLst>
                                      </p:cBhvr>
                                      <p:tavLst>
                                        <p:tav tm="0" fmla="#ppt_y-sin(pi*$)/27">
                                          <p:val>
                                            <p:fltVal val="0"/>
                                          </p:val>
                                        </p:tav>
                                        <p:tav tm="100000">
                                          <p:val>
                                            <p:fltVal val="1"/>
                                          </p:val>
                                        </p:tav>
                                      </p:tavLst>
                                    </p:anim>
                                    <p:anim calcmode="lin" valueType="num">
                                      <p:cBhvr>
                                        <p:cTn id="23" dur="164" tmFilter="0, 0; 0.125,0.2665; 0.25,0.4; 0.375,0.465; 0.5,0.5;  0.625,0.535; 0.75,0.6; 0.875,0.7335; 1,1">
                                          <p:stCondLst>
                                            <p:cond delay="1656"/>
                                          </p:stCondLst>
                                        </p:cTn>
                                        <p:tgtEl>
                                          <p:spTgt spid="19459">
                                            <p:txEl>
                                              <p:pRg st="5" end="5"/>
                                            </p:txEl>
                                          </p:spTgt>
                                        </p:tgtEl>
                                        <p:attrNameLst>
                                          <p:attrName>ppt_y</p:attrName>
                                        </p:attrNameLst>
                                      </p:cBhvr>
                                      <p:tavLst>
                                        <p:tav tm="0" fmla="#ppt_y-sin(pi*$)/81">
                                          <p:val>
                                            <p:fltVal val="0"/>
                                          </p:val>
                                        </p:tav>
                                        <p:tav tm="100000">
                                          <p:val>
                                            <p:fltVal val="1"/>
                                          </p:val>
                                        </p:tav>
                                      </p:tavLst>
                                    </p:anim>
                                    <p:animScale>
                                      <p:cBhvr>
                                        <p:cTn id="24" dur="26">
                                          <p:stCondLst>
                                            <p:cond delay="650"/>
                                          </p:stCondLst>
                                        </p:cTn>
                                        <p:tgtEl>
                                          <p:spTgt spid="19459">
                                            <p:txEl>
                                              <p:pRg st="5" end="5"/>
                                            </p:txEl>
                                          </p:spTgt>
                                        </p:tgtEl>
                                      </p:cBhvr>
                                      <p:to x="100000" y="60000"/>
                                    </p:animScale>
                                    <p:animScale>
                                      <p:cBhvr>
                                        <p:cTn id="25" dur="166" decel="50000">
                                          <p:stCondLst>
                                            <p:cond delay="676"/>
                                          </p:stCondLst>
                                        </p:cTn>
                                        <p:tgtEl>
                                          <p:spTgt spid="19459">
                                            <p:txEl>
                                              <p:pRg st="5" end="5"/>
                                            </p:txEl>
                                          </p:spTgt>
                                        </p:tgtEl>
                                      </p:cBhvr>
                                      <p:to x="100000" y="100000"/>
                                    </p:animScale>
                                    <p:animScale>
                                      <p:cBhvr>
                                        <p:cTn id="26" dur="26">
                                          <p:stCondLst>
                                            <p:cond delay="1312"/>
                                          </p:stCondLst>
                                        </p:cTn>
                                        <p:tgtEl>
                                          <p:spTgt spid="19459">
                                            <p:txEl>
                                              <p:pRg st="5" end="5"/>
                                            </p:txEl>
                                          </p:spTgt>
                                        </p:tgtEl>
                                      </p:cBhvr>
                                      <p:to x="100000" y="80000"/>
                                    </p:animScale>
                                    <p:animScale>
                                      <p:cBhvr>
                                        <p:cTn id="27" dur="166" decel="50000">
                                          <p:stCondLst>
                                            <p:cond delay="1338"/>
                                          </p:stCondLst>
                                        </p:cTn>
                                        <p:tgtEl>
                                          <p:spTgt spid="19459">
                                            <p:txEl>
                                              <p:pRg st="5" end="5"/>
                                            </p:txEl>
                                          </p:spTgt>
                                        </p:tgtEl>
                                      </p:cBhvr>
                                      <p:to x="100000" y="100000"/>
                                    </p:animScale>
                                    <p:animScale>
                                      <p:cBhvr>
                                        <p:cTn id="28" dur="26">
                                          <p:stCondLst>
                                            <p:cond delay="1642"/>
                                          </p:stCondLst>
                                        </p:cTn>
                                        <p:tgtEl>
                                          <p:spTgt spid="19459">
                                            <p:txEl>
                                              <p:pRg st="5" end="5"/>
                                            </p:txEl>
                                          </p:spTgt>
                                        </p:tgtEl>
                                      </p:cBhvr>
                                      <p:to x="100000" y="90000"/>
                                    </p:animScale>
                                    <p:animScale>
                                      <p:cBhvr>
                                        <p:cTn id="29" dur="166" decel="50000">
                                          <p:stCondLst>
                                            <p:cond delay="1668"/>
                                          </p:stCondLst>
                                        </p:cTn>
                                        <p:tgtEl>
                                          <p:spTgt spid="19459">
                                            <p:txEl>
                                              <p:pRg st="5" end="5"/>
                                            </p:txEl>
                                          </p:spTgt>
                                        </p:tgtEl>
                                      </p:cBhvr>
                                      <p:to x="100000" y="100000"/>
                                    </p:animScale>
                                    <p:animScale>
                                      <p:cBhvr>
                                        <p:cTn id="30" dur="26">
                                          <p:stCondLst>
                                            <p:cond delay="1808"/>
                                          </p:stCondLst>
                                        </p:cTn>
                                        <p:tgtEl>
                                          <p:spTgt spid="19459">
                                            <p:txEl>
                                              <p:pRg st="5" end="5"/>
                                            </p:txEl>
                                          </p:spTgt>
                                        </p:tgtEl>
                                      </p:cBhvr>
                                      <p:to x="100000" y="95000"/>
                                    </p:animScale>
                                    <p:animScale>
                                      <p:cBhvr>
                                        <p:cTn id="31" dur="166" decel="50000">
                                          <p:stCondLst>
                                            <p:cond delay="1834"/>
                                          </p:stCondLst>
                                        </p:cTn>
                                        <p:tgtEl>
                                          <p:spTgt spid="19459">
                                            <p:txEl>
                                              <p:pRg st="5" end="5"/>
                                            </p:txEl>
                                          </p:spTgt>
                                        </p:tgtEl>
                                      </p:cBhvr>
                                      <p:to x="100000" y="100000"/>
                                    </p:animScale>
                                  </p:childTnLst>
                                </p:cTn>
                              </p:par>
                            </p:childTnLst>
                          </p:cTn>
                        </p:par>
                        <p:par>
                          <p:cTn id="32" fill="hold" nodeType="afterGroup">
                            <p:stCondLst>
                              <p:cond delay="2000"/>
                            </p:stCondLst>
                            <p:childTnLst>
                              <p:par>
                                <p:cTn id="33" presetID="42" presetClass="path" presetSubtype="0" accel="50000" decel="50000" fill="hold" nodeType="afterEffect">
                                  <p:stCondLst>
                                    <p:cond delay="0"/>
                                  </p:stCondLst>
                                  <p:childTnLst>
                                    <p:animMotion origin="layout" path="M 3.33333E-6 4.44444E-6 L 0.00416 1.5375 " pathEditMode="relative" rAng="0" ptsTypes="AA">
                                      <p:cBhvr>
                                        <p:cTn id="34" dur="5000" fill="hold"/>
                                        <p:tgtEl>
                                          <p:spTgt spid="19461"/>
                                        </p:tgtEl>
                                        <p:attrNameLst>
                                          <p:attrName>ppt_x</p:attrName>
                                          <p:attrName>ppt_y</p:attrName>
                                        </p:attrNameLst>
                                      </p:cBhvr>
                                      <p:rCtr x="208" y="7687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r>
              <a:rPr lang="en-US" smtClean="0"/>
              <a:t>Time to THINK!</a:t>
            </a:r>
          </a:p>
        </p:txBody>
      </p:sp>
      <p:sp>
        <p:nvSpPr>
          <p:cNvPr id="3" name="Content Placeholder 2"/>
          <p:cNvSpPr>
            <a:spLocks noGrp="1"/>
          </p:cNvSpPr>
          <p:nvPr>
            <p:ph idx="1"/>
          </p:nvPr>
        </p:nvSpPr>
        <p:spPr>
          <a:xfrm>
            <a:off x="457200" y="1600200"/>
            <a:ext cx="8229600" cy="1524000"/>
          </a:xfrm>
        </p:spPr>
        <p:txBody>
          <a:bodyPr>
            <a:normAutofit/>
          </a:bodyPr>
          <a:lstStyle/>
          <a:p>
            <a:pPr>
              <a:lnSpc>
                <a:spcPct val="90000"/>
              </a:lnSpc>
            </a:pPr>
            <a:r>
              <a:rPr lang="en-US" smtClean="0"/>
              <a:t>Using the vocabulary words listed in the Key Terms section, fill in the blanks with the correct term.</a:t>
            </a:r>
          </a:p>
        </p:txBody>
      </p:sp>
      <p:sp>
        <p:nvSpPr>
          <p:cNvPr id="33795" name="TextBox 5"/>
          <p:cNvSpPr txBox="1">
            <a:spLocks noChangeArrowheads="1"/>
          </p:cNvSpPr>
          <p:nvPr/>
        </p:nvSpPr>
        <p:spPr bwMode="auto">
          <a:xfrm>
            <a:off x="322263" y="3429000"/>
            <a:ext cx="8610600" cy="3416320"/>
          </a:xfrm>
          <a:prstGeom prst="rect">
            <a:avLst/>
          </a:prstGeom>
          <a:noFill/>
          <a:ln w="9525">
            <a:noFill/>
            <a:miter lim="800000"/>
            <a:headEnd/>
            <a:tailEnd/>
          </a:ln>
        </p:spPr>
        <p:txBody>
          <a:bodyPr>
            <a:spAutoFit/>
          </a:bodyPr>
          <a:lstStyle/>
          <a:p>
            <a:pPr algn="ctr"/>
            <a:r>
              <a:rPr lang="en-US" b="1" i="1" u="sng" dirty="0">
                <a:solidFill>
                  <a:schemeClr val="bg1"/>
                </a:solidFill>
                <a:latin typeface="Calibri" pitchFamily="34" charset="0"/>
              </a:rPr>
              <a:t>Key Terms Word Bank</a:t>
            </a:r>
          </a:p>
          <a:p>
            <a:endParaRPr lang="en-US" dirty="0">
              <a:solidFill>
                <a:schemeClr val="bg1"/>
              </a:solidFill>
              <a:latin typeface="Calibri" pitchFamily="34" charset="0"/>
            </a:endParaRPr>
          </a:p>
          <a:p>
            <a:r>
              <a:rPr lang="en-US" sz="2400" dirty="0">
                <a:solidFill>
                  <a:srgbClr val="FF3300"/>
                </a:solidFill>
                <a:latin typeface="Calibri" pitchFamily="34" charset="0"/>
              </a:rPr>
              <a:t>                Force		         </a:t>
            </a:r>
            <a:r>
              <a:rPr lang="en-US" sz="2400" dirty="0" smtClean="0">
                <a:solidFill>
                  <a:srgbClr val="FF3300"/>
                </a:solidFill>
                <a:latin typeface="Calibri" pitchFamily="34" charset="0"/>
              </a:rPr>
              <a:t>Thrust</a:t>
            </a:r>
            <a:r>
              <a:rPr lang="en-US" sz="2400" dirty="0">
                <a:solidFill>
                  <a:srgbClr val="FF3300"/>
                </a:solidFill>
                <a:latin typeface="Calibri" pitchFamily="34" charset="0"/>
              </a:rPr>
              <a:t>		Launch Magnitude </a:t>
            </a:r>
          </a:p>
          <a:p>
            <a:endParaRPr lang="en-US" sz="2400" dirty="0">
              <a:solidFill>
                <a:srgbClr val="FF3300"/>
              </a:solidFill>
              <a:latin typeface="Calibri" pitchFamily="34" charset="0"/>
            </a:endParaRPr>
          </a:p>
          <a:p>
            <a:r>
              <a:rPr lang="en-US" sz="2400" dirty="0">
                <a:solidFill>
                  <a:srgbClr val="FF3300"/>
                </a:solidFill>
                <a:latin typeface="Calibri" pitchFamily="34" charset="0"/>
              </a:rPr>
              <a:t>                Variable	         Model                   Launch Angle 		   </a:t>
            </a:r>
          </a:p>
          <a:p>
            <a:endParaRPr lang="en-US" sz="2400" dirty="0">
              <a:solidFill>
                <a:srgbClr val="FF3300"/>
              </a:solidFill>
              <a:latin typeface="Calibri" pitchFamily="34" charset="0"/>
            </a:endParaRPr>
          </a:p>
          <a:p>
            <a:r>
              <a:rPr lang="en-US" sz="2400" dirty="0">
                <a:solidFill>
                  <a:srgbClr val="FF3300"/>
                </a:solidFill>
                <a:latin typeface="Calibri" pitchFamily="34" charset="0"/>
              </a:rPr>
              <a:t>               Solar System		                          Velocity</a:t>
            </a:r>
          </a:p>
          <a:p>
            <a:endParaRPr lang="en-US" sz="2400" dirty="0">
              <a:solidFill>
                <a:srgbClr val="FF3300"/>
              </a:solidFill>
              <a:latin typeface="Calibri" pitchFamily="34" charset="0"/>
            </a:endParaRPr>
          </a:p>
          <a:p>
            <a:r>
              <a:rPr lang="en-US" dirty="0">
                <a:latin typeface="Calibri" pitchFamily="34" charset="0"/>
              </a:rPr>
              <a:t>				</a:t>
            </a:r>
          </a:p>
          <a:p>
            <a:pPr algn="ctr"/>
            <a:endParaRPr lang="en-US" dirty="0">
              <a:latin typeface="Calibri" pitchFamily="34" charset="0"/>
            </a:endParaRPr>
          </a:p>
        </p:txBody>
      </p:sp>
    </p:spTree>
  </p:cSld>
  <p:clrMapOvr>
    <a:masterClrMapping/>
  </p:clrMapOvr>
  <p:transition spd="slow">
    <p:rand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US" smtClean="0"/>
              <a:t>Question # 1 </a:t>
            </a:r>
          </a:p>
        </p:txBody>
      </p:sp>
      <p:sp>
        <p:nvSpPr>
          <p:cNvPr id="34818" name="Content Placeholder 2"/>
          <p:cNvSpPr>
            <a:spLocks noGrp="1"/>
          </p:cNvSpPr>
          <p:nvPr>
            <p:ph idx="1"/>
          </p:nvPr>
        </p:nvSpPr>
        <p:spPr/>
        <p:txBody>
          <a:bodyPr/>
          <a:lstStyle/>
          <a:p>
            <a:r>
              <a:rPr lang="en-US" i="1" smtClean="0"/>
              <a:t>Since building full-sized rockets is a costly and time consuming process, Engineers often build physical  _____________________ to show the look or  function of the rocket  to use for testing purposes.</a:t>
            </a:r>
            <a:endParaRPr lang="en-US" smtClean="0"/>
          </a:p>
          <a:p>
            <a:endParaRPr lang="en-US" smtClean="0"/>
          </a:p>
        </p:txBody>
      </p:sp>
      <p:sp>
        <p:nvSpPr>
          <p:cNvPr id="34820" name="Text Box 4"/>
          <p:cNvSpPr txBox="1">
            <a:spLocks noChangeArrowheads="1"/>
          </p:cNvSpPr>
          <p:nvPr/>
        </p:nvSpPr>
        <p:spPr bwMode="auto">
          <a:xfrm>
            <a:off x="3124200" y="2514600"/>
            <a:ext cx="3048000" cy="579438"/>
          </a:xfrm>
          <a:prstGeom prst="rect">
            <a:avLst/>
          </a:prstGeom>
          <a:noFill/>
          <a:ln w="9525">
            <a:noFill/>
            <a:miter lim="800000"/>
            <a:headEnd/>
            <a:tailEnd/>
          </a:ln>
          <a:effectLst/>
        </p:spPr>
        <p:txBody>
          <a:bodyPr>
            <a:spAutoFit/>
          </a:bodyPr>
          <a:lstStyle/>
          <a:p>
            <a:pPr>
              <a:spcBef>
                <a:spcPct val="50000"/>
              </a:spcBef>
            </a:pPr>
            <a:r>
              <a:rPr lang="en-US" sz="3200" b="1" dirty="0">
                <a:solidFill>
                  <a:srgbClr val="FF99FF"/>
                </a:solidFill>
              </a:rPr>
              <a:t>MODELS</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4820"/>
                                        </p:tgtEl>
                                        <p:attrNameLst>
                                          <p:attrName>style.visibility</p:attrName>
                                        </p:attrNameLst>
                                      </p:cBhvr>
                                      <p:to>
                                        <p:strVal val="visible"/>
                                      </p:to>
                                    </p:set>
                                    <p:animEffect transition="in" filter="wipe(down)">
                                      <p:cBhvr>
                                        <p:cTn id="7" dur="580">
                                          <p:stCondLst>
                                            <p:cond delay="0"/>
                                          </p:stCondLst>
                                        </p:cTn>
                                        <p:tgtEl>
                                          <p:spTgt spid="34820"/>
                                        </p:tgtEl>
                                      </p:cBhvr>
                                    </p:animEffect>
                                    <p:anim calcmode="lin" valueType="num">
                                      <p:cBhvr>
                                        <p:cTn id="8" dur="1822" tmFilter="0,0; 0.14,0.36; 0.43,0.73; 0.71,0.91; 1.0,1.0">
                                          <p:stCondLst>
                                            <p:cond delay="0"/>
                                          </p:stCondLst>
                                        </p:cTn>
                                        <p:tgtEl>
                                          <p:spTgt spid="3482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4820"/>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4820"/>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4820"/>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4820"/>
                                        </p:tgtEl>
                                        <p:attrNameLst>
                                          <p:attrName>ppt_y</p:attrName>
                                        </p:attrNameLst>
                                      </p:cBhvr>
                                      <p:tavLst>
                                        <p:tav tm="0" fmla="#ppt_y-sin(pi*$)/81">
                                          <p:val>
                                            <p:fltVal val="0"/>
                                          </p:val>
                                        </p:tav>
                                        <p:tav tm="100000">
                                          <p:val>
                                            <p:fltVal val="1"/>
                                          </p:val>
                                        </p:tav>
                                      </p:tavLst>
                                    </p:anim>
                                    <p:animScale>
                                      <p:cBhvr>
                                        <p:cTn id="13" dur="26">
                                          <p:stCondLst>
                                            <p:cond delay="650"/>
                                          </p:stCondLst>
                                        </p:cTn>
                                        <p:tgtEl>
                                          <p:spTgt spid="34820"/>
                                        </p:tgtEl>
                                      </p:cBhvr>
                                      <p:to x="100000" y="60000"/>
                                    </p:animScale>
                                    <p:animScale>
                                      <p:cBhvr>
                                        <p:cTn id="14" dur="166" decel="50000">
                                          <p:stCondLst>
                                            <p:cond delay="676"/>
                                          </p:stCondLst>
                                        </p:cTn>
                                        <p:tgtEl>
                                          <p:spTgt spid="34820"/>
                                        </p:tgtEl>
                                      </p:cBhvr>
                                      <p:to x="100000" y="100000"/>
                                    </p:animScale>
                                    <p:animScale>
                                      <p:cBhvr>
                                        <p:cTn id="15" dur="26">
                                          <p:stCondLst>
                                            <p:cond delay="1312"/>
                                          </p:stCondLst>
                                        </p:cTn>
                                        <p:tgtEl>
                                          <p:spTgt spid="34820"/>
                                        </p:tgtEl>
                                      </p:cBhvr>
                                      <p:to x="100000" y="80000"/>
                                    </p:animScale>
                                    <p:animScale>
                                      <p:cBhvr>
                                        <p:cTn id="16" dur="166" decel="50000">
                                          <p:stCondLst>
                                            <p:cond delay="1338"/>
                                          </p:stCondLst>
                                        </p:cTn>
                                        <p:tgtEl>
                                          <p:spTgt spid="34820"/>
                                        </p:tgtEl>
                                      </p:cBhvr>
                                      <p:to x="100000" y="100000"/>
                                    </p:animScale>
                                    <p:animScale>
                                      <p:cBhvr>
                                        <p:cTn id="17" dur="26">
                                          <p:stCondLst>
                                            <p:cond delay="1642"/>
                                          </p:stCondLst>
                                        </p:cTn>
                                        <p:tgtEl>
                                          <p:spTgt spid="34820"/>
                                        </p:tgtEl>
                                      </p:cBhvr>
                                      <p:to x="100000" y="90000"/>
                                    </p:animScale>
                                    <p:animScale>
                                      <p:cBhvr>
                                        <p:cTn id="18" dur="166" decel="50000">
                                          <p:stCondLst>
                                            <p:cond delay="1668"/>
                                          </p:stCondLst>
                                        </p:cTn>
                                        <p:tgtEl>
                                          <p:spTgt spid="34820"/>
                                        </p:tgtEl>
                                      </p:cBhvr>
                                      <p:to x="100000" y="100000"/>
                                    </p:animScale>
                                    <p:animScale>
                                      <p:cBhvr>
                                        <p:cTn id="19" dur="26">
                                          <p:stCondLst>
                                            <p:cond delay="1808"/>
                                          </p:stCondLst>
                                        </p:cTn>
                                        <p:tgtEl>
                                          <p:spTgt spid="34820"/>
                                        </p:tgtEl>
                                      </p:cBhvr>
                                      <p:to x="100000" y="95000"/>
                                    </p:animScale>
                                    <p:animScale>
                                      <p:cBhvr>
                                        <p:cTn id="20" dur="166" decel="50000">
                                          <p:stCondLst>
                                            <p:cond delay="1834"/>
                                          </p:stCondLst>
                                        </p:cTn>
                                        <p:tgtEl>
                                          <p:spTgt spid="3482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r>
              <a:rPr lang="en-US" smtClean="0"/>
              <a:t>Question # 2 </a:t>
            </a:r>
          </a:p>
        </p:txBody>
      </p:sp>
      <p:sp>
        <p:nvSpPr>
          <p:cNvPr id="35842" name="Content Placeholder 2"/>
          <p:cNvSpPr>
            <a:spLocks noGrp="1"/>
          </p:cNvSpPr>
          <p:nvPr>
            <p:ph idx="1"/>
          </p:nvPr>
        </p:nvSpPr>
        <p:spPr/>
        <p:txBody>
          <a:bodyPr/>
          <a:lstStyle/>
          <a:p>
            <a:r>
              <a:rPr lang="en-US" i="1" dirty="0" smtClean="0"/>
              <a:t>In order to put a rocket into orbit, Engineers must use rocket engines powerful enough to provide enough _____________ to get the rocket outside of Earth's gravitational forces.</a:t>
            </a:r>
            <a:endParaRPr lang="en-US" dirty="0" smtClean="0"/>
          </a:p>
          <a:p>
            <a:endParaRPr lang="en-US" dirty="0" smtClean="0"/>
          </a:p>
        </p:txBody>
      </p:sp>
      <p:sp>
        <p:nvSpPr>
          <p:cNvPr id="4" name="Text Box 4"/>
          <p:cNvSpPr txBox="1">
            <a:spLocks noChangeArrowheads="1"/>
          </p:cNvSpPr>
          <p:nvPr/>
        </p:nvSpPr>
        <p:spPr bwMode="auto">
          <a:xfrm>
            <a:off x="3886200" y="2507673"/>
            <a:ext cx="3048000" cy="579438"/>
          </a:xfrm>
          <a:prstGeom prst="rect">
            <a:avLst/>
          </a:prstGeom>
          <a:noFill/>
          <a:ln w="9525">
            <a:noFill/>
            <a:miter lim="800000"/>
            <a:headEnd/>
            <a:tailEnd/>
          </a:ln>
          <a:effectLst/>
        </p:spPr>
        <p:txBody>
          <a:bodyPr>
            <a:spAutoFit/>
          </a:bodyPr>
          <a:lstStyle/>
          <a:p>
            <a:pPr>
              <a:spcBef>
                <a:spcPct val="50000"/>
              </a:spcBef>
            </a:pPr>
            <a:r>
              <a:rPr lang="en-US" sz="3200" b="1" dirty="0" smtClean="0">
                <a:solidFill>
                  <a:srgbClr val="FF99FF"/>
                </a:solidFill>
              </a:rPr>
              <a:t>THRUST</a:t>
            </a:r>
            <a:endParaRPr lang="en-US" sz="3200" b="1" dirty="0">
              <a:solidFill>
                <a:srgbClr val="FF99FF"/>
              </a:solidFill>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smtClean="0"/>
              <a:t>Question # 3</a:t>
            </a:r>
          </a:p>
        </p:txBody>
      </p:sp>
      <p:sp>
        <p:nvSpPr>
          <p:cNvPr id="36866" name="Content Placeholder 2"/>
          <p:cNvSpPr>
            <a:spLocks noGrp="1"/>
          </p:cNvSpPr>
          <p:nvPr>
            <p:ph idx="1"/>
          </p:nvPr>
        </p:nvSpPr>
        <p:spPr>
          <a:xfrm>
            <a:off x="228600" y="1600200"/>
            <a:ext cx="8763000" cy="4525963"/>
          </a:xfrm>
        </p:spPr>
        <p:txBody>
          <a:bodyPr/>
          <a:lstStyle/>
          <a:p>
            <a:r>
              <a:rPr lang="en-US" i="1" dirty="0"/>
              <a:t>When a student changes from 3 fins to 4 fins to help with stability this is an </a:t>
            </a:r>
            <a:r>
              <a:rPr lang="en-US" i="1" dirty="0" smtClean="0"/>
              <a:t>example </a:t>
            </a:r>
            <a:r>
              <a:rPr lang="en-US" i="1" dirty="0"/>
              <a:t>of changing a  </a:t>
            </a:r>
            <a:r>
              <a:rPr lang="en-US" i="1" dirty="0" smtClean="0"/>
              <a:t>__________________.</a:t>
            </a:r>
            <a:endParaRPr lang="en-US" dirty="0"/>
          </a:p>
          <a:p>
            <a:endParaRPr lang="en-US" dirty="0" smtClean="0"/>
          </a:p>
        </p:txBody>
      </p:sp>
      <p:sp>
        <p:nvSpPr>
          <p:cNvPr id="4" name="Text Box 4"/>
          <p:cNvSpPr txBox="1">
            <a:spLocks noChangeArrowheads="1"/>
          </p:cNvSpPr>
          <p:nvPr/>
        </p:nvSpPr>
        <p:spPr bwMode="auto">
          <a:xfrm>
            <a:off x="1371600" y="2526145"/>
            <a:ext cx="3048000" cy="579438"/>
          </a:xfrm>
          <a:prstGeom prst="rect">
            <a:avLst/>
          </a:prstGeom>
          <a:noFill/>
          <a:ln w="9525">
            <a:noFill/>
            <a:miter lim="800000"/>
            <a:headEnd/>
            <a:tailEnd/>
          </a:ln>
          <a:effectLst/>
        </p:spPr>
        <p:txBody>
          <a:bodyPr>
            <a:spAutoFit/>
          </a:bodyPr>
          <a:lstStyle/>
          <a:p>
            <a:pPr>
              <a:spcBef>
                <a:spcPct val="50000"/>
              </a:spcBef>
            </a:pPr>
            <a:r>
              <a:rPr lang="en-US" sz="3200" b="1" dirty="0" smtClean="0">
                <a:solidFill>
                  <a:srgbClr val="FF99FF"/>
                </a:solidFill>
              </a:rPr>
              <a:t>VARIABLE</a:t>
            </a:r>
            <a:endParaRPr lang="en-US" sz="3200" b="1" dirty="0">
              <a:solidFill>
                <a:srgbClr val="FF99FF"/>
              </a:solidFill>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r>
              <a:rPr lang="en-US" smtClean="0"/>
              <a:t>Question # 4 </a:t>
            </a:r>
          </a:p>
        </p:txBody>
      </p:sp>
      <p:sp>
        <p:nvSpPr>
          <p:cNvPr id="37890" name="Content Placeholder 2"/>
          <p:cNvSpPr>
            <a:spLocks noGrp="1"/>
          </p:cNvSpPr>
          <p:nvPr>
            <p:ph idx="1"/>
          </p:nvPr>
        </p:nvSpPr>
        <p:spPr>
          <a:xfrm>
            <a:off x="0" y="1600200"/>
            <a:ext cx="8839200" cy="1524000"/>
          </a:xfrm>
        </p:spPr>
        <p:txBody>
          <a:bodyPr/>
          <a:lstStyle/>
          <a:p>
            <a:r>
              <a:rPr lang="en-US" i="1" smtClean="0"/>
              <a:t>Mars is the 4th planet in our_________________    _______________.</a:t>
            </a:r>
            <a:endParaRPr lang="en-US" smtClean="0"/>
          </a:p>
        </p:txBody>
      </p:sp>
      <p:grpSp>
        <p:nvGrpSpPr>
          <p:cNvPr id="37895" name="Group 7"/>
          <p:cNvGrpSpPr>
            <a:grpSpLocks/>
          </p:cNvGrpSpPr>
          <p:nvPr/>
        </p:nvGrpSpPr>
        <p:grpSpPr bwMode="auto">
          <a:xfrm>
            <a:off x="914400" y="1524000"/>
            <a:ext cx="8229600" cy="1112838"/>
            <a:chOff x="576" y="960"/>
            <a:chExt cx="5184" cy="701"/>
          </a:xfrm>
        </p:grpSpPr>
        <p:sp>
          <p:nvSpPr>
            <p:cNvPr id="37893" name="Text Box 5"/>
            <p:cNvSpPr txBox="1">
              <a:spLocks noChangeArrowheads="1"/>
            </p:cNvSpPr>
            <p:nvPr/>
          </p:nvSpPr>
          <p:spPr bwMode="auto">
            <a:xfrm>
              <a:off x="3504" y="960"/>
              <a:ext cx="2256" cy="365"/>
            </a:xfrm>
            <a:prstGeom prst="rect">
              <a:avLst/>
            </a:prstGeom>
            <a:noFill/>
            <a:ln w="9525">
              <a:noFill/>
              <a:miter lim="800000"/>
              <a:headEnd/>
              <a:tailEnd/>
            </a:ln>
            <a:effectLst/>
          </p:spPr>
          <p:txBody>
            <a:bodyPr>
              <a:spAutoFit/>
            </a:bodyPr>
            <a:lstStyle/>
            <a:p>
              <a:pPr>
                <a:spcBef>
                  <a:spcPct val="50000"/>
                </a:spcBef>
              </a:pPr>
              <a:r>
                <a:rPr lang="en-US" sz="3200" b="1">
                  <a:solidFill>
                    <a:srgbClr val="FF99FF"/>
                  </a:solidFill>
                </a:rPr>
                <a:t>SOLAR</a:t>
              </a:r>
              <a:r>
                <a:rPr lang="en-US">
                  <a:solidFill>
                    <a:srgbClr val="FF99FF"/>
                  </a:solidFill>
                </a:rPr>
                <a:t> </a:t>
              </a:r>
            </a:p>
          </p:txBody>
        </p:sp>
        <p:sp>
          <p:nvSpPr>
            <p:cNvPr id="37894" name="Text Box 6"/>
            <p:cNvSpPr txBox="1">
              <a:spLocks noChangeArrowheads="1"/>
            </p:cNvSpPr>
            <p:nvPr/>
          </p:nvSpPr>
          <p:spPr bwMode="auto">
            <a:xfrm>
              <a:off x="576" y="1296"/>
              <a:ext cx="2256" cy="365"/>
            </a:xfrm>
            <a:prstGeom prst="rect">
              <a:avLst/>
            </a:prstGeom>
            <a:noFill/>
            <a:ln w="9525">
              <a:noFill/>
              <a:miter lim="800000"/>
              <a:headEnd/>
              <a:tailEnd/>
            </a:ln>
            <a:effectLst/>
          </p:spPr>
          <p:txBody>
            <a:bodyPr>
              <a:spAutoFit/>
            </a:bodyPr>
            <a:lstStyle/>
            <a:p>
              <a:pPr>
                <a:spcBef>
                  <a:spcPct val="50000"/>
                </a:spcBef>
              </a:pPr>
              <a:r>
                <a:rPr lang="en-US" sz="3200" b="1">
                  <a:solidFill>
                    <a:srgbClr val="FF99FF"/>
                  </a:solidFill>
                </a:rPr>
                <a:t>SYSTEM</a:t>
              </a:r>
              <a:endParaRPr lang="en-US">
                <a:solidFill>
                  <a:srgbClr val="FF99FF"/>
                </a:solidFill>
              </a:endParaRPr>
            </a:p>
          </p:txBody>
        </p:sp>
      </p:gr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7895"/>
                                        </p:tgtEl>
                                        <p:attrNameLst>
                                          <p:attrName>style.visibility</p:attrName>
                                        </p:attrNameLst>
                                      </p:cBhvr>
                                      <p:to>
                                        <p:strVal val="visible"/>
                                      </p:to>
                                    </p:set>
                                    <p:anim calcmode="lin" valueType="num">
                                      <p:cBhvr additive="base">
                                        <p:cTn id="7" dur="500" fill="hold"/>
                                        <p:tgtEl>
                                          <p:spTgt spid="37895"/>
                                        </p:tgtEl>
                                        <p:attrNameLst>
                                          <p:attrName>ppt_x</p:attrName>
                                        </p:attrNameLst>
                                      </p:cBhvr>
                                      <p:tavLst>
                                        <p:tav tm="0">
                                          <p:val>
                                            <p:strVal val="#ppt_x"/>
                                          </p:val>
                                        </p:tav>
                                        <p:tav tm="100000">
                                          <p:val>
                                            <p:strVal val="#ppt_x"/>
                                          </p:val>
                                        </p:tav>
                                      </p:tavLst>
                                    </p:anim>
                                    <p:anim calcmode="lin" valueType="num">
                                      <p:cBhvr additive="base">
                                        <p:cTn id="8" dur="500" fill="hold"/>
                                        <p:tgtEl>
                                          <p:spTgt spid="3789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r>
              <a:rPr lang="en-US" smtClean="0"/>
              <a:t>Question # 5 </a:t>
            </a:r>
          </a:p>
        </p:txBody>
      </p:sp>
      <p:sp>
        <p:nvSpPr>
          <p:cNvPr id="3" name="Content Placeholder 2"/>
          <p:cNvSpPr>
            <a:spLocks noGrp="1"/>
          </p:cNvSpPr>
          <p:nvPr>
            <p:ph idx="1"/>
          </p:nvPr>
        </p:nvSpPr>
        <p:spPr>
          <a:xfrm>
            <a:off x="228600" y="1600200"/>
            <a:ext cx="8686800" cy="2590800"/>
          </a:xfrm>
        </p:spPr>
        <p:txBody>
          <a:bodyPr>
            <a:normAutofit/>
          </a:bodyPr>
          <a:lstStyle/>
          <a:p>
            <a:r>
              <a:rPr lang="en-US" i="1" smtClean="0"/>
              <a:t>If a student's rocket consistently falls short of the target area, the student could try changing the rocket's launch _________________.   </a:t>
            </a:r>
          </a:p>
          <a:p>
            <a:pPr>
              <a:buFont typeface="Arial" charset="0"/>
              <a:buNone/>
            </a:pPr>
            <a:r>
              <a:rPr lang="en-US" sz="2400" smtClean="0"/>
              <a:t>                                                              (Two answers could fit).</a:t>
            </a:r>
          </a:p>
          <a:p>
            <a:endParaRPr lang="en-US" smtClean="0"/>
          </a:p>
        </p:txBody>
      </p:sp>
      <p:sp>
        <p:nvSpPr>
          <p:cNvPr id="38916" name="Text Box 4"/>
          <p:cNvSpPr txBox="1">
            <a:spLocks noChangeArrowheads="1"/>
          </p:cNvSpPr>
          <p:nvPr/>
        </p:nvSpPr>
        <p:spPr bwMode="auto">
          <a:xfrm>
            <a:off x="3276600" y="2514600"/>
            <a:ext cx="3581400" cy="579438"/>
          </a:xfrm>
          <a:prstGeom prst="rect">
            <a:avLst/>
          </a:prstGeom>
          <a:noFill/>
          <a:ln w="9525">
            <a:noFill/>
            <a:miter lim="800000"/>
            <a:headEnd/>
            <a:tailEnd/>
          </a:ln>
          <a:effectLst/>
        </p:spPr>
        <p:txBody>
          <a:bodyPr>
            <a:spAutoFit/>
          </a:bodyPr>
          <a:lstStyle/>
          <a:p>
            <a:pPr>
              <a:spcBef>
                <a:spcPct val="50000"/>
              </a:spcBef>
            </a:pPr>
            <a:r>
              <a:rPr lang="en-US" sz="3200" b="1">
                <a:solidFill>
                  <a:srgbClr val="FF99FF"/>
                </a:solidFill>
              </a:rPr>
              <a:t>ANGLE</a:t>
            </a:r>
            <a:r>
              <a:rPr lang="en-US"/>
              <a:t> </a:t>
            </a:r>
          </a:p>
        </p:txBody>
      </p:sp>
      <p:sp>
        <p:nvSpPr>
          <p:cNvPr id="38917" name="Text Box 5"/>
          <p:cNvSpPr txBox="1">
            <a:spLocks noChangeArrowheads="1"/>
          </p:cNvSpPr>
          <p:nvPr/>
        </p:nvSpPr>
        <p:spPr bwMode="auto">
          <a:xfrm>
            <a:off x="3124200" y="2514600"/>
            <a:ext cx="3581400" cy="579438"/>
          </a:xfrm>
          <a:prstGeom prst="rect">
            <a:avLst/>
          </a:prstGeom>
          <a:noFill/>
          <a:ln w="9525">
            <a:noFill/>
            <a:miter lim="800000"/>
            <a:headEnd/>
            <a:tailEnd/>
          </a:ln>
          <a:effectLst/>
        </p:spPr>
        <p:txBody>
          <a:bodyPr>
            <a:spAutoFit/>
          </a:bodyPr>
          <a:lstStyle/>
          <a:p>
            <a:pPr>
              <a:spcBef>
                <a:spcPct val="50000"/>
              </a:spcBef>
            </a:pPr>
            <a:r>
              <a:rPr lang="en-US" sz="3200" b="1">
                <a:solidFill>
                  <a:srgbClr val="FF99FF"/>
                </a:solidFill>
              </a:rPr>
              <a:t>MAGNITUDE</a:t>
            </a:r>
            <a:r>
              <a:rPr lang="en-US">
                <a:solidFill>
                  <a:srgbClr val="FF99FF"/>
                </a:solidFill>
              </a:rPr>
              <a:t> </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8916">
                                            <p:txEl>
                                              <p:pRg st="0" end="0"/>
                                            </p:txEl>
                                          </p:spTgt>
                                        </p:tgtEl>
                                        <p:attrNameLst>
                                          <p:attrName>style.visibility</p:attrName>
                                        </p:attrNameLst>
                                      </p:cBhvr>
                                      <p:to>
                                        <p:strVal val="visible"/>
                                      </p:to>
                                    </p:set>
                                    <p:anim calcmode="lin" valueType="num">
                                      <p:cBhvr additive="base">
                                        <p:cTn id="7" dur="500" fill="hold"/>
                                        <p:tgtEl>
                                          <p:spTgt spid="3891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891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nodeType="clickEffect">
                                  <p:stCondLst>
                                    <p:cond delay="0"/>
                                  </p:stCondLst>
                                  <p:childTnLst>
                                    <p:anim calcmode="lin" valueType="num">
                                      <p:cBhvr additive="base">
                                        <p:cTn id="12" dur="500"/>
                                        <p:tgtEl>
                                          <p:spTgt spid="38916">
                                            <p:txEl>
                                              <p:pRg st="0" end="0"/>
                                            </p:txEl>
                                          </p:spTgt>
                                        </p:tgtEl>
                                        <p:attrNameLst>
                                          <p:attrName>ppt_x</p:attrName>
                                        </p:attrNameLst>
                                      </p:cBhvr>
                                      <p:tavLst>
                                        <p:tav tm="0">
                                          <p:val>
                                            <p:strVal val="ppt_x"/>
                                          </p:val>
                                        </p:tav>
                                        <p:tav tm="100000">
                                          <p:val>
                                            <p:strVal val="ppt_x"/>
                                          </p:val>
                                        </p:tav>
                                      </p:tavLst>
                                    </p:anim>
                                    <p:anim calcmode="lin" valueType="num">
                                      <p:cBhvr additive="base">
                                        <p:cTn id="13" dur="500"/>
                                        <p:tgtEl>
                                          <p:spTgt spid="38916">
                                            <p:txEl>
                                              <p:pRg st="0" end="0"/>
                                            </p:txEl>
                                          </p:spTgt>
                                        </p:tgtEl>
                                        <p:attrNameLst>
                                          <p:attrName>ppt_y</p:attrName>
                                        </p:attrNameLst>
                                      </p:cBhvr>
                                      <p:tavLst>
                                        <p:tav tm="0">
                                          <p:val>
                                            <p:strVal val="ppt_y"/>
                                          </p:val>
                                        </p:tav>
                                        <p:tav tm="100000">
                                          <p:val>
                                            <p:strVal val="1+ppt_h/2"/>
                                          </p:val>
                                        </p:tav>
                                      </p:tavLst>
                                    </p:anim>
                                    <p:set>
                                      <p:cBhvr>
                                        <p:cTn id="14" dur="1" fill="hold">
                                          <p:stCondLst>
                                            <p:cond delay="499"/>
                                          </p:stCondLst>
                                        </p:cTn>
                                        <p:tgtEl>
                                          <p:spTgt spid="38916">
                                            <p:txEl>
                                              <p:pRg st="0" end="0"/>
                                            </p:txEl>
                                          </p:spTgt>
                                        </p:tgtEl>
                                        <p:attrNameLst>
                                          <p:attrName>style.visibility</p:attrName>
                                        </p:attrNameLst>
                                      </p:cBhvr>
                                      <p:to>
                                        <p:strVal val="hidden"/>
                                      </p:to>
                                    </p:set>
                                  </p:childTnLst>
                                </p:cTn>
                              </p:par>
                            </p:childTnLst>
                          </p:cTn>
                        </p:par>
                        <p:par>
                          <p:cTn id="15" fill="hold">
                            <p:stCondLst>
                              <p:cond delay="500"/>
                            </p:stCondLst>
                            <p:childTnLst>
                              <p:par>
                                <p:cTn id="16" presetID="2" presetClass="entr" presetSubtype="4" fill="hold" grpId="0" nodeType="afterEffect">
                                  <p:stCondLst>
                                    <p:cond delay="0"/>
                                  </p:stCondLst>
                                  <p:childTnLst>
                                    <p:set>
                                      <p:cBhvr>
                                        <p:cTn id="17" dur="1" fill="hold">
                                          <p:stCondLst>
                                            <p:cond delay="0"/>
                                          </p:stCondLst>
                                        </p:cTn>
                                        <p:tgtEl>
                                          <p:spTgt spid="38917"/>
                                        </p:tgtEl>
                                        <p:attrNameLst>
                                          <p:attrName>style.visibility</p:attrName>
                                        </p:attrNameLst>
                                      </p:cBhvr>
                                      <p:to>
                                        <p:strVal val="visible"/>
                                      </p:to>
                                    </p:set>
                                    <p:anim calcmode="lin" valueType="num">
                                      <p:cBhvr additive="base">
                                        <p:cTn id="18" dur="500" fill="hold"/>
                                        <p:tgtEl>
                                          <p:spTgt spid="38917"/>
                                        </p:tgtEl>
                                        <p:attrNameLst>
                                          <p:attrName>ppt_x</p:attrName>
                                        </p:attrNameLst>
                                      </p:cBhvr>
                                      <p:tavLst>
                                        <p:tav tm="0">
                                          <p:val>
                                            <p:strVal val="#ppt_x"/>
                                          </p:val>
                                        </p:tav>
                                        <p:tav tm="100000">
                                          <p:val>
                                            <p:strVal val="#ppt_x"/>
                                          </p:val>
                                        </p:tav>
                                      </p:tavLst>
                                    </p:anim>
                                    <p:anim calcmode="lin" valueType="num">
                                      <p:cBhvr additive="base">
                                        <p:cTn id="19" dur="500" fill="hold"/>
                                        <p:tgtEl>
                                          <p:spTgt spid="389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smtClean="0"/>
              <a:t>BONUS! </a:t>
            </a:r>
          </a:p>
        </p:txBody>
      </p:sp>
      <p:sp>
        <p:nvSpPr>
          <p:cNvPr id="39938" name="Content Placeholder 2"/>
          <p:cNvSpPr>
            <a:spLocks noGrp="1"/>
          </p:cNvSpPr>
          <p:nvPr>
            <p:ph idx="1"/>
          </p:nvPr>
        </p:nvSpPr>
        <p:spPr>
          <a:xfrm>
            <a:off x="457200" y="1600200"/>
            <a:ext cx="8229600" cy="2209800"/>
          </a:xfrm>
        </p:spPr>
        <p:txBody>
          <a:bodyPr/>
          <a:lstStyle/>
          <a:p>
            <a:r>
              <a:rPr lang="en-US" i="1" dirty="0" smtClean="0"/>
              <a:t>Which unit of measurement would most likely be used to measure the distance from Earth to the planet Mars?</a:t>
            </a:r>
          </a:p>
          <a:p>
            <a:pPr lvl="1"/>
            <a:r>
              <a:rPr lang="en-US" dirty="0" smtClean="0"/>
              <a:t>Miles</a:t>
            </a:r>
          </a:p>
          <a:p>
            <a:pPr lvl="1"/>
            <a:r>
              <a:rPr lang="en-US" dirty="0" smtClean="0"/>
              <a:t>Light Years are used to measure things outside of the solar system</a:t>
            </a:r>
          </a:p>
          <a:p>
            <a:pPr lvl="2"/>
            <a:r>
              <a:rPr lang="en-US" dirty="0" smtClean="0"/>
              <a:t>5,880,000,000,000 miles = 1 Light Year. </a:t>
            </a:r>
          </a:p>
          <a:p>
            <a:endParaRPr lang="en-US" dirty="0" smtClean="0"/>
          </a:p>
        </p:txBody>
      </p:sp>
      <p:pic>
        <p:nvPicPr>
          <p:cNvPr id="39942" name="Picture 6" descr="th?id=JN"/>
          <p:cNvPicPr>
            <a:picLocks noChangeAspect="1" noChangeArrowheads="1"/>
          </p:cNvPicPr>
          <p:nvPr/>
        </p:nvPicPr>
        <p:blipFill>
          <a:blip r:embed="rId2"/>
          <a:srcRect/>
          <a:stretch>
            <a:fillRect/>
          </a:stretch>
        </p:blipFill>
        <p:spPr bwMode="auto">
          <a:xfrm>
            <a:off x="6629400" y="4376738"/>
            <a:ext cx="2514600" cy="2481262"/>
          </a:xfrm>
          <a:prstGeom prst="rect">
            <a:avLst/>
          </a:prstGeom>
          <a:noFill/>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9938">
                                            <p:txEl>
                                              <p:pRg st="1" end="1"/>
                                            </p:txEl>
                                          </p:spTgt>
                                        </p:tgtEl>
                                        <p:attrNameLst>
                                          <p:attrName>style.visibility</p:attrName>
                                        </p:attrNameLst>
                                      </p:cBhvr>
                                      <p:to>
                                        <p:strVal val="visible"/>
                                      </p:to>
                                    </p:set>
                                    <p:animEffect transition="in" filter="wipe(down)">
                                      <p:cBhvr>
                                        <p:cTn id="7" dur="580">
                                          <p:stCondLst>
                                            <p:cond delay="0"/>
                                          </p:stCondLst>
                                        </p:cTn>
                                        <p:tgtEl>
                                          <p:spTgt spid="39938">
                                            <p:txEl>
                                              <p:pRg st="1" end="1"/>
                                            </p:txEl>
                                          </p:spTgt>
                                        </p:tgtEl>
                                      </p:cBhvr>
                                    </p:animEffect>
                                    <p:anim calcmode="lin" valueType="num">
                                      <p:cBhvr>
                                        <p:cTn id="8" dur="1822" tmFilter="0,0; 0.14,0.36; 0.43,0.73; 0.71,0.91; 1.0,1.0">
                                          <p:stCondLst>
                                            <p:cond delay="0"/>
                                          </p:stCondLst>
                                        </p:cTn>
                                        <p:tgtEl>
                                          <p:spTgt spid="39938">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9938">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9938">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9938">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9938">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9938">
                                            <p:txEl>
                                              <p:pRg st="1" end="1"/>
                                            </p:txEl>
                                          </p:spTgt>
                                        </p:tgtEl>
                                      </p:cBhvr>
                                      <p:to x="100000" y="60000"/>
                                    </p:animScale>
                                    <p:animScale>
                                      <p:cBhvr>
                                        <p:cTn id="14" dur="166" decel="50000">
                                          <p:stCondLst>
                                            <p:cond delay="676"/>
                                          </p:stCondLst>
                                        </p:cTn>
                                        <p:tgtEl>
                                          <p:spTgt spid="39938">
                                            <p:txEl>
                                              <p:pRg st="1" end="1"/>
                                            </p:txEl>
                                          </p:spTgt>
                                        </p:tgtEl>
                                      </p:cBhvr>
                                      <p:to x="100000" y="100000"/>
                                    </p:animScale>
                                    <p:animScale>
                                      <p:cBhvr>
                                        <p:cTn id="15" dur="26">
                                          <p:stCondLst>
                                            <p:cond delay="1312"/>
                                          </p:stCondLst>
                                        </p:cTn>
                                        <p:tgtEl>
                                          <p:spTgt spid="39938">
                                            <p:txEl>
                                              <p:pRg st="1" end="1"/>
                                            </p:txEl>
                                          </p:spTgt>
                                        </p:tgtEl>
                                      </p:cBhvr>
                                      <p:to x="100000" y="80000"/>
                                    </p:animScale>
                                    <p:animScale>
                                      <p:cBhvr>
                                        <p:cTn id="16" dur="166" decel="50000">
                                          <p:stCondLst>
                                            <p:cond delay="1338"/>
                                          </p:stCondLst>
                                        </p:cTn>
                                        <p:tgtEl>
                                          <p:spTgt spid="39938">
                                            <p:txEl>
                                              <p:pRg st="1" end="1"/>
                                            </p:txEl>
                                          </p:spTgt>
                                        </p:tgtEl>
                                      </p:cBhvr>
                                      <p:to x="100000" y="100000"/>
                                    </p:animScale>
                                    <p:animScale>
                                      <p:cBhvr>
                                        <p:cTn id="17" dur="26">
                                          <p:stCondLst>
                                            <p:cond delay="1642"/>
                                          </p:stCondLst>
                                        </p:cTn>
                                        <p:tgtEl>
                                          <p:spTgt spid="39938">
                                            <p:txEl>
                                              <p:pRg st="1" end="1"/>
                                            </p:txEl>
                                          </p:spTgt>
                                        </p:tgtEl>
                                      </p:cBhvr>
                                      <p:to x="100000" y="90000"/>
                                    </p:animScale>
                                    <p:animScale>
                                      <p:cBhvr>
                                        <p:cTn id="18" dur="166" decel="50000">
                                          <p:stCondLst>
                                            <p:cond delay="1668"/>
                                          </p:stCondLst>
                                        </p:cTn>
                                        <p:tgtEl>
                                          <p:spTgt spid="39938">
                                            <p:txEl>
                                              <p:pRg st="1" end="1"/>
                                            </p:txEl>
                                          </p:spTgt>
                                        </p:tgtEl>
                                      </p:cBhvr>
                                      <p:to x="100000" y="100000"/>
                                    </p:animScale>
                                    <p:animScale>
                                      <p:cBhvr>
                                        <p:cTn id="19" dur="26">
                                          <p:stCondLst>
                                            <p:cond delay="1808"/>
                                          </p:stCondLst>
                                        </p:cTn>
                                        <p:tgtEl>
                                          <p:spTgt spid="39938">
                                            <p:txEl>
                                              <p:pRg st="1" end="1"/>
                                            </p:txEl>
                                          </p:spTgt>
                                        </p:tgtEl>
                                      </p:cBhvr>
                                      <p:to x="100000" y="95000"/>
                                    </p:animScale>
                                    <p:animScale>
                                      <p:cBhvr>
                                        <p:cTn id="20" dur="166" decel="50000">
                                          <p:stCondLst>
                                            <p:cond delay="1834"/>
                                          </p:stCondLst>
                                        </p:cTn>
                                        <p:tgtEl>
                                          <p:spTgt spid="39938">
                                            <p:txEl>
                                              <p:pRg st="1" end="1"/>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9938">
                                            <p:txEl>
                                              <p:pRg st="2" end="2"/>
                                            </p:txEl>
                                          </p:spTgt>
                                        </p:tgtEl>
                                        <p:attrNameLst>
                                          <p:attrName>style.visibility</p:attrName>
                                        </p:attrNameLst>
                                      </p:cBhvr>
                                      <p:to>
                                        <p:strVal val="visible"/>
                                      </p:to>
                                    </p:set>
                                    <p:animEffect transition="in" filter="wipe(down)">
                                      <p:cBhvr>
                                        <p:cTn id="25" dur="580">
                                          <p:stCondLst>
                                            <p:cond delay="0"/>
                                          </p:stCondLst>
                                        </p:cTn>
                                        <p:tgtEl>
                                          <p:spTgt spid="39938">
                                            <p:txEl>
                                              <p:pRg st="2" end="2"/>
                                            </p:txEl>
                                          </p:spTgt>
                                        </p:tgtEl>
                                      </p:cBhvr>
                                    </p:animEffect>
                                    <p:anim calcmode="lin" valueType="num">
                                      <p:cBhvr>
                                        <p:cTn id="26" dur="1822" tmFilter="0,0; 0.14,0.36; 0.43,0.73; 0.71,0.91; 1.0,1.0">
                                          <p:stCondLst>
                                            <p:cond delay="0"/>
                                          </p:stCondLst>
                                        </p:cTn>
                                        <p:tgtEl>
                                          <p:spTgt spid="39938">
                                            <p:txEl>
                                              <p:pRg st="2" end="2"/>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9938">
                                            <p:txEl>
                                              <p:pRg st="2" end="2"/>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9938">
                                            <p:txEl>
                                              <p:pRg st="2" end="2"/>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9938">
                                            <p:txEl>
                                              <p:pRg st="2" end="2"/>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9938">
                                            <p:txEl>
                                              <p:pRg st="2" end="2"/>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9938">
                                            <p:txEl>
                                              <p:pRg st="2" end="2"/>
                                            </p:txEl>
                                          </p:spTgt>
                                        </p:tgtEl>
                                      </p:cBhvr>
                                      <p:to x="100000" y="60000"/>
                                    </p:animScale>
                                    <p:animScale>
                                      <p:cBhvr>
                                        <p:cTn id="32" dur="166" decel="50000">
                                          <p:stCondLst>
                                            <p:cond delay="676"/>
                                          </p:stCondLst>
                                        </p:cTn>
                                        <p:tgtEl>
                                          <p:spTgt spid="39938">
                                            <p:txEl>
                                              <p:pRg st="2" end="2"/>
                                            </p:txEl>
                                          </p:spTgt>
                                        </p:tgtEl>
                                      </p:cBhvr>
                                      <p:to x="100000" y="100000"/>
                                    </p:animScale>
                                    <p:animScale>
                                      <p:cBhvr>
                                        <p:cTn id="33" dur="26">
                                          <p:stCondLst>
                                            <p:cond delay="1312"/>
                                          </p:stCondLst>
                                        </p:cTn>
                                        <p:tgtEl>
                                          <p:spTgt spid="39938">
                                            <p:txEl>
                                              <p:pRg st="2" end="2"/>
                                            </p:txEl>
                                          </p:spTgt>
                                        </p:tgtEl>
                                      </p:cBhvr>
                                      <p:to x="100000" y="80000"/>
                                    </p:animScale>
                                    <p:animScale>
                                      <p:cBhvr>
                                        <p:cTn id="34" dur="166" decel="50000">
                                          <p:stCondLst>
                                            <p:cond delay="1338"/>
                                          </p:stCondLst>
                                        </p:cTn>
                                        <p:tgtEl>
                                          <p:spTgt spid="39938">
                                            <p:txEl>
                                              <p:pRg st="2" end="2"/>
                                            </p:txEl>
                                          </p:spTgt>
                                        </p:tgtEl>
                                      </p:cBhvr>
                                      <p:to x="100000" y="100000"/>
                                    </p:animScale>
                                    <p:animScale>
                                      <p:cBhvr>
                                        <p:cTn id="35" dur="26">
                                          <p:stCondLst>
                                            <p:cond delay="1642"/>
                                          </p:stCondLst>
                                        </p:cTn>
                                        <p:tgtEl>
                                          <p:spTgt spid="39938">
                                            <p:txEl>
                                              <p:pRg st="2" end="2"/>
                                            </p:txEl>
                                          </p:spTgt>
                                        </p:tgtEl>
                                      </p:cBhvr>
                                      <p:to x="100000" y="90000"/>
                                    </p:animScale>
                                    <p:animScale>
                                      <p:cBhvr>
                                        <p:cTn id="36" dur="166" decel="50000">
                                          <p:stCondLst>
                                            <p:cond delay="1668"/>
                                          </p:stCondLst>
                                        </p:cTn>
                                        <p:tgtEl>
                                          <p:spTgt spid="39938">
                                            <p:txEl>
                                              <p:pRg st="2" end="2"/>
                                            </p:txEl>
                                          </p:spTgt>
                                        </p:tgtEl>
                                      </p:cBhvr>
                                      <p:to x="100000" y="100000"/>
                                    </p:animScale>
                                    <p:animScale>
                                      <p:cBhvr>
                                        <p:cTn id="37" dur="26">
                                          <p:stCondLst>
                                            <p:cond delay="1808"/>
                                          </p:stCondLst>
                                        </p:cTn>
                                        <p:tgtEl>
                                          <p:spTgt spid="39938">
                                            <p:txEl>
                                              <p:pRg st="2" end="2"/>
                                            </p:txEl>
                                          </p:spTgt>
                                        </p:tgtEl>
                                      </p:cBhvr>
                                      <p:to x="100000" y="95000"/>
                                    </p:animScale>
                                    <p:animScale>
                                      <p:cBhvr>
                                        <p:cTn id="38" dur="166" decel="50000">
                                          <p:stCondLst>
                                            <p:cond delay="1834"/>
                                          </p:stCondLst>
                                        </p:cTn>
                                        <p:tgtEl>
                                          <p:spTgt spid="39938">
                                            <p:txEl>
                                              <p:pRg st="2" end="2"/>
                                            </p:txEl>
                                          </p:spTgt>
                                        </p:tgtEl>
                                      </p:cBhvr>
                                      <p:to x="100000" y="100000"/>
                                    </p:animScale>
                                  </p:childTnLst>
                                </p:cTn>
                              </p:par>
                              <p:par>
                                <p:cTn id="39" presetID="26" presetClass="entr" presetSubtype="0" fill="hold" nodeType="withEffect">
                                  <p:stCondLst>
                                    <p:cond delay="0"/>
                                  </p:stCondLst>
                                  <p:childTnLst>
                                    <p:set>
                                      <p:cBhvr>
                                        <p:cTn id="40" dur="1" fill="hold">
                                          <p:stCondLst>
                                            <p:cond delay="0"/>
                                          </p:stCondLst>
                                        </p:cTn>
                                        <p:tgtEl>
                                          <p:spTgt spid="39938">
                                            <p:txEl>
                                              <p:pRg st="3" end="3"/>
                                            </p:txEl>
                                          </p:spTgt>
                                        </p:tgtEl>
                                        <p:attrNameLst>
                                          <p:attrName>style.visibility</p:attrName>
                                        </p:attrNameLst>
                                      </p:cBhvr>
                                      <p:to>
                                        <p:strVal val="visible"/>
                                      </p:to>
                                    </p:set>
                                    <p:animEffect transition="in" filter="wipe(down)">
                                      <p:cBhvr>
                                        <p:cTn id="41" dur="580">
                                          <p:stCondLst>
                                            <p:cond delay="0"/>
                                          </p:stCondLst>
                                        </p:cTn>
                                        <p:tgtEl>
                                          <p:spTgt spid="39938">
                                            <p:txEl>
                                              <p:pRg st="3" end="3"/>
                                            </p:txEl>
                                          </p:spTgt>
                                        </p:tgtEl>
                                      </p:cBhvr>
                                    </p:animEffect>
                                    <p:anim calcmode="lin" valueType="num">
                                      <p:cBhvr>
                                        <p:cTn id="42" dur="1822" tmFilter="0,0; 0.14,0.36; 0.43,0.73; 0.71,0.91; 1.0,1.0">
                                          <p:stCondLst>
                                            <p:cond delay="0"/>
                                          </p:stCondLst>
                                        </p:cTn>
                                        <p:tgtEl>
                                          <p:spTgt spid="39938">
                                            <p:txEl>
                                              <p:pRg st="3" end="3"/>
                                            </p:txEl>
                                          </p:spTgt>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39938">
                                            <p:txEl>
                                              <p:pRg st="3" end="3"/>
                                            </p:txEl>
                                          </p:spTgt>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39938">
                                            <p:txEl>
                                              <p:pRg st="3" end="3"/>
                                            </p:txEl>
                                          </p:spTgt>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39938">
                                            <p:txEl>
                                              <p:pRg st="3" end="3"/>
                                            </p:txEl>
                                          </p:spTgt>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39938">
                                            <p:txEl>
                                              <p:pRg st="3" end="3"/>
                                            </p:txEl>
                                          </p:spTgt>
                                        </p:tgtEl>
                                        <p:attrNameLst>
                                          <p:attrName>ppt_y</p:attrName>
                                        </p:attrNameLst>
                                      </p:cBhvr>
                                      <p:tavLst>
                                        <p:tav tm="0" fmla="#ppt_y-sin(pi*$)/81">
                                          <p:val>
                                            <p:fltVal val="0"/>
                                          </p:val>
                                        </p:tav>
                                        <p:tav tm="100000">
                                          <p:val>
                                            <p:fltVal val="1"/>
                                          </p:val>
                                        </p:tav>
                                      </p:tavLst>
                                    </p:anim>
                                    <p:animScale>
                                      <p:cBhvr>
                                        <p:cTn id="47" dur="26">
                                          <p:stCondLst>
                                            <p:cond delay="650"/>
                                          </p:stCondLst>
                                        </p:cTn>
                                        <p:tgtEl>
                                          <p:spTgt spid="39938">
                                            <p:txEl>
                                              <p:pRg st="3" end="3"/>
                                            </p:txEl>
                                          </p:spTgt>
                                        </p:tgtEl>
                                      </p:cBhvr>
                                      <p:to x="100000" y="60000"/>
                                    </p:animScale>
                                    <p:animScale>
                                      <p:cBhvr>
                                        <p:cTn id="48" dur="166" decel="50000">
                                          <p:stCondLst>
                                            <p:cond delay="676"/>
                                          </p:stCondLst>
                                        </p:cTn>
                                        <p:tgtEl>
                                          <p:spTgt spid="39938">
                                            <p:txEl>
                                              <p:pRg st="3" end="3"/>
                                            </p:txEl>
                                          </p:spTgt>
                                        </p:tgtEl>
                                      </p:cBhvr>
                                      <p:to x="100000" y="100000"/>
                                    </p:animScale>
                                    <p:animScale>
                                      <p:cBhvr>
                                        <p:cTn id="49" dur="26">
                                          <p:stCondLst>
                                            <p:cond delay="1312"/>
                                          </p:stCondLst>
                                        </p:cTn>
                                        <p:tgtEl>
                                          <p:spTgt spid="39938">
                                            <p:txEl>
                                              <p:pRg st="3" end="3"/>
                                            </p:txEl>
                                          </p:spTgt>
                                        </p:tgtEl>
                                      </p:cBhvr>
                                      <p:to x="100000" y="80000"/>
                                    </p:animScale>
                                    <p:animScale>
                                      <p:cBhvr>
                                        <p:cTn id="50" dur="166" decel="50000">
                                          <p:stCondLst>
                                            <p:cond delay="1338"/>
                                          </p:stCondLst>
                                        </p:cTn>
                                        <p:tgtEl>
                                          <p:spTgt spid="39938">
                                            <p:txEl>
                                              <p:pRg st="3" end="3"/>
                                            </p:txEl>
                                          </p:spTgt>
                                        </p:tgtEl>
                                      </p:cBhvr>
                                      <p:to x="100000" y="100000"/>
                                    </p:animScale>
                                    <p:animScale>
                                      <p:cBhvr>
                                        <p:cTn id="51" dur="26">
                                          <p:stCondLst>
                                            <p:cond delay="1642"/>
                                          </p:stCondLst>
                                        </p:cTn>
                                        <p:tgtEl>
                                          <p:spTgt spid="39938">
                                            <p:txEl>
                                              <p:pRg st="3" end="3"/>
                                            </p:txEl>
                                          </p:spTgt>
                                        </p:tgtEl>
                                      </p:cBhvr>
                                      <p:to x="100000" y="90000"/>
                                    </p:animScale>
                                    <p:animScale>
                                      <p:cBhvr>
                                        <p:cTn id="52" dur="166" decel="50000">
                                          <p:stCondLst>
                                            <p:cond delay="1668"/>
                                          </p:stCondLst>
                                        </p:cTn>
                                        <p:tgtEl>
                                          <p:spTgt spid="39938">
                                            <p:txEl>
                                              <p:pRg st="3" end="3"/>
                                            </p:txEl>
                                          </p:spTgt>
                                        </p:tgtEl>
                                      </p:cBhvr>
                                      <p:to x="100000" y="100000"/>
                                    </p:animScale>
                                    <p:animScale>
                                      <p:cBhvr>
                                        <p:cTn id="53" dur="26">
                                          <p:stCondLst>
                                            <p:cond delay="1808"/>
                                          </p:stCondLst>
                                        </p:cTn>
                                        <p:tgtEl>
                                          <p:spTgt spid="39938">
                                            <p:txEl>
                                              <p:pRg st="3" end="3"/>
                                            </p:txEl>
                                          </p:spTgt>
                                        </p:tgtEl>
                                      </p:cBhvr>
                                      <p:to x="100000" y="95000"/>
                                    </p:animScale>
                                    <p:animScale>
                                      <p:cBhvr>
                                        <p:cTn id="54" dur="166" decel="50000">
                                          <p:stCondLst>
                                            <p:cond delay="1834"/>
                                          </p:stCondLst>
                                        </p:cTn>
                                        <p:tgtEl>
                                          <p:spTgt spid="39938">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p:cNvSpPr>
          <p:nvPr>
            <p:ph type="title"/>
          </p:nvPr>
        </p:nvSpPr>
        <p:spPr/>
        <p:txBody>
          <a:bodyPr/>
          <a:lstStyle/>
          <a:p>
            <a:r>
              <a:rPr lang="en-US" sz="4000" smtClean="0"/>
              <a:t>And For What We Have Been Waiting For…</a:t>
            </a:r>
          </a:p>
        </p:txBody>
      </p:sp>
      <p:sp>
        <p:nvSpPr>
          <p:cNvPr id="51203" name="Rectangle 3"/>
          <p:cNvSpPr>
            <a:spLocks noGrp="1"/>
          </p:cNvSpPr>
          <p:nvPr>
            <p:ph type="body" idx="1"/>
          </p:nvPr>
        </p:nvSpPr>
        <p:spPr>
          <a:xfrm>
            <a:off x="228600" y="1600200"/>
            <a:ext cx="8915400" cy="2133600"/>
          </a:xfrm>
        </p:spPr>
        <p:txBody>
          <a:bodyPr/>
          <a:lstStyle/>
          <a:p>
            <a:pPr>
              <a:lnSpc>
                <a:spcPct val="80000"/>
              </a:lnSpc>
            </a:pPr>
            <a:endParaRPr lang="en-US" sz="2800" smtClean="0"/>
          </a:p>
          <a:p>
            <a:pPr>
              <a:lnSpc>
                <a:spcPct val="80000"/>
              </a:lnSpc>
            </a:pPr>
            <a:endParaRPr lang="en-US" sz="2800" smtClean="0"/>
          </a:p>
          <a:p>
            <a:pPr>
              <a:lnSpc>
                <a:spcPct val="80000"/>
              </a:lnSpc>
            </a:pPr>
            <a:endParaRPr lang="en-US" sz="2800" smtClean="0"/>
          </a:p>
          <a:p>
            <a:pPr>
              <a:lnSpc>
                <a:spcPct val="80000"/>
              </a:lnSpc>
              <a:buFont typeface="Arial" charset="0"/>
              <a:buNone/>
            </a:pPr>
            <a:r>
              <a:rPr lang="en-US" sz="2800" smtClean="0"/>
              <a:t>            </a:t>
            </a:r>
            <a:r>
              <a:rPr lang="en-US" sz="5400" smtClean="0"/>
              <a:t>IT’S TIME TO DESIGN!</a:t>
            </a:r>
            <a:r>
              <a:rPr lang="en-US" sz="2800" smtClean="0"/>
              <a:t> </a:t>
            </a:r>
          </a:p>
        </p:txBody>
      </p:sp>
      <p:sp>
        <p:nvSpPr>
          <p:cNvPr id="51205" name="AutoShape 5" descr="th?id=OIP"/>
          <p:cNvSpPr>
            <a:spLocks noChangeAspect="1" noChangeArrowheads="1"/>
          </p:cNvSpPr>
          <p:nvPr/>
        </p:nvSpPr>
        <p:spPr bwMode="auto">
          <a:xfrm>
            <a:off x="4419600" y="3276600"/>
            <a:ext cx="304800" cy="304800"/>
          </a:xfrm>
          <a:prstGeom prst="rect">
            <a:avLst/>
          </a:prstGeom>
          <a:noFill/>
        </p:spPr>
        <p:txBody>
          <a:bodyPr/>
          <a:lstStyle/>
          <a:p>
            <a:endParaRPr lang="en-US"/>
          </a:p>
        </p:txBody>
      </p:sp>
      <p:pic>
        <p:nvPicPr>
          <p:cNvPr id="51207" name="Picture 7" descr="th?id=OIP"/>
          <p:cNvPicPr>
            <a:picLocks noChangeAspect="1" noChangeArrowheads="1"/>
          </p:cNvPicPr>
          <p:nvPr/>
        </p:nvPicPr>
        <p:blipFill>
          <a:blip r:embed="rId2"/>
          <a:srcRect/>
          <a:stretch>
            <a:fillRect/>
          </a:stretch>
        </p:blipFill>
        <p:spPr bwMode="auto">
          <a:xfrm>
            <a:off x="3276600" y="4000500"/>
            <a:ext cx="2857500" cy="2857500"/>
          </a:xfrm>
          <a:prstGeom prst="rect">
            <a:avLst/>
          </a:prstGeom>
          <a:noFill/>
        </p:spPr>
      </p:pic>
    </p:spTree>
  </p:cSld>
  <p:clrMapOvr>
    <a:masterClrMapping/>
  </p:clrMapOvr>
  <p:transition spd="slow">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r>
              <a:rPr lang="en-US" smtClean="0"/>
              <a:t>Lets Summarize Our Scenario </a:t>
            </a:r>
          </a:p>
        </p:txBody>
      </p:sp>
      <p:sp>
        <p:nvSpPr>
          <p:cNvPr id="15362" name="Content Placeholder 2"/>
          <p:cNvSpPr>
            <a:spLocks noGrp="1"/>
          </p:cNvSpPr>
          <p:nvPr>
            <p:ph idx="1"/>
          </p:nvPr>
        </p:nvSpPr>
        <p:spPr>
          <a:xfrm>
            <a:off x="228600" y="1600200"/>
            <a:ext cx="8229600" cy="4525963"/>
          </a:xfrm>
        </p:spPr>
        <p:txBody>
          <a:bodyPr/>
          <a:lstStyle/>
          <a:p>
            <a:r>
              <a:rPr lang="en-US" smtClean="0"/>
              <a:t>You are an Aeronautical Engineer who has been hired by NASA to design a rocket that will carry much needed transportation vehicles to Mars.  However, the rocket must land close to the designated “target zone” due to the lack of fuel the rocket will have left once it reaches Mars’ orbit!  Precision is key!  </a:t>
            </a:r>
          </a:p>
        </p:txBody>
      </p:sp>
      <p:pic>
        <p:nvPicPr>
          <p:cNvPr id="15365" name="Picture 5" descr="Nasa_Logo.jpg"/>
          <p:cNvPicPr>
            <a:picLocks noChangeAspect="1" noChangeArrowheads="1"/>
          </p:cNvPicPr>
          <p:nvPr/>
        </p:nvPicPr>
        <p:blipFill>
          <a:blip r:embed="rId2"/>
          <a:srcRect/>
          <a:stretch>
            <a:fillRect/>
          </a:stretch>
        </p:blipFill>
        <p:spPr bwMode="auto">
          <a:xfrm>
            <a:off x="0" y="5076825"/>
            <a:ext cx="2133600" cy="1781175"/>
          </a:xfrm>
          <a:prstGeom prst="rect">
            <a:avLst/>
          </a:prstGeom>
          <a:noFill/>
        </p:spPr>
      </p:pic>
    </p:spTree>
  </p:cSld>
  <p:clrMapOvr>
    <a:masterClrMapping/>
  </p:clrMapOvr>
  <p:transition spd="slow">
    <p:rand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a:xfrm>
            <a:off x="457200" y="304800"/>
            <a:ext cx="8229600" cy="1143000"/>
          </a:xfrm>
        </p:spPr>
        <p:txBody>
          <a:bodyPr/>
          <a:lstStyle/>
          <a:p>
            <a:r>
              <a:rPr lang="en-US" smtClean="0"/>
              <a:t>Thumbnail Sketches </a:t>
            </a:r>
            <a:r>
              <a:rPr lang="en-US" sz="2800" smtClean="0"/>
              <a:t>(Fin Design)</a:t>
            </a:r>
          </a:p>
        </p:txBody>
      </p:sp>
      <p:grpSp>
        <p:nvGrpSpPr>
          <p:cNvPr id="48130" name="Group 20"/>
          <p:cNvGrpSpPr>
            <a:grpSpLocks/>
          </p:cNvGrpSpPr>
          <p:nvPr/>
        </p:nvGrpSpPr>
        <p:grpSpPr bwMode="auto">
          <a:xfrm>
            <a:off x="1146175" y="1895475"/>
            <a:ext cx="1600200" cy="2016125"/>
            <a:chOff x="1066482" y="1899516"/>
            <a:chExt cx="1600835" cy="2016761"/>
          </a:xfrm>
        </p:grpSpPr>
        <p:sp>
          <p:nvSpPr>
            <p:cNvPr id="10" name="Rectangle 9"/>
            <p:cNvSpPr>
              <a:spLocks noChangeArrowheads="1"/>
            </p:cNvSpPr>
            <p:nvPr/>
          </p:nvSpPr>
          <p:spPr bwMode="auto">
            <a:xfrm>
              <a:off x="1066482" y="1899516"/>
              <a:ext cx="1600835" cy="2007233"/>
            </a:xfrm>
            <a:prstGeom prst="rect">
              <a:avLst/>
            </a:prstGeom>
            <a:noFill/>
            <a:ln w="25400">
              <a:solidFill>
                <a:schemeClr val="bg1">
                  <a:lumMod val="65000"/>
                  <a:lumOff val="0"/>
                </a:schemeClr>
              </a:solidFill>
              <a:miter lim="800000"/>
              <a:headEnd/>
              <a:tailEnd/>
            </a:ln>
            <a:extLst/>
          </p:spPr>
          <p:txBody>
            <a:bodyPr anchor="ctr" upright="1"/>
            <a:lstStyle/>
            <a:p>
              <a:pPr fontAlgn="auto">
                <a:spcBef>
                  <a:spcPts val="0"/>
                </a:spcBef>
                <a:spcAft>
                  <a:spcPts val="0"/>
                </a:spcAft>
                <a:defRPr/>
              </a:pPr>
              <a:endParaRPr lang="en-US">
                <a:latin typeface="+mn-lt"/>
                <a:cs typeface="+mn-cs"/>
              </a:endParaRPr>
            </a:p>
          </p:txBody>
        </p:sp>
        <p:grpSp>
          <p:nvGrpSpPr>
            <p:cNvPr id="48145" name="Group 19"/>
            <p:cNvGrpSpPr>
              <a:grpSpLocks/>
            </p:cNvGrpSpPr>
            <p:nvPr/>
          </p:nvGrpSpPr>
          <p:grpSpPr bwMode="auto">
            <a:xfrm>
              <a:off x="1066482" y="1899517"/>
              <a:ext cx="1600835" cy="2016760"/>
              <a:chOff x="1066482" y="1899517"/>
              <a:chExt cx="1600835" cy="2016760"/>
            </a:xfrm>
          </p:grpSpPr>
          <p:pic>
            <p:nvPicPr>
              <p:cNvPr id="9" name="Picture 8" descr="http://www.yourprintablepdf.com/wp-content/uploads/2012/03/printable-pdf-graph-paper1.jpg"/>
              <p:cNvPicPr>
                <a:picLocks noChangeAspect="1"/>
              </p:cNvPicPr>
              <p:nvPr/>
            </p:nvPicPr>
            <p:blipFill>
              <a:blip r:embed="rId2"/>
              <a:srcRect l="7841" t="5544" r="75697" b="41234"/>
              <a:stretch>
                <a:fillRect/>
              </a:stretch>
            </p:blipFill>
            <p:spPr bwMode="auto">
              <a:xfrm>
                <a:off x="1066482" y="1899516"/>
                <a:ext cx="1600835" cy="2007233"/>
              </a:xfrm>
              <a:prstGeom prst="rect">
                <a:avLst/>
              </a:prstGeom>
              <a:noFill/>
              <a:ln w="9525">
                <a:solidFill>
                  <a:schemeClr val="bg1">
                    <a:lumMod val="65000"/>
                    <a:lumOff val="0"/>
                  </a:schemeClr>
                </a:solidFill>
                <a:miter lim="800000"/>
                <a:headEnd/>
                <a:tailEnd/>
              </a:ln>
              <a:extLst/>
            </p:spPr>
          </p:pic>
          <p:cxnSp>
            <p:nvCxnSpPr>
              <p:cNvPr id="48147" name="AutoShape 166"/>
              <p:cNvCxnSpPr>
                <a:cxnSpLocks noChangeShapeType="1"/>
              </p:cNvCxnSpPr>
              <p:nvPr/>
            </p:nvCxnSpPr>
            <p:spPr bwMode="auto">
              <a:xfrm>
                <a:off x="1066482" y="1918567"/>
                <a:ext cx="1067435" cy="790575"/>
              </a:xfrm>
              <a:prstGeom prst="straightConnector1">
                <a:avLst/>
              </a:prstGeom>
              <a:noFill/>
              <a:ln w="38100">
                <a:solidFill>
                  <a:srgbClr val="000000"/>
                </a:solidFill>
                <a:round/>
                <a:headEnd/>
                <a:tailEnd/>
              </a:ln>
            </p:spPr>
          </p:cxnSp>
          <p:cxnSp>
            <p:nvCxnSpPr>
              <p:cNvPr id="48148" name="AutoShape 167"/>
              <p:cNvCxnSpPr>
                <a:cxnSpLocks noChangeShapeType="1"/>
              </p:cNvCxnSpPr>
              <p:nvPr/>
            </p:nvCxnSpPr>
            <p:spPr bwMode="auto">
              <a:xfrm>
                <a:off x="2133282" y="2709142"/>
                <a:ext cx="266700" cy="1197610"/>
              </a:xfrm>
              <a:prstGeom prst="straightConnector1">
                <a:avLst/>
              </a:prstGeom>
              <a:noFill/>
              <a:ln w="38100">
                <a:solidFill>
                  <a:srgbClr val="000000"/>
                </a:solidFill>
                <a:round/>
                <a:headEnd/>
                <a:tailEnd/>
              </a:ln>
            </p:spPr>
          </p:cxnSp>
          <p:cxnSp>
            <p:nvCxnSpPr>
              <p:cNvPr id="48149" name="AutoShape 168"/>
              <p:cNvCxnSpPr>
                <a:cxnSpLocks noChangeShapeType="1"/>
              </p:cNvCxnSpPr>
              <p:nvPr/>
            </p:nvCxnSpPr>
            <p:spPr bwMode="auto">
              <a:xfrm>
                <a:off x="1066482" y="3261592"/>
                <a:ext cx="1334135" cy="654685"/>
              </a:xfrm>
              <a:prstGeom prst="straightConnector1">
                <a:avLst/>
              </a:prstGeom>
              <a:noFill/>
              <a:ln w="38100">
                <a:solidFill>
                  <a:srgbClr val="000000"/>
                </a:solidFill>
                <a:round/>
                <a:headEnd/>
                <a:tailEnd/>
              </a:ln>
            </p:spPr>
          </p:cxnSp>
        </p:grpSp>
      </p:grpSp>
      <p:grpSp>
        <p:nvGrpSpPr>
          <p:cNvPr id="48131" name="Group 10"/>
          <p:cNvGrpSpPr>
            <a:grpSpLocks/>
          </p:cNvGrpSpPr>
          <p:nvPr/>
        </p:nvGrpSpPr>
        <p:grpSpPr bwMode="auto">
          <a:xfrm>
            <a:off x="5522913" y="1919288"/>
            <a:ext cx="1601787" cy="2025650"/>
            <a:chOff x="1709" y="3195"/>
            <a:chExt cx="2521" cy="3191"/>
          </a:xfrm>
        </p:grpSpPr>
        <p:pic>
          <p:nvPicPr>
            <p:cNvPr id="12" name="Picture 11" descr="http://www.yourprintablepdf.com/wp-content/uploads/2012/03/printable-pdf-graph-paper1.jpg"/>
            <p:cNvPicPr>
              <a:picLocks noChangeAspect="1"/>
            </p:cNvPicPr>
            <p:nvPr/>
          </p:nvPicPr>
          <p:blipFill>
            <a:blip r:embed="rId2"/>
            <a:srcRect l="7841" t="5544" r="75697" b="41234"/>
            <a:stretch>
              <a:fillRect/>
            </a:stretch>
          </p:blipFill>
          <p:spPr bwMode="auto">
            <a:xfrm>
              <a:off x="1709" y="3225"/>
              <a:ext cx="2521" cy="3161"/>
            </a:xfrm>
            <a:prstGeom prst="rect">
              <a:avLst/>
            </a:prstGeom>
            <a:noFill/>
            <a:ln w="9525">
              <a:solidFill>
                <a:schemeClr val="bg1">
                  <a:lumMod val="65000"/>
                  <a:lumOff val="0"/>
                </a:schemeClr>
              </a:solidFill>
              <a:miter lim="800000"/>
              <a:headEnd/>
              <a:tailEnd/>
            </a:ln>
            <a:extLst/>
          </p:spPr>
        </p:pic>
        <p:sp>
          <p:nvSpPr>
            <p:cNvPr id="13" name="Rectangle 12"/>
            <p:cNvSpPr>
              <a:spLocks noChangeArrowheads="1"/>
            </p:cNvSpPr>
            <p:nvPr/>
          </p:nvSpPr>
          <p:spPr bwMode="auto">
            <a:xfrm>
              <a:off x="1709" y="3195"/>
              <a:ext cx="2521" cy="3161"/>
            </a:xfrm>
            <a:prstGeom prst="rect">
              <a:avLst/>
            </a:prstGeom>
            <a:noFill/>
            <a:ln w="25400">
              <a:solidFill>
                <a:schemeClr val="bg1">
                  <a:lumMod val="65000"/>
                  <a:lumOff val="0"/>
                </a:schemeClr>
              </a:solidFill>
              <a:miter lim="800000"/>
              <a:headEnd/>
              <a:tailEnd/>
            </a:ln>
            <a:extLst/>
          </p:spPr>
          <p:txBody>
            <a:bodyPr anchor="ctr" upright="1"/>
            <a:lstStyle/>
            <a:p>
              <a:pPr fontAlgn="auto">
                <a:spcBef>
                  <a:spcPts val="0"/>
                </a:spcBef>
                <a:spcAft>
                  <a:spcPts val="0"/>
                </a:spcAft>
                <a:defRPr/>
              </a:pPr>
              <a:endParaRPr lang="en-US">
                <a:latin typeface="+mn-lt"/>
                <a:cs typeface="+mn-cs"/>
              </a:endParaRPr>
            </a:p>
          </p:txBody>
        </p:sp>
      </p:grpSp>
      <p:grpSp>
        <p:nvGrpSpPr>
          <p:cNvPr id="48132" name="Group 13"/>
          <p:cNvGrpSpPr>
            <a:grpSpLocks/>
          </p:cNvGrpSpPr>
          <p:nvPr/>
        </p:nvGrpSpPr>
        <p:grpSpPr bwMode="auto">
          <a:xfrm>
            <a:off x="1143000" y="4565650"/>
            <a:ext cx="1600200" cy="2027238"/>
            <a:chOff x="1709" y="3195"/>
            <a:chExt cx="2521" cy="3191"/>
          </a:xfrm>
        </p:grpSpPr>
        <p:pic>
          <p:nvPicPr>
            <p:cNvPr id="15" name="Picture 14" descr="http://www.yourprintablepdf.com/wp-content/uploads/2012/03/printable-pdf-graph-paper1.jpg"/>
            <p:cNvPicPr>
              <a:picLocks noChangeAspect="1"/>
            </p:cNvPicPr>
            <p:nvPr/>
          </p:nvPicPr>
          <p:blipFill>
            <a:blip r:embed="rId2"/>
            <a:srcRect l="7841" t="5544" r="75697" b="41234"/>
            <a:stretch>
              <a:fillRect/>
            </a:stretch>
          </p:blipFill>
          <p:spPr bwMode="auto">
            <a:xfrm>
              <a:off x="1709" y="3225"/>
              <a:ext cx="2521" cy="3161"/>
            </a:xfrm>
            <a:prstGeom prst="rect">
              <a:avLst/>
            </a:prstGeom>
            <a:noFill/>
            <a:ln w="9525">
              <a:solidFill>
                <a:schemeClr val="bg1">
                  <a:lumMod val="65000"/>
                  <a:lumOff val="0"/>
                </a:schemeClr>
              </a:solidFill>
              <a:miter lim="800000"/>
              <a:headEnd/>
              <a:tailEnd/>
            </a:ln>
            <a:extLst/>
          </p:spPr>
        </p:pic>
        <p:sp>
          <p:nvSpPr>
            <p:cNvPr id="16" name="Rectangle 15"/>
            <p:cNvSpPr>
              <a:spLocks noChangeArrowheads="1"/>
            </p:cNvSpPr>
            <p:nvPr/>
          </p:nvSpPr>
          <p:spPr bwMode="auto">
            <a:xfrm>
              <a:off x="1709" y="3195"/>
              <a:ext cx="2521" cy="3161"/>
            </a:xfrm>
            <a:prstGeom prst="rect">
              <a:avLst/>
            </a:prstGeom>
            <a:noFill/>
            <a:ln w="25400">
              <a:solidFill>
                <a:schemeClr val="bg1">
                  <a:lumMod val="65000"/>
                  <a:lumOff val="0"/>
                </a:schemeClr>
              </a:solidFill>
              <a:miter lim="800000"/>
              <a:headEnd/>
              <a:tailEnd/>
            </a:ln>
            <a:extLst/>
          </p:spPr>
          <p:txBody>
            <a:bodyPr anchor="ctr" upright="1"/>
            <a:lstStyle/>
            <a:p>
              <a:pPr fontAlgn="auto">
                <a:spcBef>
                  <a:spcPts val="0"/>
                </a:spcBef>
                <a:spcAft>
                  <a:spcPts val="0"/>
                </a:spcAft>
                <a:defRPr/>
              </a:pPr>
              <a:endParaRPr lang="en-US">
                <a:latin typeface="+mn-lt"/>
                <a:cs typeface="+mn-cs"/>
              </a:endParaRPr>
            </a:p>
          </p:txBody>
        </p:sp>
      </p:grpSp>
      <p:grpSp>
        <p:nvGrpSpPr>
          <p:cNvPr id="48133" name="Group 16"/>
          <p:cNvGrpSpPr>
            <a:grpSpLocks/>
          </p:cNvGrpSpPr>
          <p:nvPr/>
        </p:nvGrpSpPr>
        <p:grpSpPr bwMode="auto">
          <a:xfrm>
            <a:off x="5492750" y="4522788"/>
            <a:ext cx="1601788" cy="2025650"/>
            <a:chOff x="1709" y="3195"/>
            <a:chExt cx="2521" cy="3191"/>
          </a:xfrm>
        </p:grpSpPr>
        <p:pic>
          <p:nvPicPr>
            <p:cNvPr id="18" name="Picture 17" descr="http://www.yourprintablepdf.com/wp-content/uploads/2012/03/printable-pdf-graph-paper1.jpg"/>
            <p:cNvPicPr>
              <a:picLocks noChangeAspect="1"/>
            </p:cNvPicPr>
            <p:nvPr/>
          </p:nvPicPr>
          <p:blipFill>
            <a:blip r:embed="rId2"/>
            <a:srcRect l="7841" t="5544" r="75697" b="41234"/>
            <a:stretch>
              <a:fillRect/>
            </a:stretch>
          </p:blipFill>
          <p:spPr bwMode="auto">
            <a:xfrm>
              <a:off x="1709" y="3225"/>
              <a:ext cx="2521" cy="3161"/>
            </a:xfrm>
            <a:prstGeom prst="rect">
              <a:avLst/>
            </a:prstGeom>
            <a:noFill/>
            <a:ln w="9525">
              <a:solidFill>
                <a:schemeClr val="bg1">
                  <a:lumMod val="65000"/>
                  <a:lumOff val="0"/>
                </a:schemeClr>
              </a:solidFill>
              <a:miter lim="800000"/>
              <a:headEnd/>
              <a:tailEnd/>
            </a:ln>
            <a:extLst/>
          </p:spPr>
        </p:pic>
        <p:sp>
          <p:nvSpPr>
            <p:cNvPr id="19" name="Rectangle 18"/>
            <p:cNvSpPr>
              <a:spLocks noChangeArrowheads="1"/>
            </p:cNvSpPr>
            <p:nvPr/>
          </p:nvSpPr>
          <p:spPr bwMode="auto">
            <a:xfrm>
              <a:off x="1709" y="3195"/>
              <a:ext cx="2521" cy="3161"/>
            </a:xfrm>
            <a:prstGeom prst="rect">
              <a:avLst/>
            </a:prstGeom>
            <a:noFill/>
            <a:ln w="25400">
              <a:solidFill>
                <a:schemeClr val="bg1">
                  <a:lumMod val="65000"/>
                  <a:lumOff val="0"/>
                </a:schemeClr>
              </a:solidFill>
              <a:miter lim="800000"/>
              <a:headEnd/>
              <a:tailEnd/>
            </a:ln>
            <a:extLst/>
          </p:spPr>
          <p:txBody>
            <a:bodyPr anchor="ctr" upright="1"/>
            <a:lstStyle/>
            <a:p>
              <a:pPr fontAlgn="auto">
                <a:spcBef>
                  <a:spcPts val="0"/>
                </a:spcBef>
                <a:spcAft>
                  <a:spcPts val="0"/>
                </a:spcAft>
                <a:defRPr/>
              </a:pPr>
              <a:endParaRPr lang="en-US">
                <a:latin typeface="+mn-lt"/>
                <a:cs typeface="+mn-cs"/>
              </a:endParaRPr>
            </a:p>
          </p:txBody>
        </p:sp>
      </p:grpSp>
      <p:sp>
        <p:nvSpPr>
          <p:cNvPr id="48134" name="TextBox 21"/>
          <p:cNvSpPr txBox="1">
            <a:spLocks noChangeArrowheads="1"/>
          </p:cNvSpPr>
          <p:nvPr/>
        </p:nvSpPr>
        <p:spPr bwMode="auto">
          <a:xfrm>
            <a:off x="1447800" y="1524000"/>
            <a:ext cx="1031875" cy="366713"/>
          </a:xfrm>
          <a:prstGeom prst="rect">
            <a:avLst/>
          </a:prstGeom>
          <a:noFill/>
          <a:ln w="9525">
            <a:noFill/>
            <a:miter lim="800000"/>
            <a:headEnd/>
            <a:tailEnd/>
          </a:ln>
        </p:spPr>
        <p:txBody>
          <a:bodyPr>
            <a:spAutoFit/>
          </a:bodyPr>
          <a:lstStyle/>
          <a:p>
            <a:r>
              <a:rPr lang="en-US">
                <a:solidFill>
                  <a:srgbClr val="FF3300"/>
                </a:solidFill>
                <a:latin typeface="Calibri" pitchFamily="34" charset="0"/>
              </a:rPr>
              <a:t>Sketch 1</a:t>
            </a:r>
          </a:p>
        </p:txBody>
      </p:sp>
      <p:sp>
        <p:nvSpPr>
          <p:cNvPr id="48135" name="TextBox 22"/>
          <p:cNvSpPr txBox="1">
            <a:spLocks noChangeArrowheads="1"/>
          </p:cNvSpPr>
          <p:nvPr/>
        </p:nvSpPr>
        <p:spPr bwMode="auto">
          <a:xfrm>
            <a:off x="5791200" y="1600200"/>
            <a:ext cx="1033463" cy="366713"/>
          </a:xfrm>
          <a:prstGeom prst="rect">
            <a:avLst/>
          </a:prstGeom>
          <a:noFill/>
          <a:ln w="9525">
            <a:noFill/>
            <a:miter lim="800000"/>
            <a:headEnd/>
            <a:tailEnd/>
          </a:ln>
        </p:spPr>
        <p:txBody>
          <a:bodyPr>
            <a:spAutoFit/>
          </a:bodyPr>
          <a:lstStyle/>
          <a:p>
            <a:r>
              <a:rPr lang="en-US">
                <a:solidFill>
                  <a:srgbClr val="FF3300"/>
                </a:solidFill>
                <a:latin typeface="Calibri" pitchFamily="34" charset="0"/>
              </a:rPr>
              <a:t>Sketch 2</a:t>
            </a:r>
          </a:p>
        </p:txBody>
      </p:sp>
      <p:sp>
        <p:nvSpPr>
          <p:cNvPr id="48136" name="TextBox 23"/>
          <p:cNvSpPr txBox="1">
            <a:spLocks noChangeArrowheads="1"/>
          </p:cNvSpPr>
          <p:nvPr/>
        </p:nvSpPr>
        <p:spPr bwMode="auto">
          <a:xfrm>
            <a:off x="1447800" y="4216400"/>
            <a:ext cx="1031875" cy="368300"/>
          </a:xfrm>
          <a:prstGeom prst="rect">
            <a:avLst/>
          </a:prstGeom>
          <a:noFill/>
          <a:ln w="9525">
            <a:noFill/>
            <a:miter lim="800000"/>
            <a:headEnd/>
            <a:tailEnd/>
          </a:ln>
        </p:spPr>
        <p:txBody>
          <a:bodyPr>
            <a:spAutoFit/>
          </a:bodyPr>
          <a:lstStyle/>
          <a:p>
            <a:r>
              <a:rPr lang="en-US" dirty="0">
                <a:solidFill>
                  <a:srgbClr val="FF0000"/>
                </a:solidFill>
                <a:latin typeface="Calibri" pitchFamily="34" charset="0"/>
              </a:rPr>
              <a:t>Sketch 3</a:t>
            </a:r>
          </a:p>
        </p:txBody>
      </p:sp>
      <p:sp>
        <p:nvSpPr>
          <p:cNvPr id="48137" name="TextBox 24"/>
          <p:cNvSpPr txBox="1">
            <a:spLocks noChangeArrowheads="1"/>
          </p:cNvSpPr>
          <p:nvPr/>
        </p:nvSpPr>
        <p:spPr bwMode="auto">
          <a:xfrm>
            <a:off x="5807075" y="4151313"/>
            <a:ext cx="1033463" cy="366712"/>
          </a:xfrm>
          <a:prstGeom prst="rect">
            <a:avLst/>
          </a:prstGeom>
          <a:noFill/>
          <a:ln w="9525">
            <a:noFill/>
            <a:miter lim="800000"/>
            <a:headEnd/>
            <a:tailEnd/>
          </a:ln>
        </p:spPr>
        <p:txBody>
          <a:bodyPr>
            <a:spAutoFit/>
          </a:bodyPr>
          <a:lstStyle/>
          <a:p>
            <a:r>
              <a:rPr lang="en-US">
                <a:solidFill>
                  <a:srgbClr val="FF3300"/>
                </a:solidFill>
                <a:latin typeface="Calibri" pitchFamily="34" charset="0"/>
              </a:rPr>
              <a:t>Sketch 4</a:t>
            </a:r>
          </a:p>
        </p:txBody>
      </p:sp>
    </p:spTree>
  </p:cSld>
  <p:clrMapOvr>
    <a:masterClrMapping/>
  </p:clrMapOvr>
  <p:transition spd="slow">
    <p:rand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a:xfrm>
            <a:off x="457200" y="12700"/>
            <a:ext cx="8229600" cy="1143000"/>
          </a:xfrm>
        </p:spPr>
        <p:txBody>
          <a:bodyPr/>
          <a:lstStyle/>
          <a:p>
            <a:r>
              <a:rPr lang="en-US" smtClean="0"/>
              <a:t>Final Drawing </a:t>
            </a:r>
            <a:r>
              <a:rPr lang="en-US" sz="2800" smtClean="0"/>
              <a:t>(Fin Design)</a:t>
            </a:r>
          </a:p>
        </p:txBody>
      </p:sp>
      <p:sp>
        <p:nvSpPr>
          <p:cNvPr id="3" name="Content Placeholder 2"/>
          <p:cNvSpPr>
            <a:spLocks noGrp="1"/>
          </p:cNvSpPr>
          <p:nvPr>
            <p:ph idx="1"/>
          </p:nvPr>
        </p:nvSpPr>
        <p:spPr>
          <a:xfrm>
            <a:off x="228600" y="1066800"/>
            <a:ext cx="8610600" cy="2590800"/>
          </a:xfrm>
        </p:spPr>
        <p:txBody>
          <a:bodyPr>
            <a:normAutofit/>
          </a:bodyPr>
          <a:lstStyle/>
          <a:p>
            <a:pPr marL="0" indent="0" algn="just">
              <a:lnSpc>
                <a:spcPct val="80000"/>
              </a:lnSpc>
              <a:buFont typeface="Arial" charset="0"/>
              <a:buNone/>
            </a:pPr>
            <a:r>
              <a:rPr lang="en-US" sz="2000" smtClean="0"/>
              <a:t>  At this point you will need to choose which Fin Design you most want to try    </a:t>
            </a:r>
          </a:p>
          <a:p>
            <a:pPr marL="0" indent="0" algn="just">
              <a:lnSpc>
                <a:spcPct val="80000"/>
              </a:lnSpc>
              <a:buFont typeface="Arial" charset="0"/>
              <a:buNone/>
            </a:pPr>
            <a:r>
              <a:rPr lang="en-US" sz="2000" smtClean="0"/>
              <a:t>  from your thumbnail sketches.  </a:t>
            </a:r>
          </a:p>
          <a:p>
            <a:pPr marL="0" indent="0" algn="just">
              <a:lnSpc>
                <a:spcPct val="80000"/>
              </a:lnSpc>
              <a:buFont typeface="Arial" charset="0"/>
              <a:buNone/>
            </a:pPr>
            <a:r>
              <a:rPr lang="en-US" sz="2000" smtClean="0"/>
              <a:t>	</a:t>
            </a:r>
            <a:r>
              <a:rPr lang="en-US" sz="2000" b="1" smtClean="0">
                <a:solidFill>
                  <a:schemeClr val="bg1"/>
                </a:solidFill>
              </a:rPr>
              <a:t>1.</a:t>
            </a:r>
            <a:r>
              <a:rPr lang="en-US" sz="2000" smtClean="0">
                <a:solidFill>
                  <a:schemeClr val="bg1"/>
                </a:solidFill>
              </a:rPr>
              <a:t> Draw that Final Design Idea below</a:t>
            </a:r>
          </a:p>
          <a:p>
            <a:pPr marL="0" indent="0" algn="just">
              <a:lnSpc>
                <a:spcPct val="80000"/>
              </a:lnSpc>
              <a:buFont typeface="Arial" charset="0"/>
              <a:buNone/>
            </a:pPr>
            <a:r>
              <a:rPr lang="en-US" sz="2000" smtClean="0">
                <a:solidFill>
                  <a:schemeClr val="bg1"/>
                </a:solidFill>
              </a:rPr>
              <a:t>	</a:t>
            </a:r>
            <a:r>
              <a:rPr lang="en-US" sz="2000" b="1" smtClean="0">
                <a:solidFill>
                  <a:schemeClr val="bg1"/>
                </a:solidFill>
              </a:rPr>
              <a:t>2.</a:t>
            </a:r>
            <a:r>
              <a:rPr lang="en-US" sz="2000" smtClean="0">
                <a:solidFill>
                  <a:schemeClr val="bg1"/>
                </a:solidFill>
              </a:rPr>
              <a:t> Cut the Fin Design out with the pair of scissors and then use   </a:t>
            </a:r>
          </a:p>
          <a:p>
            <a:pPr marL="0" indent="0" algn="just">
              <a:lnSpc>
                <a:spcPct val="80000"/>
              </a:lnSpc>
              <a:buFont typeface="Arial" charset="0"/>
              <a:buNone/>
            </a:pPr>
            <a:r>
              <a:rPr lang="en-US" sz="2000" smtClean="0">
                <a:solidFill>
                  <a:schemeClr val="bg1"/>
                </a:solidFill>
              </a:rPr>
              <a:t>                   it as a template to cut out your fins on the index card.  </a:t>
            </a:r>
          </a:p>
          <a:p>
            <a:pPr marL="0" indent="0" algn="just">
              <a:lnSpc>
                <a:spcPct val="80000"/>
              </a:lnSpc>
              <a:buFont typeface="Arial" charset="0"/>
              <a:buNone/>
            </a:pPr>
            <a:endParaRPr lang="en-US" sz="2000" smtClean="0">
              <a:solidFill>
                <a:schemeClr val="bg1"/>
              </a:solidFill>
            </a:endParaRPr>
          </a:p>
          <a:p>
            <a:pPr marL="0" indent="0" algn="just">
              <a:lnSpc>
                <a:spcPct val="80000"/>
              </a:lnSpc>
              <a:buFont typeface="Arial" charset="0"/>
              <a:buNone/>
            </a:pPr>
            <a:r>
              <a:rPr lang="en-US" sz="2000" smtClean="0"/>
              <a:t>	</a:t>
            </a:r>
            <a:r>
              <a:rPr lang="en-US" sz="2000" b="1" smtClean="0">
                <a:solidFill>
                  <a:srgbClr val="FF99FF"/>
                </a:solidFill>
              </a:rPr>
              <a:t>Note:</a:t>
            </a:r>
            <a:r>
              <a:rPr lang="en-US" sz="2000" smtClean="0">
                <a:solidFill>
                  <a:srgbClr val="FF99FF"/>
                </a:solidFill>
              </a:rPr>
              <a:t> You may want to try more than one Fin Design so you     </a:t>
            </a:r>
          </a:p>
          <a:p>
            <a:pPr marL="0" indent="0" algn="just">
              <a:lnSpc>
                <a:spcPct val="80000"/>
              </a:lnSpc>
              <a:buFont typeface="Arial" charset="0"/>
              <a:buNone/>
            </a:pPr>
            <a:r>
              <a:rPr lang="en-US" sz="2000" smtClean="0">
                <a:solidFill>
                  <a:srgbClr val="FF99FF"/>
                </a:solidFill>
              </a:rPr>
              <a:t>                           may use the other boxes to create other templates.</a:t>
            </a:r>
          </a:p>
          <a:p>
            <a:pPr marL="0" indent="0">
              <a:lnSpc>
                <a:spcPct val="80000"/>
              </a:lnSpc>
            </a:pPr>
            <a:endParaRPr lang="en-US" sz="2000" smtClean="0">
              <a:solidFill>
                <a:srgbClr val="FF99FF"/>
              </a:solidFill>
            </a:endParaRPr>
          </a:p>
        </p:txBody>
      </p:sp>
      <p:grpSp>
        <p:nvGrpSpPr>
          <p:cNvPr id="49155" name="Group 3"/>
          <p:cNvGrpSpPr>
            <a:grpSpLocks/>
          </p:cNvGrpSpPr>
          <p:nvPr/>
        </p:nvGrpSpPr>
        <p:grpSpPr bwMode="auto">
          <a:xfrm>
            <a:off x="769938" y="4159250"/>
            <a:ext cx="1601787" cy="2286000"/>
            <a:chOff x="4139" y="8790"/>
            <a:chExt cx="2521" cy="3600"/>
          </a:xfrm>
        </p:grpSpPr>
        <p:pic>
          <p:nvPicPr>
            <p:cNvPr id="5" name="Picture 4" descr="http://www.yourprintablepdf.com/wp-content/uploads/2012/03/printable-pdf-graph-paper1.jpg"/>
            <p:cNvPicPr>
              <a:picLocks noChangeAspect="1"/>
            </p:cNvPicPr>
            <p:nvPr/>
          </p:nvPicPr>
          <p:blipFill>
            <a:blip r:embed="rId2"/>
            <a:srcRect l="7841" t="5544" r="75697" b="41234"/>
            <a:stretch>
              <a:fillRect/>
            </a:stretch>
          </p:blipFill>
          <p:spPr bwMode="auto">
            <a:xfrm>
              <a:off x="4139" y="8820"/>
              <a:ext cx="2521" cy="3570"/>
            </a:xfrm>
            <a:prstGeom prst="rect">
              <a:avLst/>
            </a:prstGeom>
            <a:noFill/>
            <a:ln w="9525">
              <a:solidFill>
                <a:schemeClr val="bg1">
                  <a:lumMod val="65000"/>
                  <a:lumOff val="0"/>
                </a:schemeClr>
              </a:solidFill>
              <a:miter lim="800000"/>
              <a:headEnd/>
              <a:tailEnd/>
            </a:ln>
            <a:extLst/>
          </p:spPr>
        </p:pic>
        <p:sp>
          <p:nvSpPr>
            <p:cNvPr id="6" name="Rectangle 5"/>
            <p:cNvSpPr>
              <a:spLocks noChangeArrowheads="1"/>
            </p:cNvSpPr>
            <p:nvPr/>
          </p:nvSpPr>
          <p:spPr bwMode="auto">
            <a:xfrm>
              <a:off x="4139" y="8790"/>
              <a:ext cx="2521" cy="3600"/>
            </a:xfrm>
            <a:prstGeom prst="rect">
              <a:avLst/>
            </a:prstGeom>
            <a:noFill/>
            <a:ln w="25400">
              <a:solidFill>
                <a:schemeClr val="bg1">
                  <a:lumMod val="65000"/>
                  <a:lumOff val="0"/>
                </a:schemeClr>
              </a:solidFill>
              <a:miter lim="800000"/>
              <a:headEnd/>
              <a:tailEnd/>
            </a:ln>
            <a:extLst/>
          </p:spPr>
          <p:txBody>
            <a:bodyPr anchor="ctr" upright="1"/>
            <a:lstStyle/>
            <a:p>
              <a:pPr fontAlgn="auto">
                <a:spcBef>
                  <a:spcPts val="0"/>
                </a:spcBef>
                <a:spcAft>
                  <a:spcPts val="0"/>
                </a:spcAft>
                <a:defRPr/>
              </a:pPr>
              <a:endParaRPr lang="en-US">
                <a:latin typeface="+mn-lt"/>
                <a:cs typeface="+mn-cs"/>
              </a:endParaRPr>
            </a:p>
          </p:txBody>
        </p:sp>
      </p:grpSp>
      <p:grpSp>
        <p:nvGrpSpPr>
          <p:cNvPr id="49156" name="Group 6"/>
          <p:cNvGrpSpPr>
            <a:grpSpLocks/>
          </p:cNvGrpSpPr>
          <p:nvPr/>
        </p:nvGrpSpPr>
        <p:grpSpPr bwMode="auto">
          <a:xfrm>
            <a:off x="3657600" y="4149725"/>
            <a:ext cx="1600200" cy="2286000"/>
            <a:chOff x="4139" y="8790"/>
            <a:chExt cx="2521" cy="3600"/>
          </a:xfrm>
        </p:grpSpPr>
        <p:pic>
          <p:nvPicPr>
            <p:cNvPr id="8" name="Picture 7" descr="http://www.yourprintablepdf.com/wp-content/uploads/2012/03/printable-pdf-graph-paper1.jpg"/>
            <p:cNvPicPr>
              <a:picLocks noChangeAspect="1"/>
            </p:cNvPicPr>
            <p:nvPr/>
          </p:nvPicPr>
          <p:blipFill>
            <a:blip r:embed="rId2"/>
            <a:srcRect l="7841" t="5544" r="75697" b="41234"/>
            <a:stretch>
              <a:fillRect/>
            </a:stretch>
          </p:blipFill>
          <p:spPr bwMode="auto">
            <a:xfrm>
              <a:off x="4139" y="8820"/>
              <a:ext cx="2521" cy="3570"/>
            </a:xfrm>
            <a:prstGeom prst="rect">
              <a:avLst/>
            </a:prstGeom>
            <a:noFill/>
            <a:ln w="9525">
              <a:solidFill>
                <a:schemeClr val="bg1">
                  <a:lumMod val="65000"/>
                  <a:lumOff val="0"/>
                </a:schemeClr>
              </a:solidFill>
              <a:miter lim="800000"/>
              <a:headEnd/>
              <a:tailEnd/>
            </a:ln>
            <a:extLst/>
          </p:spPr>
        </p:pic>
        <p:sp>
          <p:nvSpPr>
            <p:cNvPr id="9" name="Rectangle 8"/>
            <p:cNvSpPr>
              <a:spLocks noChangeArrowheads="1"/>
            </p:cNvSpPr>
            <p:nvPr/>
          </p:nvSpPr>
          <p:spPr bwMode="auto">
            <a:xfrm>
              <a:off x="4139" y="8790"/>
              <a:ext cx="2521" cy="3600"/>
            </a:xfrm>
            <a:prstGeom prst="rect">
              <a:avLst/>
            </a:prstGeom>
            <a:noFill/>
            <a:ln w="25400">
              <a:solidFill>
                <a:schemeClr val="bg1">
                  <a:lumMod val="65000"/>
                  <a:lumOff val="0"/>
                </a:schemeClr>
              </a:solidFill>
              <a:miter lim="800000"/>
              <a:headEnd/>
              <a:tailEnd/>
            </a:ln>
            <a:extLst/>
          </p:spPr>
          <p:txBody>
            <a:bodyPr anchor="ctr" upright="1"/>
            <a:lstStyle/>
            <a:p>
              <a:pPr fontAlgn="auto">
                <a:spcBef>
                  <a:spcPts val="0"/>
                </a:spcBef>
                <a:spcAft>
                  <a:spcPts val="0"/>
                </a:spcAft>
                <a:defRPr/>
              </a:pPr>
              <a:endParaRPr lang="en-US">
                <a:latin typeface="+mn-lt"/>
                <a:cs typeface="+mn-cs"/>
              </a:endParaRPr>
            </a:p>
          </p:txBody>
        </p:sp>
      </p:grpSp>
      <p:grpSp>
        <p:nvGrpSpPr>
          <p:cNvPr id="49157" name="Group 9"/>
          <p:cNvGrpSpPr>
            <a:grpSpLocks/>
          </p:cNvGrpSpPr>
          <p:nvPr/>
        </p:nvGrpSpPr>
        <p:grpSpPr bwMode="auto">
          <a:xfrm>
            <a:off x="6553200" y="4114800"/>
            <a:ext cx="1600200" cy="2286000"/>
            <a:chOff x="4139" y="8790"/>
            <a:chExt cx="2521" cy="3600"/>
          </a:xfrm>
        </p:grpSpPr>
        <p:pic>
          <p:nvPicPr>
            <p:cNvPr id="11" name="Picture 10" descr="http://www.yourprintablepdf.com/wp-content/uploads/2012/03/printable-pdf-graph-paper1.jpg"/>
            <p:cNvPicPr>
              <a:picLocks noChangeAspect="1"/>
            </p:cNvPicPr>
            <p:nvPr/>
          </p:nvPicPr>
          <p:blipFill>
            <a:blip r:embed="rId2"/>
            <a:srcRect l="7841" t="5544" r="75697" b="41234"/>
            <a:stretch>
              <a:fillRect/>
            </a:stretch>
          </p:blipFill>
          <p:spPr bwMode="auto">
            <a:xfrm>
              <a:off x="4139" y="8820"/>
              <a:ext cx="2521" cy="3570"/>
            </a:xfrm>
            <a:prstGeom prst="rect">
              <a:avLst/>
            </a:prstGeom>
            <a:noFill/>
            <a:ln w="9525">
              <a:solidFill>
                <a:schemeClr val="bg1">
                  <a:lumMod val="65000"/>
                  <a:lumOff val="0"/>
                </a:schemeClr>
              </a:solidFill>
              <a:miter lim="800000"/>
              <a:headEnd/>
              <a:tailEnd/>
            </a:ln>
            <a:extLst/>
          </p:spPr>
        </p:pic>
        <p:sp>
          <p:nvSpPr>
            <p:cNvPr id="12" name="Rectangle 11"/>
            <p:cNvSpPr>
              <a:spLocks noChangeArrowheads="1"/>
            </p:cNvSpPr>
            <p:nvPr/>
          </p:nvSpPr>
          <p:spPr bwMode="auto">
            <a:xfrm>
              <a:off x="4139" y="8790"/>
              <a:ext cx="2521" cy="3600"/>
            </a:xfrm>
            <a:prstGeom prst="rect">
              <a:avLst/>
            </a:prstGeom>
            <a:noFill/>
            <a:ln w="25400">
              <a:solidFill>
                <a:schemeClr val="bg1">
                  <a:lumMod val="65000"/>
                  <a:lumOff val="0"/>
                </a:schemeClr>
              </a:solidFill>
              <a:miter lim="800000"/>
              <a:headEnd/>
              <a:tailEnd/>
            </a:ln>
            <a:extLst/>
          </p:spPr>
          <p:txBody>
            <a:bodyPr anchor="ctr" upright="1"/>
            <a:lstStyle/>
            <a:p>
              <a:pPr fontAlgn="auto">
                <a:spcBef>
                  <a:spcPts val="0"/>
                </a:spcBef>
                <a:spcAft>
                  <a:spcPts val="0"/>
                </a:spcAft>
                <a:defRPr/>
              </a:pPr>
              <a:endParaRPr lang="en-US">
                <a:latin typeface="+mn-lt"/>
                <a:cs typeface="+mn-cs"/>
              </a:endParaRPr>
            </a:p>
          </p:txBody>
        </p:sp>
      </p:grpSp>
      <p:sp>
        <p:nvSpPr>
          <p:cNvPr id="49158" name="TextBox 12"/>
          <p:cNvSpPr txBox="1">
            <a:spLocks noChangeArrowheads="1"/>
          </p:cNvSpPr>
          <p:nvPr/>
        </p:nvSpPr>
        <p:spPr bwMode="auto">
          <a:xfrm>
            <a:off x="993775" y="3763963"/>
            <a:ext cx="1154113" cy="366712"/>
          </a:xfrm>
          <a:prstGeom prst="rect">
            <a:avLst/>
          </a:prstGeom>
          <a:noFill/>
          <a:ln w="9525">
            <a:noFill/>
            <a:miter lim="800000"/>
            <a:headEnd/>
            <a:tailEnd/>
          </a:ln>
        </p:spPr>
        <p:txBody>
          <a:bodyPr>
            <a:spAutoFit/>
          </a:bodyPr>
          <a:lstStyle/>
          <a:p>
            <a:r>
              <a:rPr lang="en-US">
                <a:solidFill>
                  <a:srgbClr val="FF3300"/>
                </a:solidFill>
                <a:latin typeface="Calibri" pitchFamily="34" charset="0"/>
              </a:rPr>
              <a:t>Final Fin 1</a:t>
            </a:r>
          </a:p>
        </p:txBody>
      </p:sp>
      <p:sp>
        <p:nvSpPr>
          <p:cNvPr id="49159" name="TextBox 13"/>
          <p:cNvSpPr txBox="1">
            <a:spLocks noChangeArrowheads="1"/>
          </p:cNvSpPr>
          <p:nvPr/>
        </p:nvSpPr>
        <p:spPr bwMode="auto">
          <a:xfrm>
            <a:off x="3908425" y="3744913"/>
            <a:ext cx="1154113" cy="366712"/>
          </a:xfrm>
          <a:prstGeom prst="rect">
            <a:avLst/>
          </a:prstGeom>
          <a:noFill/>
          <a:ln w="9525">
            <a:noFill/>
            <a:miter lim="800000"/>
            <a:headEnd/>
            <a:tailEnd/>
          </a:ln>
        </p:spPr>
        <p:txBody>
          <a:bodyPr>
            <a:spAutoFit/>
          </a:bodyPr>
          <a:lstStyle/>
          <a:p>
            <a:r>
              <a:rPr lang="en-US">
                <a:solidFill>
                  <a:srgbClr val="FF3300"/>
                </a:solidFill>
                <a:latin typeface="Calibri" pitchFamily="34" charset="0"/>
              </a:rPr>
              <a:t>Final Fin 2</a:t>
            </a:r>
          </a:p>
        </p:txBody>
      </p:sp>
      <p:sp>
        <p:nvSpPr>
          <p:cNvPr id="49160" name="TextBox 14"/>
          <p:cNvSpPr txBox="1">
            <a:spLocks noChangeArrowheads="1"/>
          </p:cNvSpPr>
          <p:nvPr/>
        </p:nvSpPr>
        <p:spPr bwMode="auto">
          <a:xfrm>
            <a:off x="6775450" y="3730625"/>
            <a:ext cx="1155700" cy="368300"/>
          </a:xfrm>
          <a:prstGeom prst="rect">
            <a:avLst/>
          </a:prstGeom>
          <a:noFill/>
          <a:ln w="9525">
            <a:noFill/>
            <a:miter lim="800000"/>
            <a:headEnd/>
            <a:tailEnd/>
          </a:ln>
        </p:spPr>
        <p:txBody>
          <a:bodyPr>
            <a:spAutoFit/>
          </a:bodyPr>
          <a:lstStyle/>
          <a:p>
            <a:r>
              <a:rPr lang="en-US">
                <a:solidFill>
                  <a:srgbClr val="FF3300"/>
                </a:solidFill>
                <a:latin typeface="Calibri" pitchFamily="34" charset="0"/>
              </a:rPr>
              <a:t>Final Fin 3</a:t>
            </a:r>
          </a:p>
        </p:txBody>
      </p:sp>
    </p:spTree>
  </p:cSld>
  <p:clrMapOvr>
    <a:masterClrMapping/>
  </p:clrMapOvr>
  <p:transition spd="slow">
    <p:rand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LAB DAY! </a:t>
            </a:r>
            <a:endParaRPr lang="en-US" dirty="0"/>
          </a:p>
        </p:txBody>
      </p:sp>
      <p:pic>
        <p:nvPicPr>
          <p:cNvPr id="1026" name="Picture 2" descr="http://thumb1.shutterstock.com/display_pic_with_logo/265489/143199748/stock-vector-excited-cartoon-chicken-vector-clip-art-illustration-with-simple-gradient-all-in-a-single-layer-14319974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80009" y="1524000"/>
            <a:ext cx="4724400" cy="42414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60813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Things to Keep In Mind During Open Lab! </a:t>
            </a:r>
            <a:endParaRPr lang="en-US" dirty="0"/>
          </a:p>
        </p:txBody>
      </p:sp>
      <p:sp>
        <p:nvSpPr>
          <p:cNvPr id="3" name="Content Placeholder 2"/>
          <p:cNvSpPr>
            <a:spLocks noGrp="1"/>
          </p:cNvSpPr>
          <p:nvPr>
            <p:ph idx="1"/>
          </p:nvPr>
        </p:nvSpPr>
        <p:spPr/>
        <p:txBody>
          <a:bodyPr/>
          <a:lstStyle/>
          <a:p>
            <a:r>
              <a:rPr lang="en-US" dirty="0" smtClean="0"/>
              <a:t>Make sure after each practice test of your rocket….</a:t>
            </a:r>
          </a:p>
          <a:p>
            <a:pPr lvl="1"/>
            <a:r>
              <a:rPr lang="en-US" dirty="0" smtClean="0"/>
              <a:t>Fill in your testing chart correctly</a:t>
            </a:r>
          </a:p>
          <a:p>
            <a:pPr lvl="2"/>
            <a:r>
              <a:rPr lang="en-US" dirty="0" smtClean="0">
                <a:solidFill>
                  <a:srgbClr val="FF99FF"/>
                </a:solidFill>
              </a:rPr>
              <a:t>Weigh your nosecone with Triple Beam Balance</a:t>
            </a:r>
          </a:p>
          <a:p>
            <a:pPr lvl="2"/>
            <a:r>
              <a:rPr lang="en-US" dirty="0" smtClean="0">
                <a:solidFill>
                  <a:srgbClr val="FF99FF"/>
                </a:solidFill>
              </a:rPr>
              <a:t>Sketch Fin Design </a:t>
            </a:r>
          </a:p>
          <a:p>
            <a:pPr lvl="1"/>
            <a:r>
              <a:rPr lang="en-US" dirty="0" smtClean="0"/>
              <a:t>Modify your rocket in a manner that you feel will improve your results.</a:t>
            </a:r>
          </a:p>
          <a:p>
            <a:endParaRPr lang="en-US" dirty="0" smtClean="0"/>
          </a:p>
          <a:p>
            <a:r>
              <a:rPr lang="en-US" dirty="0" smtClean="0"/>
              <a:t>Each student is guaranteed a minimum of 5 attempts </a:t>
            </a:r>
            <a:endParaRPr lang="en-US" dirty="0"/>
          </a:p>
        </p:txBody>
      </p:sp>
    </p:spTree>
    <p:extLst>
      <p:ext uri="{BB962C8B-B14F-4D97-AF65-F5344CB8AC3E}">
        <p14:creationId xmlns:p14="http://schemas.microsoft.com/office/powerpoint/2010/main" val="24121272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TEST DAY! </a:t>
            </a:r>
            <a:endParaRPr lang="en-US" dirty="0"/>
          </a:p>
        </p:txBody>
      </p:sp>
      <p:sp>
        <p:nvSpPr>
          <p:cNvPr id="3" name="Content Placeholder 2"/>
          <p:cNvSpPr>
            <a:spLocks noGrp="1"/>
          </p:cNvSpPr>
          <p:nvPr>
            <p:ph idx="1"/>
          </p:nvPr>
        </p:nvSpPr>
        <p:spPr>
          <a:xfrm>
            <a:off x="457200" y="1600200"/>
            <a:ext cx="8229600" cy="4724400"/>
          </a:xfrm>
        </p:spPr>
        <p:txBody>
          <a:bodyPr/>
          <a:lstStyle/>
          <a:p>
            <a:r>
              <a:rPr lang="en-US" dirty="0" smtClean="0"/>
              <a:t>Each student will be given 3 chances in a row to fire their rocket and hit the “target zone.” </a:t>
            </a:r>
          </a:p>
          <a:p>
            <a:endParaRPr lang="en-US" dirty="0"/>
          </a:p>
          <a:p>
            <a:r>
              <a:rPr lang="en-US" dirty="0" smtClean="0"/>
              <a:t>You will </a:t>
            </a:r>
            <a:r>
              <a:rPr lang="en-US" dirty="0" smtClean="0">
                <a:solidFill>
                  <a:srgbClr val="FF0000"/>
                </a:solidFill>
              </a:rPr>
              <a:t>NOT</a:t>
            </a:r>
            <a:r>
              <a:rPr lang="en-US" dirty="0" smtClean="0"/>
              <a:t> be allowed to modify your rocket at this point.</a:t>
            </a:r>
          </a:p>
          <a:p>
            <a:endParaRPr lang="en-US" dirty="0"/>
          </a:p>
          <a:p>
            <a:r>
              <a:rPr lang="en-US" dirty="0" smtClean="0"/>
              <a:t>You </a:t>
            </a:r>
            <a:r>
              <a:rPr lang="en-US" dirty="0" smtClean="0">
                <a:solidFill>
                  <a:srgbClr val="66FF33"/>
                </a:solidFill>
              </a:rPr>
              <a:t>MAY</a:t>
            </a:r>
            <a:r>
              <a:rPr lang="en-US" dirty="0" smtClean="0"/>
              <a:t> adjust your launch angle. </a:t>
            </a:r>
            <a:endParaRPr lang="en-US" dirty="0"/>
          </a:p>
        </p:txBody>
      </p:sp>
    </p:spTree>
    <p:extLst>
      <p:ext uri="{BB962C8B-B14F-4D97-AF65-F5344CB8AC3E}">
        <p14:creationId xmlns:p14="http://schemas.microsoft.com/office/powerpoint/2010/main" val="29605527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457200" y="-304800"/>
            <a:ext cx="8229600" cy="1143000"/>
          </a:xfrm>
        </p:spPr>
        <p:txBody>
          <a:bodyPr/>
          <a:lstStyle/>
          <a:p>
            <a:r>
              <a:rPr lang="en-US" dirty="0" smtClean="0"/>
              <a:t>Reflection</a:t>
            </a:r>
          </a:p>
        </p:txBody>
      </p:sp>
      <p:sp>
        <p:nvSpPr>
          <p:cNvPr id="50178" name="Content Placeholder 2"/>
          <p:cNvSpPr>
            <a:spLocks noGrp="1"/>
          </p:cNvSpPr>
          <p:nvPr>
            <p:ph idx="1"/>
          </p:nvPr>
        </p:nvSpPr>
        <p:spPr>
          <a:xfrm>
            <a:off x="152400" y="609600"/>
            <a:ext cx="8839200" cy="5715000"/>
          </a:xfrm>
        </p:spPr>
        <p:txBody>
          <a:bodyPr/>
          <a:lstStyle/>
          <a:p>
            <a:pPr marL="0" lvl="0" indent="0">
              <a:buNone/>
            </a:pPr>
            <a:r>
              <a:rPr lang="en-US" sz="2400" dirty="0" smtClean="0"/>
              <a:t>1) Did </a:t>
            </a:r>
            <a:r>
              <a:rPr lang="en-US" sz="2400" dirty="0"/>
              <a:t>you complete the challenge in the allotted tries during final testing (3); meaning was your rocket successful</a:t>
            </a:r>
            <a:r>
              <a:rPr lang="en-US" sz="2400" dirty="0" smtClean="0"/>
              <a:t>?</a:t>
            </a:r>
          </a:p>
          <a:p>
            <a:pPr marL="457200" lvl="0" indent="-457200">
              <a:buAutoNum type="arabicParenR"/>
            </a:pPr>
            <a:endParaRPr lang="en-US" sz="2400" dirty="0"/>
          </a:p>
          <a:p>
            <a:pPr marL="0" lvl="0" indent="0">
              <a:buNone/>
            </a:pPr>
            <a:r>
              <a:rPr lang="en-US" sz="2400" dirty="0" smtClean="0">
                <a:solidFill>
                  <a:srgbClr val="FF99FF"/>
                </a:solidFill>
              </a:rPr>
              <a:t>2) After </a:t>
            </a:r>
            <a:r>
              <a:rPr lang="en-US" sz="2400" dirty="0">
                <a:solidFill>
                  <a:srgbClr val="FF99FF"/>
                </a:solidFill>
              </a:rPr>
              <a:t>having tested your rocket several times during the “open lab” periods, </a:t>
            </a:r>
            <a:r>
              <a:rPr lang="en-US" sz="2400" i="1" u="sng" dirty="0">
                <a:solidFill>
                  <a:srgbClr val="FF99FF"/>
                </a:solidFill>
              </a:rPr>
              <a:t>what was your MOST SIGNIFICANT modification, adjustment or variable you changed</a:t>
            </a:r>
            <a:r>
              <a:rPr lang="en-US" sz="2400" dirty="0">
                <a:solidFill>
                  <a:srgbClr val="FF99FF"/>
                </a:solidFill>
              </a:rPr>
              <a:t> in an attempt to make your rocket successful</a:t>
            </a:r>
            <a:r>
              <a:rPr lang="en-US" sz="2400" dirty="0" smtClean="0">
                <a:solidFill>
                  <a:srgbClr val="FF99FF"/>
                </a:solidFill>
              </a:rPr>
              <a:t>?</a:t>
            </a:r>
          </a:p>
          <a:p>
            <a:pPr marL="0" lvl="0" indent="0">
              <a:buNone/>
            </a:pPr>
            <a:r>
              <a:rPr lang="en-US" sz="2400" dirty="0">
                <a:solidFill>
                  <a:srgbClr val="FF3300"/>
                </a:solidFill>
              </a:rPr>
              <a:t> </a:t>
            </a:r>
            <a:endParaRPr lang="en-US" sz="2400" dirty="0" smtClean="0">
              <a:solidFill>
                <a:srgbClr val="FF3300"/>
              </a:solidFill>
            </a:endParaRPr>
          </a:p>
          <a:p>
            <a:pPr marL="0" lvl="0" indent="0">
              <a:buNone/>
            </a:pPr>
            <a:r>
              <a:rPr lang="en-US" sz="2400" dirty="0" smtClean="0">
                <a:solidFill>
                  <a:srgbClr val="FF3300"/>
                </a:solidFill>
              </a:rPr>
              <a:t>3) What </a:t>
            </a:r>
            <a:r>
              <a:rPr lang="en-US" sz="2400" dirty="0">
                <a:solidFill>
                  <a:srgbClr val="FF3300"/>
                </a:solidFill>
              </a:rPr>
              <a:t>might you </a:t>
            </a:r>
            <a:r>
              <a:rPr lang="en-US" sz="2400" i="1" u="sng" dirty="0">
                <a:solidFill>
                  <a:srgbClr val="FF3300"/>
                </a:solidFill>
              </a:rPr>
              <a:t>do differently</a:t>
            </a:r>
            <a:r>
              <a:rPr lang="en-US" sz="2400" dirty="0">
                <a:solidFill>
                  <a:srgbClr val="FF3300"/>
                </a:solidFill>
              </a:rPr>
              <a:t> if you were asked to complete this project </a:t>
            </a:r>
            <a:r>
              <a:rPr lang="en-US" sz="2400" dirty="0" smtClean="0">
                <a:solidFill>
                  <a:srgbClr val="FF3300"/>
                </a:solidFill>
              </a:rPr>
              <a:t>again?</a:t>
            </a:r>
          </a:p>
          <a:p>
            <a:pPr marL="0" lvl="0" indent="0">
              <a:buNone/>
            </a:pPr>
            <a:endParaRPr lang="en-US" sz="2400" dirty="0"/>
          </a:p>
          <a:p>
            <a:pPr marL="0" lvl="0" indent="0">
              <a:buNone/>
            </a:pPr>
            <a:r>
              <a:rPr lang="en-US" sz="2400" dirty="0" smtClean="0">
                <a:solidFill>
                  <a:srgbClr val="66FF33"/>
                </a:solidFill>
              </a:rPr>
              <a:t>4) What </a:t>
            </a:r>
            <a:r>
              <a:rPr lang="en-US" sz="2400" dirty="0">
                <a:solidFill>
                  <a:srgbClr val="66FF33"/>
                </a:solidFill>
              </a:rPr>
              <a:t>might you </a:t>
            </a:r>
            <a:r>
              <a:rPr lang="en-US" sz="2400" i="1" u="sng" dirty="0">
                <a:solidFill>
                  <a:srgbClr val="66FF33"/>
                </a:solidFill>
              </a:rPr>
              <a:t>do the same</a:t>
            </a:r>
            <a:r>
              <a:rPr lang="en-US" sz="2400" dirty="0">
                <a:solidFill>
                  <a:srgbClr val="66FF33"/>
                </a:solidFill>
              </a:rPr>
              <a:t> if you were asked to complete this project again</a:t>
            </a:r>
            <a:r>
              <a:rPr lang="en-US" sz="2400" dirty="0" smtClean="0">
                <a:solidFill>
                  <a:srgbClr val="66FF33"/>
                </a:solidFill>
              </a:rPr>
              <a:t>?</a:t>
            </a:r>
          </a:p>
          <a:p>
            <a:pPr marL="0" lvl="0" indent="0">
              <a:buNone/>
            </a:pPr>
            <a:endParaRPr lang="en-US" sz="2400" dirty="0"/>
          </a:p>
          <a:p>
            <a:pPr marL="0" lvl="0" indent="0">
              <a:buNone/>
            </a:pPr>
            <a:r>
              <a:rPr lang="en-US" sz="2400" dirty="0" smtClean="0">
                <a:solidFill>
                  <a:srgbClr val="66CCFF"/>
                </a:solidFill>
              </a:rPr>
              <a:t>5) Did </a:t>
            </a:r>
            <a:r>
              <a:rPr lang="en-US" sz="2400" dirty="0">
                <a:solidFill>
                  <a:srgbClr val="66CCFF"/>
                </a:solidFill>
              </a:rPr>
              <a:t>you enjoy this project?  Why or Why Not?</a:t>
            </a:r>
          </a:p>
          <a:p>
            <a:pPr marL="0" indent="0">
              <a:buNone/>
            </a:pPr>
            <a:endParaRPr lang="en-US" dirty="0" smtClean="0"/>
          </a:p>
        </p:txBody>
      </p:sp>
    </p:spTree>
  </p:cSld>
  <p:clrMapOvr>
    <a:masterClrMapping/>
  </p:clrMapOvr>
  <p:transition spd="slow">
    <p:random/>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Reflection</a:t>
            </a:r>
            <a:endParaRPr lang="en-US" dirty="0"/>
          </a:p>
        </p:txBody>
      </p:sp>
      <p:sp>
        <p:nvSpPr>
          <p:cNvPr id="3" name="Content Placeholder 2"/>
          <p:cNvSpPr>
            <a:spLocks noGrp="1"/>
          </p:cNvSpPr>
          <p:nvPr>
            <p:ph idx="1"/>
          </p:nvPr>
        </p:nvSpPr>
        <p:spPr>
          <a:xfrm>
            <a:off x="76200" y="685800"/>
            <a:ext cx="8763000" cy="5943600"/>
          </a:xfrm>
        </p:spPr>
        <p:txBody>
          <a:bodyPr/>
          <a:lstStyle/>
          <a:p>
            <a:pPr marL="0" indent="0">
              <a:buNone/>
            </a:pPr>
            <a:endParaRPr lang="en-US" dirty="0"/>
          </a:p>
          <a:p>
            <a:pPr lvl="0"/>
            <a:r>
              <a:rPr lang="en-US" dirty="0"/>
              <a:t>If your rocket continues to fall short of the target zone, what could we increase in order for the rocket to make it to its destination? </a:t>
            </a:r>
            <a:r>
              <a:rPr lang="en-US" sz="2000" dirty="0"/>
              <a:t>(Think About Our Science Vocabulary) </a:t>
            </a:r>
            <a:endParaRPr lang="en-US" sz="2000" dirty="0" smtClean="0"/>
          </a:p>
          <a:p>
            <a:pPr lvl="1"/>
            <a:r>
              <a:rPr lang="en-US" sz="2000" dirty="0" smtClean="0"/>
              <a:t>Thrust, Launch Angle, Launch Magnitude, Force</a:t>
            </a:r>
            <a:endParaRPr lang="en-US" sz="2000" dirty="0"/>
          </a:p>
          <a:p>
            <a:pPr marL="0" indent="0">
              <a:buNone/>
            </a:pPr>
            <a:r>
              <a:rPr lang="en-US" dirty="0"/>
              <a:t> </a:t>
            </a:r>
          </a:p>
          <a:p>
            <a:pPr lvl="0"/>
            <a:r>
              <a:rPr lang="en-US" dirty="0"/>
              <a:t>How many hours would it take a rocket traveling 100 miles per hour heading from Earth to Mars at a total distance of 4,000 miles? </a:t>
            </a:r>
          </a:p>
          <a:p>
            <a:endParaRPr lang="en-US" dirty="0"/>
          </a:p>
        </p:txBody>
      </p:sp>
      <p:grpSp>
        <p:nvGrpSpPr>
          <p:cNvPr id="7" name="Group 6"/>
          <p:cNvGrpSpPr/>
          <p:nvPr/>
        </p:nvGrpSpPr>
        <p:grpSpPr>
          <a:xfrm>
            <a:off x="1524000" y="5820490"/>
            <a:ext cx="2895600" cy="769441"/>
            <a:chOff x="1524000" y="5820490"/>
            <a:chExt cx="2895600" cy="769441"/>
          </a:xfrm>
        </p:grpSpPr>
        <p:sp>
          <p:nvSpPr>
            <p:cNvPr id="4" name="TextBox 3"/>
            <p:cNvSpPr txBox="1"/>
            <p:nvPr/>
          </p:nvSpPr>
          <p:spPr>
            <a:xfrm>
              <a:off x="1524000" y="5943600"/>
              <a:ext cx="2133600" cy="646331"/>
            </a:xfrm>
            <a:prstGeom prst="rect">
              <a:avLst/>
            </a:prstGeom>
            <a:noFill/>
          </p:spPr>
          <p:txBody>
            <a:bodyPr wrap="square" rtlCol="0">
              <a:spAutoFit/>
            </a:bodyPr>
            <a:lstStyle/>
            <a:p>
              <a:r>
                <a:rPr lang="en-US" dirty="0" smtClean="0">
                  <a:solidFill>
                    <a:srgbClr val="FF0000"/>
                  </a:solidFill>
                </a:rPr>
                <a:t>      </a:t>
              </a:r>
              <a:r>
                <a:rPr lang="en-US" u="sng" dirty="0" smtClean="0">
                  <a:solidFill>
                    <a:srgbClr val="FF0000"/>
                  </a:solidFill>
                </a:rPr>
                <a:t>4,000 miles </a:t>
              </a:r>
            </a:p>
            <a:p>
              <a:r>
                <a:rPr lang="en-US" dirty="0" smtClean="0">
                  <a:solidFill>
                    <a:srgbClr val="FF0000"/>
                  </a:solidFill>
                </a:rPr>
                <a:t>100 miles per hour</a:t>
              </a:r>
              <a:endParaRPr lang="en-US" dirty="0">
                <a:solidFill>
                  <a:srgbClr val="FF0000"/>
                </a:solidFill>
              </a:endParaRPr>
            </a:p>
          </p:txBody>
        </p:sp>
        <p:sp>
          <p:nvSpPr>
            <p:cNvPr id="5" name="TextBox 4"/>
            <p:cNvSpPr txBox="1"/>
            <p:nvPr/>
          </p:nvSpPr>
          <p:spPr>
            <a:xfrm>
              <a:off x="3657600" y="5820490"/>
              <a:ext cx="762000" cy="769441"/>
            </a:xfrm>
            <a:prstGeom prst="rect">
              <a:avLst/>
            </a:prstGeom>
            <a:noFill/>
          </p:spPr>
          <p:txBody>
            <a:bodyPr wrap="square" rtlCol="0">
              <a:spAutoFit/>
            </a:bodyPr>
            <a:lstStyle/>
            <a:p>
              <a:r>
                <a:rPr lang="en-US" sz="4400" dirty="0">
                  <a:solidFill>
                    <a:srgbClr val="66FF33"/>
                  </a:solidFill>
                </a:rPr>
                <a:t>=</a:t>
              </a:r>
            </a:p>
          </p:txBody>
        </p:sp>
      </p:grpSp>
      <p:sp>
        <p:nvSpPr>
          <p:cNvPr id="6" name="TextBox 5"/>
          <p:cNvSpPr txBox="1"/>
          <p:nvPr/>
        </p:nvSpPr>
        <p:spPr>
          <a:xfrm>
            <a:off x="4191000" y="6020544"/>
            <a:ext cx="2133600" cy="369332"/>
          </a:xfrm>
          <a:prstGeom prst="rect">
            <a:avLst/>
          </a:prstGeom>
          <a:noFill/>
        </p:spPr>
        <p:txBody>
          <a:bodyPr wrap="square" rtlCol="0">
            <a:spAutoFit/>
          </a:bodyPr>
          <a:lstStyle/>
          <a:p>
            <a:r>
              <a:rPr lang="en-US" dirty="0" smtClean="0">
                <a:solidFill>
                  <a:srgbClr val="FF0000"/>
                </a:solidFill>
              </a:rPr>
              <a:t>      </a:t>
            </a:r>
            <a:r>
              <a:rPr lang="en-US" dirty="0" smtClean="0">
                <a:solidFill>
                  <a:srgbClr val="FF99FF"/>
                </a:solidFill>
              </a:rPr>
              <a:t>40 hours</a:t>
            </a:r>
            <a:endParaRPr lang="en-US" dirty="0">
              <a:solidFill>
                <a:srgbClr val="FF99FF"/>
              </a:solidFill>
            </a:endParaRPr>
          </a:p>
        </p:txBody>
      </p:sp>
    </p:spTree>
    <p:extLst>
      <p:ext uri="{BB962C8B-B14F-4D97-AF65-F5344CB8AC3E}">
        <p14:creationId xmlns:p14="http://schemas.microsoft.com/office/powerpoint/2010/main" val="1954511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down)">
                                      <p:cBhvr>
                                        <p:cTn id="19" dur="580">
                                          <p:stCondLst>
                                            <p:cond delay="0"/>
                                          </p:stCondLst>
                                        </p:cTn>
                                        <p:tgtEl>
                                          <p:spTgt spid="6"/>
                                        </p:tgtEl>
                                      </p:cBhvr>
                                    </p:animEffect>
                                    <p:anim calcmode="lin" valueType="num">
                                      <p:cBhvr>
                                        <p:cTn id="20"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5" dur="26">
                                          <p:stCondLst>
                                            <p:cond delay="650"/>
                                          </p:stCondLst>
                                        </p:cTn>
                                        <p:tgtEl>
                                          <p:spTgt spid="6"/>
                                        </p:tgtEl>
                                      </p:cBhvr>
                                      <p:to x="100000" y="60000"/>
                                    </p:animScale>
                                    <p:animScale>
                                      <p:cBhvr>
                                        <p:cTn id="26" dur="166" decel="50000">
                                          <p:stCondLst>
                                            <p:cond delay="676"/>
                                          </p:stCondLst>
                                        </p:cTn>
                                        <p:tgtEl>
                                          <p:spTgt spid="6"/>
                                        </p:tgtEl>
                                      </p:cBhvr>
                                      <p:to x="100000" y="100000"/>
                                    </p:animScale>
                                    <p:animScale>
                                      <p:cBhvr>
                                        <p:cTn id="27" dur="26">
                                          <p:stCondLst>
                                            <p:cond delay="1312"/>
                                          </p:stCondLst>
                                        </p:cTn>
                                        <p:tgtEl>
                                          <p:spTgt spid="6"/>
                                        </p:tgtEl>
                                      </p:cBhvr>
                                      <p:to x="100000" y="80000"/>
                                    </p:animScale>
                                    <p:animScale>
                                      <p:cBhvr>
                                        <p:cTn id="28" dur="166" decel="50000">
                                          <p:stCondLst>
                                            <p:cond delay="1338"/>
                                          </p:stCondLst>
                                        </p:cTn>
                                        <p:tgtEl>
                                          <p:spTgt spid="6"/>
                                        </p:tgtEl>
                                      </p:cBhvr>
                                      <p:to x="100000" y="100000"/>
                                    </p:animScale>
                                    <p:animScale>
                                      <p:cBhvr>
                                        <p:cTn id="29" dur="26">
                                          <p:stCondLst>
                                            <p:cond delay="1642"/>
                                          </p:stCondLst>
                                        </p:cTn>
                                        <p:tgtEl>
                                          <p:spTgt spid="6"/>
                                        </p:tgtEl>
                                      </p:cBhvr>
                                      <p:to x="100000" y="90000"/>
                                    </p:animScale>
                                    <p:animScale>
                                      <p:cBhvr>
                                        <p:cTn id="30" dur="166" decel="50000">
                                          <p:stCondLst>
                                            <p:cond delay="1668"/>
                                          </p:stCondLst>
                                        </p:cTn>
                                        <p:tgtEl>
                                          <p:spTgt spid="6"/>
                                        </p:tgtEl>
                                      </p:cBhvr>
                                      <p:to x="100000" y="100000"/>
                                    </p:animScale>
                                    <p:animScale>
                                      <p:cBhvr>
                                        <p:cTn id="31" dur="26">
                                          <p:stCondLst>
                                            <p:cond delay="1808"/>
                                          </p:stCondLst>
                                        </p:cTn>
                                        <p:tgtEl>
                                          <p:spTgt spid="6"/>
                                        </p:tgtEl>
                                      </p:cBhvr>
                                      <p:to x="100000" y="95000"/>
                                    </p:animScale>
                                    <p:animScale>
                                      <p:cBhvr>
                                        <p:cTn id="32"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p:cNvSpPr>
          <p:nvPr>
            <p:ph type="title"/>
          </p:nvPr>
        </p:nvSpPr>
        <p:spPr/>
        <p:txBody>
          <a:bodyPr/>
          <a:lstStyle/>
          <a:p>
            <a:r>
              <a:rPr lang="en-US" smtClean="0"/>
              <a:t>Before We Move On…</a:t>
            </a:r>
          </a:p>
        </p:txBody>
      </p:sp>
      <p:sp>
        <p:nvSpPr>
          <p:cNvPr id="52227" name="Rectangle 3"/>
          <p:cNvSpPr>
            <a:spLocks noGrp="1"/>
          </p:cNvSpPr>
          <p:nvPr>
            <p:ph type="body" idx="1"/>
          </p:nvPr>
        </p:nvSpPr>
        <p:spPr/>
        <p:txBody>
          <a:bodyPr/>
          <a:lstStyle/>
          <a:p>
            <a:r>
              <a:rPr lang="en-US" dirty="0" smtClean="0"/>
              <a:t>Who can tell me what a </a:t>
            </a:r>
            <a:r>
              <a:rPr lang="en-US" u="sng" dirty="0" smtClean="0"/>
              <a:t>Design Brief</a:t>
            </a:r>
            <a:r>
              <a:rPr lang="en-US" dirty="0" smtClean="0"/>
              <a:t> is again?</a:t>
            </a:r>
          </a:p>
          <a:p>
            <a:pPr lvl="1"/>
            <a:r>
              <a:rPr lang="en-US" sz="3200" dirty="0" smtClean="0">
                <a:effectLst>
                  <a:outerShdw blurRad="38100" dist="38100" dir="2700000" algn="tl">
                    <a:srgbClr val="FFFFFF"/>
                  </a:outerShdw>
                </a:effectLst>
              </a:rPr>
              <a:t>The written plan that identifies the </a:t>
            </a:r>
            <a:r>
              <a:rPr lang="en-US" sz="3200" u="sng" dirty="0" smtClean="0">
                <a:solidFill>
                  <a:srgbClr val="FF6600"/>
                </a:solidFill>
                <a:effectLst>
                  <a:outerShdw blurRad="38100" dist="38100" dir="2700000" algn="tl">
                    <a:srgbClr val="FFFFFF"/>
                  </a:outerShdw>
                </a:effectLst>
              </a:rPr>
              <a:t>problem</a:t>
            </a:r>
            <a:r>
              <a:rPr lang="en-US" sz="3200" u="sng" dirty="0" smtClean="0">
                <a:effectLst>
                  <a:outerShdw blurRad="38100" dist="38100" dir="2700000" algn="tl">
                    <a:srgbClr val="FFFFFF"/>
                  </a:outerShdw>
                </a:effectLst>
              </a:rPr>
              <a:t> </a:t>
            </a:r>
            <a:r>
              <a:rPr lang="en-US" sz="3200" dirty="0" smtClean="0">
                <a:effectLst>
                  <a:outerShdw blurRad="38100" dist="38100" dir="2700000" algn="tl">
                    <a:srgbClr val="FFFFFF"/>
                  </a:outerShdw>
                </a:effectLst>
              </a:rPr>
              <a:t>to be solved, it’s </a:t>
            </a:r>
            <a:r>
              <a:rPr lang="en-US" sz="3200" u="sng" dirty="0" smtClean="0">
                <a:solidFill>
                  <a:srgbClr val="FF6600"/>
                </a:solidFill>
                <a:effectLst>
                  <a:outerShdw blurRad="38100" dist="38100" dir="2700000" algn="tl">
                    <a:srgbClr val="FFFFFF"/>
                  </a:outerShdw>
                </a:effectLst>
              </a:rPr>
              <a:t>criteria</a:t>
            </a:r>
            <a:r>
              <a:rPr lang="en-US" sz="3200" dirty="0" smtClean="0">
                <a:effectLst>
                  <a:outerShdw blurRad="38100" dist="38100" dir="2700000" algn="tl">
                    <a:srgbClr val="FFFFFF"/>
                  </a:outerShdw>
                </a:effectLst>
              </a:rPr>
              <a:t>, </a:t>
            </a:r>
            <a:r>
              <a:rPr lang="en-US" sz="3200" u="sng" dirty="0" smtClean="0">
                <a:solidFill>
                  <a:srgbClr val="FF6600"/>
                </a:solidFill>
                <a:effectLst>
                  <a:outerShdw blurRad="38100" dist="38100" dir="2700000" algn="tl">
                    <a:srgbClr val="FFFFFF"/>
                  </a:outerShdw>
                </a:effectLst>
              </a:rPr>
              <a:t>constraints</a:t>
            </a:r>
            <a:r>
              <a:rPr lang="en-US" sz="3200" dirty="0" smtClean="0">
                <a:effectLst>
                  <a:outerShdw blurRad="38100" dist="38100" dir="2700000" algn="tl">
                    <a:srgbClr val="FFFFFF"/>
                  </a:outerShdw>
                </a:effectLst>
              </a:rPr>
              <a:t> and </a:t>
            </a:r>
            <a:r>
              <a:rPr lang="en-US" sz="3200" u="sng" dirty="0" smtClean="0">
                <a:solidFill>
                  <a:srgbClr val="FF6600"/>
                </a:solidFill>
                <a:effectLst>
                  <a:outerShdw blurRad="38100" dist="38100" dir="2700000" algn="tl">
                    <a:srgbClr val="FFFFFF"/>
                  </a:outerShdw>
                </a:effectLst>
              </a:rPr>
              <a:t>parameters.</a:t>
            </a:r>
          </a:p>
        </p:txBody>
      </p:sp>
      <p:pic>
        <p:nvPicPr>
          <p:cNvPr id="52229" name="Picture 5" descr="th?id=OIP"/>
          <p:cNvPicPr>
            <a:picLocks noChangeAspect="1" noChangeArrowheads="1"/>
          </p:cNvPicPr>
          <p:nvPr/>
        </p:nvPicPr>
        <p:blipFill>
          <a:blip r:embed="rId2"/>
          <a:srcRect/>
          <a:stretch>
            <a:fillRect/>
          </a:stretch>
        </p:blipFill>
        <p:spPr bwMode="auto">
          <a:xfrm>
            <a:off x="5181600" y="3895725"/>
            <a:ext cx="3962400" cy="2962275"/>
          </a:xfrm>
          <a:prstGeom prst="rect">
            <a:avLst/>
          </a:prstGeom>
          <a:noFill/>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2227">
                                            <p:txEl>
                                              <p:pRg st="1" end="1"/>
                                            </p:txEl>
                                          </p:spTgt>
                                        </p:tgtEl>
                                        <p:attrNameLst>
                                          <p:attrName>style.visibility</p:attrName>
                                        </p:attrNameLst>
                                      </p:cBhvr>
                                      <p:to>
                                        <p:strVal val="visible"/>
                                      </p:to>
                                    </p:set>
                                    <p:anim calcmode="lin" valueType="num">
                                      <p:cBhvr additive="base">
                                        <p:cTn id="7" dur="500" fill="hold"/>
                                        <p:tgtEl>
                                          <p:spTgt spid="5222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222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r>
              <a:rPr lang="en-US" smtClean="0"/>
              <a:t>Problem Statement! </a:t>
            </a:r>
          </a:p>
        </p:txBody>
      </p:sp>
      <p:sp>
        <p:nvSpPr>
          <p:cNvPr id="40962" name="Content Placeholder 2"/>
          <p:cNvSpPr>
            <a:spLocks noGrp="1"/>
          </p:cNvSpPr>
          <p:nvPr>
            <p:ph idx="1"/>
          </p:nvPr>
        </p:nvSpPr>
        <p:spPr>
          <a:xfrm>
            <a:off x="0" y="1676400"/>
            <a:ext cx="8229600" cy="4525963"/>
          </a:xfrm>
        </p:spPr>
        <p:txBody>
          <a:bodyPr/>
          <a:lstStyle/>
          <a:p>
            <a:r>
              <a:rPr lang="en-US" smtClean="0"/>
              <a:t>Using only the given materials listed, create a rocket which when launched from a given launch area will successfully land in the designated “target area.” </a:t>
            </a:r>
          </a:p>
        </p:txBody>
      </p:sp>
      <p:pic>
        <p:nvPicPr>
          <p:cNvPr id="40965" name="Picture 5" descr="th?id=OIP"/>
          <p:cNvPicPr>
            <a:picLocks noChangeAspect="1" noChangeArrowheads="1"/>
          </p:cNvPicPr>
          <p:nvPr/>
        </p:nvPicPr>
        <p:blipFill>
          <a:blip r:embed="rId2"/>
          <a:srcRect/>
          <a:stretch>
            <a:fillRect/>
          </a:stretch>
        </p:blipFill>
        <p:spPr bwMode="auto">
          <a:xfrm rot="-1016744">
            <a:off x="228600" y="4419600"/>
            <a:ext cx="3657600" cy="1573213"/>
          </a:xfrm>
          <a:prstGeom prst="rect">
            <a:avLst/>
          </a:prstGeom>
          <a:noFill/>
        </p:spPr>
      </p:pic>
      <p:pic>
        <p:nvPicPr>
          <p:cNvPr id="40967" name="Picture 7" descr="th?id=OIP"/>
          <p:cNvPicPr>
            <a:picLocks noChangeAspect="1" noChangeArrowheads="1"/>
          </p:cNvPicPr>
          <p:nvPr/>
        </p:nvPicPr>
        <p:blipFill>
          <a:blip r:embed="rId3"/>
          <a:srcRect/>
          <a:stretch>
            <a:fillRect/>
          </a:stretch>
        </p:blipFill>
        <p:spPr bwMode="auto">
          <a:xfrm>
            <a:off x="6629400" y="3200400"/>
            <a:ext cx="2095500" cy="2095500"/>
          </a:xfrm>
          <a:prstGeom prst="rect">
            <a:avLst/>
          </a:prstGeom>
          <a:noFill/>
        </p:spPr>
      </p:pic>
    </p:spTree>
  </p:cSld>
  <p:clrMapOvr>
    <a:masterClrMapping/>
  </p:clrMapOvr>
  <p:transition spd="slow">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447675" y="0"/>
            <a:ext cx="8229600" cy="1143000"/>
          </a:xfrm>
        </p:spPr>
        <p:txBody>
          <a:bodyPr/>
          <a:lstStyle/>
          <a:p>
            <a:r>
              <a:rPr lang="en-US" smtClean="0"/>
              <a:t>Straw Rocket Design Brief </a:t>
            </a:r>
          </a:p>
        </p:txBody>
      </p:sp>
      <p:sp>
        <p:nvSpPr>
          <p:cNvPr id="3" name="Content Placeholder 2"/>
          <p:cNvSpPr>
            <a:spLocks noGrp="1"/>
          </p:cNvSpPr>
          <p:nvPr>
            <p:ph idx="1"/>
          </p:nvPr>
        </p:nvSpPr>
        <p:spPr>
          <a:xfrm>
            <a:off x="457200" y="1066800"/>
            <a:ext cx="8229600" cy="1752600"/>
          </a:xfrm>
        </p:spPr>
        <p:txBody>
          <a:bodyPr>
            <a:normAutofit/>
          </a:bodyPr>
          <a:lstStyle/>
          <a:p>
            <a:pPr>
              <a:lnSpc>
                <a:spcPct val="80000"/>
              </a:lnSpc>
            </a:pPr>
            <a:r>
              <a:rPr lang="en-US" sz="2500" smtClean="0"/>
              <a:t>Materials: </a:t>
            </a:r>
          </a:p>
          <a:p>
            <a:pPr lvl="1">
              <a:lnSpc>
                <a:spcPct val="80000"/>
              </a:lnSpc>
            </a:pPr>
            <a:r>
              <a:rPr lang="en-US" sz="2200" smtClean="0"/>
              <a:t>1 Plastic Straw</a:t>
            </a:r>
          </a:p>
          <a:p>
            <a:pPr lvl="1">
              <a:lnSpc>
                <a:spcPct val="80000"/>
              </a:lnSpc>
            </a:pPr>
            <a:r>
              <a:rPr lang="en-US" sz="2200" smtClean="0"/>
              <a:t>1-2 Index Cards</a:t>
            </a:r>
          </a:p>
          <a:p>
            <a:pPr lvl="1">
              <a:lnSpc>
                <a:spcPct val="80000"/>
              </a:lnSpc>
            </a:pPr>
            <a:r>
              <a:rPr lang="en-US" sz="2200" smtClean="0"/>
              <a:t>Clay</a:t>
            </a:r>
          </a:p>
          <a:p>
            <a:pPr lvl="1">
              <a:lnSpc>
                <a:spcPct val="80000"/>
              </a:lnSpc>
            </a:pPr>
            <a:r>
              <a:rPr lang="en-US" sz="2200" smtClean="0"/>
              <a:t>Masking Tape</a:t>
            </a:r>
          </a:p>
        </p:txBody>
      </p:sp>
      <p:sp>
        <p:nvSpPr>
          <p:cNvPr id="6" name="Content Placeholder 2"/>
          <p:cNvSpPr txBox="1">
            <a:spLocks/>
          </p:cNvSpPr>
          <p:nvPr/>
        </p:nvSpPr>
        <p:spPr>
          <a:xfrm>
            <a:off x="304800" y="3124200"/>
            <a:ext cx="8229600" cy="1676400"/>
          </a:xfrm>
          <a:prstGeom prst="rect">
            <a:avLst/>
          </a:prstGeom>
        </p:spPr>
        <p:txBody>
          <a:bodyPr>
            <a:normAutofit/>
          </a:bodyPr>
          <a:lstStyle/>
          <a:p>
            <a:pPr marL="342900" indent="-342900">
              <a:lnSpc>
                <a:spcPct val="80000"/>
              </a:lnSpc>
              <a:spcBef>
                <a:spcPct val="20000"/>
              </a:spcBef>
              <a:buFont typeface="Arial" charset="0"/>
              <a:buChar char="•"/>
            </a:pPr>
            <a:r>
              <a:rPr lang="en-US" sz="2200">
                <a:solidFill>
                  <a:srgbClr val="FFFF66"/>
                </a:solidFill>
                <a:latin typeface="Calibri" pitchFamily="34" charset="0"/>
              </a:rPr>
              <a:t>Tools:</a:t>
            </a:r>
            <a:r>
              <a:rPr lang="en-US" sz="2200">
                <a:latin typeface="Calibri" pitchFamily="34" charset="0"/>
              </a:rPr>
              <a:t> </a:t>
            </a:r>
          </a:p>
          <a:p>
            <a:pPr marL="742950" lvl="1" indent="-285750">
              <a:lnSpc>
                <a:spcPct val="80000"/>
              </a:lnSpc>
              <a:spcBef>
                <a:spcPct val="20000"/>
              </a:spcBef>
              <a:buFont typeface="Arial" charset="0"/>
              <a:buChar char="–"/>
            </a:pPr>
            <a:r>
              <a:rPr lang="en-US" sz="2000">
                <a:solidFill>
                  <a:srgbClr val="66FF33"/>
                </a:solidFill>
                <a:latin typeface="Calibri" pitchFamily="34" charset="0"/>
              </a:rPr>
              <a:t>Scissors</a:t>
            </a:r>
          </a:p>
          <a:p>
            <a:pPr marL="742950" lvl="1" indent="-285750">
              <a:lnSpc>
                <a:spcPct val="80000"/>
              </a:lnSpc>
              <a:spcBef>
                <a:spcPct val="20000"/>
              </a:spcBef>
              <a:buFont typeface="Arial" charset="0"/>
              <a:buChar char="–"/>
            </a:pPr>
            <a:r>
              <a:rPr lang="en-US" sz="2000">
                <a:solidFill>
                  <a:srgbClr val="66FF33"/>
                </a:solidFill>
                <a:latin typeface="Calibri" pitchFamily="34" charset="0"/>
              </a:rPr>
              <a:t>Ruler</a:t>
            </a:r>
          </a:p>
          <a:p>
            <a:pPr marL="742950" lvl="1" indent="-285750">
              <a:lnSpc>
                <a:spcPct val="80000"/>
              </a:lnSpc>
              <a:spcBef>
                <a:spcPct val="20000"/>
              </a:spcBef>
              <a:buFont typeface="Arial" charset="0"/>
              <a:buChar char="–"/>
            </a:pPr>
            <a:r>
              <a:rPr lang="en-US" sz="2000">
                <a:solidFill>
                  <a:srgbClr val="66FF33"/>
                </a:solidFill>
                <a:latin typeface="Calibri" pitchFamily="34" charset="0"/>
              </a:rPr>
              <a:t>Pencil</a:t>
            </a:r>
          </a:p>
          <a:p>
            <a:pPr marL="742950" lvl="1" indent="-285750">
              <a:lnSpc>
                <a:spcPct val="80000"/>
              </a:lnSpc>
              <a:spcBef>
                <a:spcPct val="20000"/>
              </a:spcBef>
              <a:buFont typeface="Arial" charset="0"/>
              <a:buChar char="–"/>
            </a:pPr>
            <a:r>
              <a:rPr lang="en-US" sz="2000">
                <a:solidFill>
                  <a:srgbClr val="66FF33"/>
                </a:solidFill>
                <a:latin typeface="Calibri" pitchFamily="34" charset="0"/>
              </a:rPr>
              <a:t>Triple Beam Balance</a:t>
            </a:r>
          </a:p>
          <a:p>
            <a:pPr marL="742950" lvl="1" indent="-285750">
              <a:lnSpc>
                <a:spcPct val="80000"/>
              </a:lnSpc>
              <a:spcBef>
                <a:spcPct val="20000"/>
              </a:spcBef>
              <a:buFont typeface="Arial" charset="0"/>
              <a:buNone/>
            </a:pPr>
            <a:endParaRPr lang="en-US" sz="2000">
              <a:solidFill>
                <a:srgbClr val="66FF33"/>
              </a:solidFill>
              <a:latin typeface="Calibri" pitchFamily="34" charset="0"/>
            </a:endParaRPr>
          </a:p>
        </p:txBody>
      </p:sp>
      <p:sp>
        <p:nvSpPr>
          <p:cNvPr id="7" name="Content Placeholder 2"/>
          <p:cNvSpPr txBox="1">
            <a:spLocks/>
          </p:cNvSpPr>
          <p:nvPr/>
        </p:nvSpPr>
        <p:spPr>
          <a:xfrm>
            <a:off x="304800" y="5105400"/>
            <a:ext cx="8229600" cy="1371600"/>
          </a:xfrm>
          <a:prstGeom prst="rect">
            <a:avLst/>
          </a:prstGeom>
        </p:spPr>
        <p:txBody>
          <a:bodyPr>
            <a:normAutofit lnSpcReduction="10000"/>
          </a:bodyPr>
          <a:lstStyle/>
          <a:p>
            <a:pPr marL="342900" indent="-342900">
              <a:lnSpc>
                <a:spcPct val="80000"/>
              </a:lnSpc>
              <a:spcBef>
                <a:spcPct val="20000"/>
              </a:spcBef>
              <a:buFont typeface="Arial" charset="0"/>
              <a:buChar char="•"/>
            </a:pPr>
            <a:r>
              <a:rPr lang="en-US" sz="2200" dirty="0">
                <a:solidFill>
                  <a:srgbClr val="FFFF66"/>
                </a:solidFill>
                <a:latin typeface="Calibri" pitchFamily="34" charset="0"/>
              </a:rPr>
              <a:t>Parameters / Constraints:</a:t>
            </a:r>
            <a:r>
              <a:rPr lang="en-US" sz="2200" dirty="0">
                <a:latin typeface="Calibri" pitchFamily="34" charset="0"/>
              </a:rPr>
              <a:t> </a:t>
            </a:r>
          </a:p>
          <a:p>
            <a:pPr marL="742950" lvl="1" indent="-285750">
              <a:lnSpc>
                <a:spcPct val="80000"/>
              </a:lnSpc>
              <a:spcBef>
                <a:spcPct val="20000"/>
              </a:spcBef>
              <a:buFont typeface="Arial" charset="0"/>
              <a:buChar char="–"/>
            </a:pPr>
            <a:r>
              <a:rPr lang="en-US" sz="2000" dirty="0">
                <a:solidFill>
                  <a:srgbClr val="66FF33"/>
                </a:solidFill>
                <a:latin typeface="Calibri" pitchFamily="34" charset="0"/>
              </a:rPr>
              <a:t>The straw body of the rocket must remain </a:t>
            </a:r>
            <a:r>
              <a:rPr lang="en-US" sz="2000" dirty="0" smtClean="0">
                <a:solidFill>
                  <a:srgbClr val="66FF33"/>
                </a:solidFill>
                <a:latin typeface="Calibri" pitchFamily="34" charset="0"/>
              </a:rPr>
              <a:t>20 cm </a:t>
            </a:r>
            <a:r>
              <a:rPr lang="en-US" sz="2000" dirty="0">
                <a:solidFill>
                  <a:srgbClr val="66FF33"/>
                </a:solidFill>
                <a:latin typeface="Calibri" pitchFamily="34" charset="0"/>
              </a:rPr>
              <a:t>long.</a:t>
            </a:r>
          </a:p>
          <a:p>
            <a:pPr marL="742950" lvl="1" indent="-285750">
              <a:lnSpc>
                <a:spcPct val="80000"/>
              </a:lnSpc>
              <a:spcBef>
                <a:spcPct val="20000"/>
              </a:spcBef>
              <a:buFont typeface="Arial" charset="0"/>
              <a:buChar char="–"/>
            </a:pPr>
            <a:r>
              <a:rPr lang="en-US" sz="2000" dirty="0">
                <a:solidFill>
                  <a:srgbClr val="66FF33"/>
                </a:solidFill>
                <a:latin typeface="Calibri" pitchFamily="34" charset="0"/>
              </a:rPr>
              <a:t>The finished rocket must contain </a:t>
            </a:r>
            <a:r>
              <a:rPr lang="en-US" sz="2000" u="sng" dirty="0">
                <a:solidFill>
                  <a:srgbClr val="66FF33"/>
                </a:solidFill>
                <a:latin typeface="Calibri" pitchFamily="34" charset="0"/>
              </a:rPr>
              <a:t>between 2 to 4 </a:t>
            </a:r>
            <a:r>
              <a:rPr lang="en-US" sz="2000" u="sng" dirty="0" smtClean="0">
                <a:solidFill>
                  <a:srgbClr val="66FF33"/>
                </a:solidFill>
                <a:latin typeface="Calibri" pitchFamily="34" charset="0"/>
              </a:rPr>
              <a:t>fins physically attached to the rocket itself.</a:t>
            </a:r>
            <a:endParaRPr lang="en-US" sz="2000" u="sng" dirty="0">
              <a:solidFill>
                <a:srgbClr val="66FF33"/>
              </a:solidFill>
              <a:latin typeface="Calibri" pitchFamily="34" charset="0"/>
            </a:endParaRPr>
          </a:p>
          <a:p>
            <a:pPr marL="742950" lvl="1" indent="-285750">
              <a:lnSpc>
                <a:spcPct val="80000"/>
              </a:lnSpc>
              <a:spcBef>
                <a:spcPct val="20000"/>
              </a:spcBef>
              <a:buFont typeface="Arial" charset="0"/>
              <a:buChar char="–"/>
            </a:pPr>
            <a:r>
              <a:rPr lang="en-US" sz="2000" dirty="0">
                <a:solidFill>
                  <a:srgbClr val="66FF33"/>
                </a:solidFill>
                <a:latin typeface="Calibri" pitchFamily="34" charset="0"/>
              </a:rPr>
              <a:t>The </a:t>
            </a:r>
            <a:r>
              <a:rPr lang="en-US" sz="2000" dirty="0" smtClean="0">
                <a:solidFill>
                  <a:srgbClr val="66FF33"/>
                </a:solidFill>
                <a:latin typeface="Calibri" pitchFamily="34" charset="0"/>
              </a:rPr>
              <a:t>nosecone (clay) </a:t>
            </a:r>
            <a:r>
              <a:rPr lang="en-US" sz="2000" dirty="0">
                <a:solidFill>
                  <a:srgbClr val="66FF33"/>
                </a:solidFill>
                <a:latin typeface="Calibri" pitchFamily="34" charset="0"/>
              </a:rPr>
              <a:t>may not weight more than </a:t>
            </a:r>
            <a:r>
              <a:rPr lang="en-US" sz="2000" dirty="0" smtClean="0">
                <a:solidFill>
                  <a:srgbClr val="66FF33"/>
                </a:solidFill>
                <a:latin typeface="Calibri" pitchFamily="34" charset="0"/>
              </a:rPr>
              <a:t>10 </a:t>
            </a:r>
            <a:r>
              <a:rPr lang="en-US" sz="2000" dirty="0">
                <a:solidFill>
                  <a:srgbClr val="66FF33"/>
                </a:solidFill>
                <a:latin typeface="Calibri" pitchFamily="34" charset="0"/>
              </a:rPr>
              <a:t>grams.</a:t>
            </a:r>
            <a:r>
              <a:rPr lang="en-US" sz="2000" dirty="0">
                <a:latin typeface="Calibri" pitchFamily="34" charset="0"/>
              </a:rPr>
              <a:t> </a:t>
            </a:r>
          </a:p>
        </p:txBody>
      </p:sp>
      <p:grpSp>
        <p:nvGrpSpPr>
          <p:cNvPr id="41998" name="Group 14"/>
          <p:cNvGrpSpPr>
            <a:grpSpLocks/>
          </p:cNvGrpSpPr>
          <p:nvPr/>
        </p:nvGrpSpPr>
        <p:grpSpPr bwMode="auto">
          <a:xfrm>
            <a:off x="4343400" y="1295400"/>
            <a:ext cx="3657600" cy="3429000"/>
            <a:chOff x="2736" y="816"/>
            <a:chExt cx="2304" cy="2160"/>
          </a:xfrm>
        </p:grpSpPr>
        <p:pic>
          <p:nvPicPr>
            <p:cNvPr id="41991" name="Picture 7" descr="th?id=OIP"/>
            <p:cNvPicPr>
              <a:picLocks noChangeAspect="1" noChangeArrowheads="1"/>
            </p:cNvPicPr>
            <p:nvPr/>
          </p:nvPicPr>
          <p:blipFill>
            <a:blip r:embed="rId2"/>
            <a:srcRect/>
            <a:stretch>
              <a:fillRect/>
            </a:stretch>
          </p:blipFill>
          <p:spPr bwMode="auto">
            <a:xfrm>
              <a:off x="2784" y="816"/>
              <a:ext cx="816" cy="1080"/>
            </a:xfrm>
            <a:prstGeom prst="rect">
              <a:avLst/>
            </a:prstGeom>
            <a:noFill/>
          </p:spPr>
        </p:pic>
        <p:pic>
          <p:nvPicPr>
            <p:cNvPr id="41993" name="Picture 9" descr="th?id=OIP"/>
            <p:cNvPicPr>
              <a:picLocks noChangeAspect="1" noChangeArrowheads="1"/>
            </p:cNvPicPr>
            <p:nvPr/>
          </p:nvPicPr>
          <p:blipFill>
            <a:blip r:embed="rId3"/>
            <a:srcRect/>
            <a:stretch>
              <a:fillRect/>
            </a:stretch>
          </p:blipFill>
          <p:spPr bwMode="auto">
            <a:xfrm>
              <a:off x="3552" y="912"/>
              <a:ext cx="1008" cy="1008"/>
            </a:xfrm>
            <a:prstGeom prst="rect">
              <a:avLst/>
            </a:prstGeom>
            <a:noFill/>
          </p:spPr>
        </p:pic>
        <p:pic>
          <p:nvPicPr>
            <p:cNvPr id="41995" name="Picture 11" descr="th?id=OIP"/>
            <p:cNvPicPr>
              <a:picLocks noChangeAspect="1" noChangeArrowheads="1"/>
            </p:cNvPicPr>
            <p:nvPr/>
          </p:nvPicPr>
          <p:blipFill>
            <a:blip r:embed="rId4"/>
            <a:srcRect/>
            <a:stretch>
              <a:fillRect/>
            </a:stretch>
          </p:blipFill>
          <p:spPr bwMode="auto">
            <a:xfrm>
              <a:off x="2736" y="2016"/>
              <a:ext cx="960" cy="960"/>
            </a:xfrm>
            <a:prstGeom prst="rect">
              <a:avLst/>
            </a:prstGeom>
            <a:noFill/>
          </p:spPr>
        </p:pic>
        <p:pic>
          <p:nvPicPr>
            <p:cNvPr id="41997" name="Picture 13" descr="th?id=OIP"/>
            <p:cNvPicPr>
              <a:picLocks noChangeAspect="1" noChangeArrowheads="1"/>
            </p:cNvPicPr>
            <p:nvPr/>
          </p:nvPicPr>
          <p:blipFill>
            <a:blip r:embed="rId5"/>
            <a:srcRect/>
            <a:stretch>
              <a:fillRect/>
            </a:stretch>
          </p:blipFill>
          <p:spPr bwMode="auto">
            <a:xfrm>
              <a:off x="3648" y="1920"/>
              <a:ext cx="1392" cy="968"/>
            </a:xfrm>
            <a:prstGeom prst="rect">
              <a:avLst/>
            </a:prstGeom>
            <a:noFill/>
          </p:spPr>
        </p:pic>
      </p:grpSp>
      <p:grpSp>
        <p:nvGrpSpPr>
          <p:cNvPr id="42007" name="Group 23"/>
          <p:cNvGrpSpPr>
            <a:grpSpLocks/>
          </p:cNvGrpSpPr>
          <p:nvPr/>
        </p:nvGrpSpPr>
        <p:grpSpPr bwMode="auto">
          <a:xfrm>
            <a:off x="4495800" y="1676400"/>
            <a:ext cx="4105275" cy="3429000"/>
            <a:chOff x="2496" y="912"/>
            <a:chExt cx="2586" cy="2160"/>
          </a:xfrm>
        </p:grpSpPr>
        <p:pic>
          <p:nvPicPr>
            <p:cNvPr id="42000" name="Picture 16" descr="th?id=OIP"/>
            <p:cNvPicPr>
              <a:picLocks noChangeAspect="1" noChangeArrowheads="1"/>
            </p:cNvPicPr>
            <p:nvPr/>
          </p:nvPicPr>
          <p:blipFill>
            <a:blip r:embed="rId6"/>
            <a:srcRect/>
            <a:stretch>
              <a:fillRect/>
            </a:stretch>
          </p:blipFill>
          <p:spPr bwMode="auto">
            <a:xfrm>
              <a:off x="2496" y="960"/>
              <a:ext cx="1344" cy="769"/>
            </a:xfrm>
            <a:prstGeom prst="rect">
              <a:avLst/>
            </a:prstGeom>
            <a:noFill/>
          </p:spPr>
        </p:pic>
        <p:pic>
          <p:nvPicPr>
            <p:cNvPr id="42002" name="Picture 18" descr="th?id=JN"/>
            <p:cNvPicPr>
              <a:picLocks noChangeAspect="1" noChangeArrowheads="1"/>
            </p:cNvPicPr>
            <p:nvPr/>
          </p:nvPicPr>
          <p:blipFill>
            <a:blip r:embed="rId7"/>
            <a:srcRect/>
            <a:stretch>
              <a:fillRect/>
            </a:stretch>
          </p:blipFill>
          <p:spPr bwMode="auto">
            <a:xfrm>
              <a:off x="3840" y="912"/>
              <a:ext cx="1242" cy="954"/>
            </a:xfrm>
            <a:prstGeom prst="rect">
              <a:avLst/>
            </a:prstGeom>
            <a:noFill/>
          </p:spPr>
        </p:pic>
        <p:pic>
          <p:nvPicPr>
            <p:cNvPr id="42004" name="Picture 20" descr="th?id=OIP"/>
            <p:cNvPicPr>
              <a:picLocks noChangeAspect="1" noChangeArrowheads="1"/>
            </p:cNvPicPr>
            <p:nvPr/>
          </p:nvPicPr>
          <p:blipFill>
            <a:blip r:embed="rId8"/>
            <a:srcRect/>
            <a:stretch>
              <a:fillRect/>
            </a:stretch>
          </p:blipFill>
          <p:spPr bwMode="auto">
            <a:xfrm>
              <a:off x="3888" y="1872"/>
              <a:ext cx="960" cy="1200"/>
            </a:xfrm>
            <a:prstGeom prst="rect">
              <a:avLst/>
            </a:prstGeom>
            <a:noFill/>
          </p:spPr>
        </p:pic>
        <p:pic>
          <p:nvPicPr>
            <p:cNvPr id="42006" name="Picture 22" descr="th?id=OIP"/>
            <p:cNvPicPr>
              <a:picLocks noChangeAspect="1" noChangeArrowheads="1"/>
            </p:cNvPicPr>
            <p:nvPr/>
          </p:nvPicPr>
          <p:blipFill>
            <a:blip r:embed="rId9"/>
            <a:srcRect/>
            <a:stretch>
              <a:fillRect/>
            </a:stretch>
          </p:blipFill>
          <p:spPr bwMode="auto">
            <a:xfrm>
              <a:off x="2544" y="1813"/>
              <a:ext cx="1350" cy="948"/>
            </a:xfrm>
            <a:prstGeom prst="rect">
              <a:avLst/>
            </a:prstGeom>
            <a:noFill/>
          </p:spPr>
        </p:pic>
      </p:gr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80">
                                          <p:stCondLst>
                                            <p:cond delay="0"/>
                                          </p:stCondLst>
                                        </p:cTn>
                                        <p:tgtEl>
                                          <p:spTgt spid="3">
                                            <p:txEl>
                                              <p:pRg st="1" end="1"/>
                                            </p:txEl>
                                          </p:spTgt>
                                        </p:tgtEl>
                                      </p:cBhvr>
                                    </p:animEffect>
                                    <p:anim calcmode="lin" valueType="num">
                                      <p:cBhvr>
                                        <p:cTn id="8"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1" end="1"/>
                                            </p:txEl>
                                          </p:spTgt>
                                        </p:tgtEl>
                                      </p:cBhvr>
                                      <p:to x="100000" y="60000"/>
                                    </p:animScale>
                                    <p:animScale>
                                      <p:cBhvr>
                                        <p:cTn id="14" dur="166" decel="50000">
                                          <p:stCondLst>
                                            <p:cond delay="676"/>
                                          </p:stCondLst>
                                        </p:cTn>
                                        <p:tgtEl>
                                          <p:spTgt spid="3">
                                            <p:txEl>
                                              <p:pRg st="1" end="1"/>
                                            </p:txEl>
                                          </p:spTgt>
                                        </p:tgtEl>
                                      </p:cBhvr>
                                      <p:to x="100000" y="100000"/>
                                    </p:animScale>
                                    <p:animScale>
                                      <p:cBhvr>
                                        <p:cTn id="15" dur="26">
                                          <p:stCondLst>
                                            <p:cond delay="1312"/>
                                          </p:stCondLst>
                                        </p:cTn>
                                        <p:tgtEl>
                                          <p:spTgt spid="3">
                                            <p:txEl>
                                              <p:pRg st="1" end="1"/>
                                            </p:txEl>
                                          </p:spTgt>
                                        </p:tgtEl>
                                      </p:cBhvr>
                                      <p:to x="100000" y="80000"/>
                                    </p:animScale>
                                    <p:animScale>
                                      <p:cBhvr>
                                        <p:cTn id="16" dur="166" decel="50000">
                                          <p:stCondLst>
                                            <p:cond delay="1338"/>
                                          </p:stCondLst>
                                        </p:cTn>
                                        <p:tgtEl>
                                          <p:spTgt spid="3">
                                            <p:txEl>
                                              <p:pRg st="1" end="1"/>
                                            </p:txEl>
                                          </p:spTgt>
                                        </p:tgtEl>
                                      </p:cBhvr>
                                      <p:to x="100000" y="100000"/>
                                    </p:animScale>
                                    <p:animScale>
                                      <p:cBhvr>
                                        <p:cTn id="17" dur="26">
                                          <p:stCondLst>
                                            <p:cond delay="1642"/>
                                          </p:stCondLst>
                                        </p:cTn>
                                        <p:tgtEl>
                                          <p:spTgt spid="3">
                                            <p:txEl>
                                              <p:pRg st="1" end="1"/>
                                            </p:txEl>
                                          </p:spTgt>
                                        </p:tgtEl>
                                      </p:cBhvr>
                                      <p:to x="100000" y="90000"/>
                                    </p:animScale>
                                    <p:animScale>
                                      <p:cBhvr>
                                        <p:cTn id="18" dur="166" decel="50000">
                                          <p:stCondLst>
                                            <p:cond delay="1668"/>
                                          </p:stCondLst>
                                        </p:cTn>
                                        <p:tgtEl>
                                          <p:spTgt spid="3">
                                            <p:txEl>
                                              <p:pRg st="1" end="1"/>
                                            </p:txEl>
                                          </p:spTgt>
                                        </p:tgtEl>
                                      </p:cBhvr>
                                      <p:to x="100000" y="100000"/>
                                    </p:animScale>
                                    <p:animScale>
                                      <p:cBhvr>
                                        <p:cTn id="19" dur="26">
                                          <p:stCondLst>
                                            <p:cond delay="1808"/>
                                          </p:stCondLst>
                                        </p:cTn>
                                        <p:tgtEl>
                                          <p:spTgt spid="3">
                                            <p:txEl>
                                              <p:pRg st="1" end="1"/>
                                            </p:txEl>
                                          </p:spTgt>
                                        </p:tgtEl>
                                      </p:cBhvr>
                                      <p:to x="100000" y="95000"/>
                                    </p:animScale>
                                    <p:animScale>
                                      <p:cBhvr>
                                        <p:cTn id="20" dur="166" decel="50000">
                                          <p:stCondLst>
                                            <p:cond delay="1834"/>
                                          </p:stCondLst>
                                        </p:cTn>
                                        <p:tgtEl>
                                          <p:spTgt spid="3">
                                            <p:txEl>
                                              <p:pRg st="1" end="1"/>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down)">
                                      <p:cBhvr>
                                        <p:cTn id="23" dur="580">
                                          <p:stCondLst>
                                            <p:cond delay="0"/>
                                          </p:stCondLst>
                                        </p:cTn>
                                        <p:tgtEl>
                                          <p:spTgt spid="3">
                                            <p:txEl>
                                              <p:pRg st="2" end="2"/>
                                            </p:txEl>
                                          </p:spTgt>
                                        </p:tgtEl>
                                      </p:cBhvr>
                                    </p:animEffect>
                                    <p:anim calcmode="lin" valueType="num">
                                      <p:cBhvr>
                                        <p:cTn id="2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xEl>
                                              <p:pRg st="2" end="2"/>
                                            </p:txEl>
                                          </p:spTgt>
                                        </p:tgtEl>
                                      </p:cBhvr>
                                      <p:to x="100000" y="60000"/>
                                    </p:animScale>
                                    <p:animScale>
                                      <p:cBhvr>
                                        <p:cTn id="30" dur="166" decel="50000">
                                          <p:stCondLst>
                                            <p:cond delay="676"/>
                                          </p:stCondLst>
                                        </p:cTn>
                                        <p:tgtEl>
                                          <p:spTgt spid="3">
                                            <p:txEl>
                                              <p:pRg st="2" end="2"/>
                                            </p:txEl>
                                          </p:spTgt>
                                        </p:tgtEl>
                                      </p:cBhvr>
                                      <p:to x="100000" y="100000"/>
                                    </p:animScale>
                                    <p:animScale>
                                      <p:cBhvr>
                                        <p:cTn id="31" dur="26">
                                          <p:stCondLst>
                                            <p:cond delay="1312"/>
                                          </p:stCondLst>
                                        </p:cTn>
                                        <p:tgtEl>
                                          <p:spTgt spid="3">
                                            <p:txEl>
                                              <p:pRg st="2" end="2"/>
                                            </p:txEl>
                                          </p:spTgt>
                                        </p:tgtEl>
                                      </p:cBhvr>
                                      <p:to x="100000" y="80000"/>
                                    </p:animScale>
                                    <p:animScale>
                                      <p:cBhvr>
                                        <p:cTn id="32" dur="166" decel="50000">
                                          <p:stCondLst>
                                            <p:cond delay="1338"/>
                                          </p:stCondLst>
                                        </p:cTn>
                                        <p:tgtEl>
                                          <p:spTgt spid="3">
                                            <p:txEl>
                                              <p:pRg st="2" end="2"/>
                                            </p:txEl>
                                          </p:spTgt>
                                        </p:tgtEl>
                                      </p:cBhvr>
                                      <p:to x="100000" y="100000"/>
                                    </p:animScale>
                                    <p:animScale>
                                      <p:cBhvr>
                                        <p:cTn id="33" dur="26">
                                          <p:stCondLst>
                                            <p:cond delay="1642"/>
                                          </p:stCondLst>
                                        </p:cTn>
                                        <p:tgtEl>
                                          <p:spTgt spid="3">
                                            <p:txEl>
                                              <p:pRg st="2" end="2"/>
                                            </p:txEl>
                                          </p:spTgt>
                                        </p:tgtEl>
                                      </p:cBhvr>
                                      <p:to x="100000" y="90000"/>
                                    </p:animScale>
                                    <p:animScale>
                                      <p:cBhvr>
                                        <p:cTn id="34" dur="166" decel="50000">
                                          <p:stCondLst>
                                            <p:cond delay="1668"/>
                                          </p:stCondLst>
                                        </p:cTn>
                                        <p:tgtEl>
                                          <p:spTgt spid="3">
                                            <p:txEl>
                                              <p:pRg st="2" end="2"/>
                                            </p:txEl>
                                          </p:spTgt>
                                        </p:tgtEl>
                                      </p:cBhvr>
                                      <p:to x="100000" y="100000"/>
                                    </p:animScale>
                                    <p:animScale>
                                      <p:cBhvr>
                                        <p:cTn id="35" dur="26">
                                          <p:stCondLst>
                                            <p:cond delay="1808"/>
                                          </p:stCondLst>
                                        </p:cTn>
                                        <p:tgtEl>
                                          <p:spTgt spid="3">
                                            <p:txEl>
                                              <p:pRg st="2" end="2"/>
                                            </p:txEl>
                                          </p:spTgt>
                                        </p:tgtEl>
                                      </p:cBhvr>
                                      <p:to x="100000" y="95000"/>
                                    </p:animScale>
                                    <p:animScale>
                                      <p:cBhvr>
                                        <p:cTn id="36" dur="166" decel="50000">
                                          <p:stCondLst>
                                            <p:cond delay="1834"/>
                                          </p:stCondLst>
                                        </p:cTn>
                                        <p:tgtEl>
                                          <p:spTgt spid="3">
                                            <p:txEl>
                                              <p:pRg st="2" end="2"/>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Effect transition="in" filter="wipe(down)">
                                      <p:cBhvr>
                                        <p:cTn id="39" dur="580">
                                          <p:stCondLst>
                                            <p:cond delay="0"/>
                                          </p:stCondLst>
                                        </p:cTn>
                                        <p:tgtEl>
                                          <p:spTgt spid="3">
                                            <p:txEl>
                                              <p:pRg st="3" end="3"/>
                                            </p:txEl>
                                          </p:spTgt>
                                        </p:tgtEl>
                                      </p:cBhvr>
                                    </p:animEffect>
                                    <p:anim calcmode="lin" valueType="num">
                                      <p:cBhvr>
                                        <p:cTn id="40"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3">
                                            <p:txEl>
                                              <p:pRg st="3" end="3"/>
                                            </p:txEl>
                                          </p:spTgt>
                                        </p:tgtEl>
                                      </p:cBhvr>
                                      <p:to x="100000" y="60000"/>
                                    </p:animScale>
                                    <p:animScale>
                                      <p:cBhvr>
                                        <p:cTn id="46" dur="166" decel="50000">
                                          <p:stCondLst>
                                            <p:cond delay="676"/>
                                          </p:stCondLst>
                                        </p:cTn>
                                        <p:tgtEl>
                                          <p:spTgt spid="3">
                                            <p:txEl>
                                              <p:pRg st="3" end="3"/>
                                            </p:txEl>
                                          </p:spTgt>
                                        </p:tgtEl>
                                      </p:cBhvr>
                                      <p:to x="100000" y="100000"/>
                                    </p:animScale>
                                    <p:animScale>
                                      <p:cBhvr>
                                        <p:cTn id="47" dur="26">
                                          <p:stCondLst>
                                            <p:cond delay="1312"/>
                                          </p:stCondLst>
                                        </p:cTn>
                                        <p:tgtEl>
                                          <p:spTgt spid="3">
                                            <p:txEl>
                                              <p:pRg st="3" end="3"/>
                                            </p:txEl>
                                          </p:spTgt>
                                        </p:tgtEl>
                                      </p:cBhvr>
                                      <p:to x="100000" y="80000"/>
                                    </p:animScale>
                                    <p:animScale>
                                      <p:cBhvr>
                                        <p:cTn id="48" dur="166" decel="50000">
                                          <p:stCondLst>
                                            <p:cond delay="1338"/>
                                          </p:stCondLst>
                                        </p:cTn>
                                        <p:tgtEl>
                                          <p:spTgt spid="3">
                                            <p:txEl>
                                              <p:pRg st="3" end="3"/>
                                            </p:txEl>
                                          </p:spTgt>
                                        </p:tgtEl>
                                      </p:cBhvr>
                                      <p:to x="100000" y="100000"/>
                                    </p:animScale>
                                    <p:animScale>
                                      <p:cBhvr>
                                        <p:cTn id="49" dur="26">
                                          <p:stCondLst>
                                            <p:cond delay="1642"/>
                                          </p:stCondLst>
                                        </p:cTn>
                                        <p:tgtEl>
                                          <p:spTgt spid="3">
                                            <p:txEl>
                                              <p:pRg st="3" end="3"/>
                                            </p:txEl>
                                          </p:spTgt>
                                        </p:tgtEl>
                                      </p:cBhvr>
                                      <p:to x="100000" y="90000"/>
                                    </p:animScale>
                                    <p:animScale>
                                      <p:cBhvr>
                                        <p:cTn id="50" dur="166" decel="50000">
                                          <p:stCondLst>
                                            <p:cond delay="1668"/>
                                          </p:stCondLst>
                                        </p:cTn>
                                        <p:tgtEl>
                                          <p:spTgt spid="3">
                                            <p:txEl>
                                              <p:pRg st="3" end="3"/>
                                            </p:txEl>
                                          </p:spTgt>
                                        </p:tgtEl>
                                      </p:cBhvr>
                                      <p:to x="100000" y="100000"/>
                                    </p:animScale>
                                    <p:animScale>
                                      <p:cBhvr>
                                        <p:cTn id="51" dur="26">
                                          <p:stCondLst>
                                            <p:cond delay="1808"/>
                                          </p:stCondLst>
                                        </p:cTn>
                                        <p:tgtEl>
                                          <p:spTgt spid="3">
                                            <p:txEl>
                                              <p:pRg st="3" end="3"/>
                                            </p:txEl>
                                          </p:spTgt>
                                        </p:tgtEl>
                                      </p:cBhvr>
                                      <p:to x="100000" y="95000"/>
                                    </p:animScale>
                                    <p:animScale>
                                      <p:cBhvr>
                                        <p:cTn id="52" dur="166" decel="50000">
                                          <p:stCondLst>
                                            <p:cond delay="1834"/>
                                          </p:stCondLst>
                                        </p:cTn>
                                        <p:tgtEl>
                                          <p:spTgt spid="3">
                                            <p:txEl>
                                              <p:pRg st="3" end="3"/>
                                            </p:txEl>
                                          </p:spTgt>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Effect transition="in" filter="wipe(down)">
                                      <p:cBhvr>
                                        <p:cTn id="55" dur="580">
                                          <p:stCondLst>
                                            <p:cond delay="0"/>
                                          </p:stCondLst>
                                        </p:cTn>
                                        <p:tgtEl>
                                          <p:spTgt spid="3">
                                            <p:txEl>
                                              <p:pRg st="4" end="4"/>
                                            </p:txEl>
                                          </p:spTgt>
                                        </p:tgtEl>
                                      </p:cBhvr>
                                    </p:animEffect>
                                    <p:anim calcmode="lin" valueType="num">
                                      <p:cBhvr>
                                        <p:cTn id="56"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3">
                                            <p:txEl>
                                              <p:pRg st="4" end="4"/>
                                            </p:txEl>
                                          </p:spTgt>
                                        </p:tgtEl>
                                      </p:cBhvr>
                                      <p:to x="100000" y="60000"/>
                                    </p:animScale>
                                    <p:animScale>
                                      <p:cBhvr>
                                        <p:cTn id="62" dur="166" decel="50000">
                                          <p:stCondLst>
                                            <p:cond delay="676"/>
                                          </p:stCondLst>
                                        </p:cTn>
                                        <p:tgtEl>
                                          <p:spTgt spid="3">
                                            <p:txEl>
                                              <p:pRg st="4" end="4"/>
                                            </p:txEl>
                                          </p:spTgt>
                                        </p:tgtEl>
                                      </p:cBhvr>
                                      <p:to x="100000" y="100000"/>
                                    </p:animScale>
                                    <p:animScale>
                                      <p:cBhvr>
                                        <p:cTn id="63" dur="26">
                                          <p:stCondLst>
                                            <p:cond delay="1312"/>
                                          </p:stCondLst>
                                        </p:cTn>
                                        <p:tgtEl>
                                          <p:spTgt spid="3">
                                            <p:txEl>
                                              <p:pRg st="4" end="4"/>
                                            </p:txEl>
                                          </p:spTgt>
                                        </p:tgtEl>
                                      </p:cBhvr>
                                      <p:to x="100000" y="80000"/>
                                    </p:animScale>
                                    <p:animScale>
                                      <p:cBhvr>
                                        <p:cTn id="64" dur="166" decel="50000">
                                          <p:stCondLst>
                                            <p:cond delay="1338"/>
                                          </p:stCondLst>
                                        </p:cTn>
                                        <p:tgtEl>
                                          <p:spTgt spid="3">
                                            <p:txEl>
                                              <p:pRg st="4" end="4"/>
                                            </p:txEl>
                                          </p:spTgt>
                                        </p:tgtEl>
                                      </p:cBhvr>
                                      <p:to x="100000" y="100000"/>
                                    </p:animScale>
                                    <p:animScale>
                                      <p:cBhvr>
                                        <p:cTn id="65" dur="26">
                                          <p:stCondLst>
                                            <p:cond delay="1642"/>
                                          </p:stCondLst>
                                        </p:cTn>
                                        <p:tgtEl>
                                          <p:spTgt spid="3">
                                            <p:txEl>
                                              <p:pRg st="4" end="4"/>
                                            </p:txEl>
                                          </p:spTgt>
                                        </p:tgtEl>
                                      </p:cBhvr>
                                      <p:to x="100000" y="90000"/>
                                    </p:animScale>
                                    <p:animScale>
                                      <p:cBhvr>
                                        <p:cTn id="66" dur="166" decel="50000">
                                          <p:stCondLst>
                                            <p:cond delay="1668"/>
                                          </p:stCondLst>
                                        </p:cTn>
                                        <p:tgtEl>
                                          <p:spTgt spid="3">
                                            <p:txEl>
                                              <p:pRg st="4" end="4"/>
                                            </p:txEl>
                                          </p:spTgt>
                                        </p:tgtEl>
                                      </p:cBhvr>
                                      <p:to x="100000" y="100000"/>
                                    </p:animScale>
                                    <p:animScale>
                                      <p:cBhvr>
                                        <p:cTn id="67" dur="26">
                                          <p:stCondLst>
                                            <p:cond delay="1808"/>
                                          </p:stCondLst>
                                        </p:cTn>
                                        <p:tgtEl>
                                          <p:spTgt spid="3">
                                            <p:txEl>
                                              <p:pRg st="4" end="4"/>
                                            </p:txEl>
                                          </p:spTgt>
                                        </p:tgtEl>
                                      </p:cBhvr>
                                      <p:to x="100000" y="95000"/>
                                    </p:animScale>
                                    <p:animScale>
                                      <p:cBhvr>
                                        <p:cTn id="68" dur="166" decel="50000">
                                          <p:stCondLst>
                                            <p:cond delay="1834"/>
                                          </p:stCondLst>
                                        </p:cTn>
                                        <p:tgtEl>
                                          <p:spTgt spid="3">
                                            <p:txEl>
                                              <p:pRg st="4" end="4"/>
                                            </p:txEl>
                                          </p:spTgt>
                                        </p:tgtEl>
                                      </p:cBhvr>
                                      <p:to x="100000" y="100000"/>
                                    </p:animScale>
                                  </p:childTnLst>
                                </p:cTn>
                              </p:par>
                            </p:childTnLst>
                          </p:cTn>
                        </p:par>
                        <p:par>
                          <p:cTn id="69" fill="hold">
                            <p:stCondLst>
                              <p:cond delay="2000"/>
                            </p:stCondLst>
                            <p:childTnLst>
                              <p:par>
                                <p:cTn id="70" presetID="2" presetClass="entr" presetSubtype="4" fill="hold" nodeType="afterEffect">
                                  <p:stCondLst>
                                    <p:cond delay="0"/>
                                  </p:stCondLst>
                                  <p:childTnLst>
                                    <p:set>
                                      <p:cBhvr>
                                        <p:cTn id="71" dur="1" fill="hold">
                                          <p:stCondLst>
                                            <p:cond delay="0"/>
                                          </p:stCondLst>
                                        </p:cTn>
                                        <p:tgtEl>
                                          <p:spTgt spid="41998"/>
                                        </p:tgtEl>
                                        <p:attrNameLst>
                                          <p:attrName>style.visibility</p:attrName>
                                        </p:attrNameLst>
                                      </p:cBhvr>
                                      <p:to>
                                        <p:strVal val="visible"/>
                                      </p:to>
                                    </p:set>
                                    <p:anim calcmode="lin" valueType="num">
                                      <p:cBhvr additive="base">
                                        <p:cTn id="72" dur="500" fill="hold"/>
                                        <p:tgtEl>
                                          <p:spTgt spid="41998"/>
                                        </p:tgtEl>
                                        <p:attrNameLst>
                                          <p:attrName>ppt_x</p:attrName>
                                        </p:attrNameLst>
                                      </p:cBhvr>
                                      <p:tavLst>
                                        <p:tav tm="0">
                                          <p:val>
                                            <p:strVal val="#ppt_x"/>
                                          </p:val>
                                        </p:tav>
                                        <p:tav tm="100000">
                                          <p:val>
                                            <p:strVal val="#ppt_x"/>
                                          </p:val>
                                        </p:tav>
                                      </p:tavLst>
                                    </p:anim>
                                    <p:anim calcmode="lin" valueType="num">
                                      <p:cBhvr additive="base">
                                        <p:cTn id="73" dur="500" fill="hold"/>
                                        <p:tgtEl>
                                          <p:spTgt spid="41998"/>
                                        </p:tgtEl>
                                        <p:attrNameLst>
                                          <p:attrName>ppt_y</p:attrName>
                                        </p:attrNameLst>
                                      </p:cBhvr>
                                      <p:tavLst>
                                        <p:tav tm="0">
                                          <p:val>
                                            <p:strVal val="1+#ppt_h/2"/>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 presetClass="exit" presetSubtype="4" fill="hold" nodeType="clickEffect">
                                  <p:stCondLst>
                                    <p:cond delay="0"/>
                                  </p:stCondLst>
                                  <p:childTnLst>
                                    <p:anim calcmode="lin" valueType="num">
                                      <p:cBhvr additive="base">
                                        <p:cTn id="77" dur="500"/>
                                        <p:tgtEl>
                                          <p:spTgt spid="41998"/>
                                        </p:tgtEl>
                                        <p:attrNameLst>
                                          <p:attrName>ppt_x</p:attrName>
                                        </p:attrNameLst>
                                      </p:cBhvr>
                                      <p:tavLst>
                                        <p:tav tm="0">
                                          <p:val>
                                            <p:strVal val="ppt_x"/>
                                          </p:val>
                                        </p:tav>
                                        <p:tav tm="100000">
                                          <p:val>
                                            <p:strVal val="ppt_x"/>
                                          </p:val>
                                        </p:tav>
                                      </p:tavLst>
                                    </p:anim>
                                    <p:anim calcmode="lin" valueType="num">
                                      <p:cBhvr additive="base">
                                        <p:cTn id="78" dur="500"/>
                                        <p:tgtEl>
                                          <p:spTgt spid="41998"/>
                                        </p:tgtEl>
                                        <p:attrNameLst>
                                          <p:attrName>ppt_y</p:attrName>
                                        </p:attrNameLst>
                                      </p:cBhvr>
                                      <p:tavLst>
                                        <p:tav tm="0">
                                          <p:val>
                                            <p:strVal val="ppt_y"/>
                                          </p:val>
                                        </p:tav>
                                        <p:tav tm="100000">
                                          <p:val>
                                            <p:strVal val="1+ppt_h/2"/>
                                          </p:val>
                                        </p:tav>
                                      </p:tavLst>
                                    </p:anim>
                                    <p:set>
                                      <p:cBhvr>
                                        <p:cTn id="79" dur="1" fill="hold">
                                          <p:stCondLst>
                                            <p:cond delay="499"/>
                                          </p:stCondLst>
                                        </p:cTn>
                                        <p:tgtEl>
                                          <p:spTgt spid="41998"/>
                                        </p:tgtEl>
                                        <p:attrNameLst>
                                          <p:attrName>style.visibility</p:attrName>
                                        </p:attrNameLst>
                                      </p:cBhvr>
                                      <p:to>
                                        <p:strVal val="hidden"/>
                                      </p:to>
                                    </p:set>
                                  </p:childTnLst>
                                </p:cTn>
                              </p:par>
                            </p:childTnLst>
                          </p:cTn>
                        </p:par>
                        <p:par>
                          <p:cTn id="80" fill="hold">
                            <p:stCondLst>
                              <p:cond delay="500"/>
                            </p:stCondLst>
                            <p:childTnLst>
                              <p:par>
                                <p:cTn id="81" presetID="26" presetClass="entr" presetSubtype="0" fill="hold" nodeType="afterEffect">
                                  <p:stCondLst>
                                    <p:cond delay="0"/>
                                  </p:stCondLst>
                                  <p:childTnLst>
                                    <p:set>
                                      <p:cBhvr>
                                        <p:cTn id="82" dur="1" fill="hold">
                                          <p:stCondLst>
                                            <p:cond delay="0"/>
                                          </p:stCondLst>
                                        </p:cTn>
                                        <p:tgtEl>
                                          <p:spTgt spid="6">
                                            <p:txEl>
                                              <p:pRg st="1" end="1"/>
                                            </p:txEl>
                                          </p:spTgt>
                                        </p:tgtEl>
                                        <p:attrNameLst>
                                          <p:attrName>style.visibility</p:attrName>
                                        </p:attrNameLst>
                                      </p:cBhvr>
                                      <p:to>
                                        <p:strVal val="visible"/>
                                      </p:to>
                                    </p:set>
                                    <p:animEffect transition="in" filter="wipe(down)">
                                      <p:cBhvr>
                                        <p:cTn id="83" dur="580">
                                          <p:stCondLst>
                                            <p:cond delay="0"/>
                                          </p:stCondLst>
                                        </p:cTn>
                                        <p:tgtEl>
                                          <p:spTgt spid="6">
                                            <p:txEl>
                                              <p:pRg st="1" end="1"/>
                                            </p:txEl>
                                          </p:spTgt>
                                        </p:tgtEl>
                                      </p:cBhvr>
                                    </p:animEffect>
                                    <p:anim calcmode="lin" valueType="num">
                                      <p:cBhvr>
                                        <p:cTn id="84" dur="1822" tmFilter="0,0; 0.14,0.36; 0.43,0.73; 0.71,0.91; 1.0,1.0">
                                          <p:stCondLst>
                                            <p:cond delay="0"/>
                                          </p:stCondLst>
                                        </p:cTn>
                                        <p:tgtEl>
                                          <p:spTgt spid="6">
                                            <p:txEl>
                                              <p:pRg st="1" end="1"/>
                                            </p:txEl>
                                          </p:spTgt>
                                        </p:tgtEl>
                                        <p:attrNameLst>
                                          <p:attrName>ppt_x</p:attrName>
                                        </p:attrNameLst>
                                      </p:cBhvr>
                                      <p:tavLst>
                                        <p:tav tm="0">
                                          <p:val>
                                            <p:strVal val="#ppt_x-0.25"/>
                                          </p:val>
                                        </p:tav>
                                        <p:tav tm="100000">
                                          <p:val>
                                            <p:strVal val="#ppt_x"/>
                                          </p:val>
                                        </p:tav>
                                      </p:tavLst>
                                    </p:anim>
                                    <p:anim calcmode="lin" valueType="num">
                                      <p:cBhvr>
                                        <p:cTn id="85" dur="664" tmFilter="0.0,0.0; 0.25,0.07; 0.50,0.2; 0.75,0.467; 1.0,1.0">
                                          <p:stCondLst>
                                            <p:cond delay="0"/>
                                          </p:stCondLst>
                                        </p:cTn>
                                        <p:tgtEl>
                                          <p:spTgt spid="6">
                                            <p:txEl>
                                              <p:pRg st="1" end="1"/>
                                            </p:txEl>
                                          </p:spTgt>
                                        </p:tgtEl>
                                        <p:attrNameLst>
                                          <p:attrName>ppt_y</p:attrName>
                                        </p:attrNameLst>
                                      </p:cBhvr>
                                      <p:tavLst>
                                        <p:tav tm="0" fmla="#ppt_y-sin(pi*$)/3">
                                          <p:val>
                                            <p:fltVal val="0.5"/>
                                          </p:val>
                                        </p:tav>
                                        <p:tav tm="100000">
                                          <p:val>
                                            <p:fltVal val="1"/>
                                          </p:val>
                                        </p:tav>
                                      </p:tavLst>
                                    </p:anim>
                                    <p:anim calcmode="lin" valueType="num">
                                      <p:cBhvr>
                                        <p:cTn id="86" dur="664" tmFilter="0, 0; 0.125,0.2665; 0.25,0.4; 0.375,0.465; 0.5,0.5;  0.625,0.535; 0.75,0.6; 0.875,0.7335; 1,1">
                                          <p:stCondLst>
                                            <p:cond delay="664"/>
                                          </p:stCondLst>
                                        </p:cTn>
                                        <p:tgtEl>
                                          <p:spTgt spid="6">
                                            <p:txEl>
                                              <p:pRg st="1" end="1"/>
                                            </p:txEl>
                                          </p:spTgt>
                                        </p:tgtEl>
                                        <p:attrNameLst>
                                          <p:attrName>ppt_y</p:attrName>
                                        </p:attrNameLst>
                                      </p:cBhvr>
                                      <p:tavLst>
                                        <p:tav tm="0" fmla="#ppt_y-sin(pi*$)/9">
                                          <p:val>
                                            <p:fltVal val="0"/>
                                          </p:val>
                                        </p:tav>
                                        <p:tav tm="100000">
                                          <p:val>
                                            <p:fltVal val="1"/>
                                          </p:val>
                                        </p:tav>
                                      </p:tavLst>
                                    </p:anim>
                                    <p:anim calcmode="lin" valueType="num">
                                      <p:cBhvr>
                                        <p:cTn id="87" dur="332" tmFilter="0, 0; 0.125,0.2665; 0.25,0.4; 0.375,0.465; 0.5,0.5;  0.625,0.535; 0.75,0.6; 0.875,0.7335; 1,1">
                                          <p:stCondLst>
                                            <p:cond delay="1324"/>
                                          </p:stCondLst>
                                        </p:cTn>
                                        <p:tgtEl>
                                          <p:spTgt spid="6">
                                            <p:txEl>
                                              <p:pRg st="1" end="1"/>
                                            </p:txEl>
                                          </p:spTgt>
                                        </p:tgtEl>
                                        <p:attrNameLst>
                                          <p:attrName>ppt_y</p:attrName>
                                        </p:attrNameLst>
                                      </p:cBhvr>
                                      <p:tavLst>
                                        <p:tav tm="0" fmla="#ppt_y-sin(pi*$)/27">
                                          <p:val>
                                            <p:fltVal val="0"/>
                                          </p:val>
                                        </p:tav>
                                        <p:tav tm="100000">
                                          <p:val>
                                            <p:fltVal val="1"/>
                                          </p:val>
                                        </p:tav>
                                      </p:tavLst>
                                    </p:anim>
                                    <p:anim calcmode="lin" valueType="num">
                                      <p:cBhvr>
                                        <p:cTn id="88" dur="164" tmFilter="0, 0; 0.125,0.2665; 0.25,0.4; 0.375,0.465; 0.5,0.5;  0.625,0.535; 0.75,0.6; 0.875,0.7335; 1,1">
                                          <p:stCondLst>
                                            <p:cond delay="1656"/>
                                          </p:stCondLst>
                                        </p:cTn>
                                        <p:tgtEl>
                                          <p:spTgt spid="6">
                                            <p:txEl>
                                              <p:pRg st="1" end="1"/>
                                            </p:txEl>
                                          </p:spTgt>
                                        </p:tgtEl>
                                        <p:attrNameLst>
                                          <p:attrName>ppt_y</p:attrName>
                                        </p:attrNameLst>
                                      </p:cBhvr>
                                      <p:tavLst>
                                        <p:tav tm="0" fmla="#ppt_y-sin(pi*$)/81">
                                          <p:val>
                                            <p:fltVal val="0"/>
                                          </p:val>
                                        </p:tav>
                                        <p:tav tm="100000">
                                          <p:val>
                                            <p:fltVal val="1"/>
                                          </p:val>
                                        </p:tav>
                                      </p:tavLst>
                                    </p:anim>
                                    <p:animScale>
                                      <p:cBhvr>
                                        <p:cTn id="89" dur="26">
                                          <p:stCondLst>
                                            <p:cond delay="650"/>
                                          </p:stCondLst>
                                        </p:cTn>
                                        <p:tgtEl>
                                          <p:spTgt spid="6">
                                            <p:txEl>
                                              <p:pRg st="1" end="1"/>
                                            </p:txEl>
                                          </p:spTgt>
                                        </p:tgtEl>
                                      </p:cBhvr>
                                      <p:to x="100000" y="60000"/>
                                    </p:animScale>
                                    <p:animScale>
                                      <p:cBhvr>
                                        <p:cTn id="90" dur="166" decel="50000">
                                          <p:stCondLst>
                                            <p:cond delay="676"/>
                                          </p:stCondLst>
                                        </p:cTn>
                                        <p:tgtEl>
                                          <p:spTgt spid="6">
                                            <p:txEl>
                                              <p:pRg st="1" end="1"/>
                                            </p:txEl>
                                          </p:spTgt>
                                        </p:tgtEl>
                                      </p:cBhvr>
                                      <p:to x="100000" y="100000"/>
                                    </p:animScale>
                                    <p:animScale>
                                      <p:cBhvr>
                                        <p:cTn id="91" dur="26">
                                          <p:stCondLst>
                                            <p:cond delay="1312"/>
                                          </p:stCondLst>
                                        </p:cTn>
                                        <p:tgtEl>
                                          <p:spTgt spid="6">
                                            <p:txEl>
                                              <p:pRg st="1" end="1"/>
                                            </p:txEl>
                                          </p:spTgt>
                                        </p:tgtEl>
                                      </p:cBhvr>
                                      <p:to x="100000" y="80000"/>
                                    </p:animScale>
                                    <p:animScale>
                                      <p:cBhvr>
                                        <p:cTn id="92" dur="166" decel="50000">
                                          <p:stCondLst>
                                            <p:cond delay="1338"/>
                                          </p:stCondLst>
                                        </p:cTn>
                                        <p:tgtEl>
                                          <p:spTgt spid="6">
                                            <p:txEl>
                                              <p:pRg st="1" end="1"/>
                                            </p:txEl>
                                          </p:spTgt>
                                        </p:tgtEl>
                                      </p:cBhvr>
                                      <p:to x="100000" y="100000"/>
                                    </p:animScale>
                                    <p:animScale>
                                      <p:cBhvr>
                                        <p:cTn id="93" dur="26">
                                          <p:stCondLst>
                                            <p:cond delay="1642"/>
                                          </p:stCondLst>
                                        </p:cTn>
                                        <p:tgtEl>
                                          <p:spTgt spid="6">
                                            <p:txEl>
                                              <p:pRg st="1" end="1"/>
                                            </p:txEl>
                                          </p:spTgt>
                                        </p:tgtEl>
                                      </p:cBhvr>
                                      <p:to x="100000" y="90000"/>
                                    </p:animScale>
                                    <p:animScale>
                                      <p:cBhvr>
                                        <p:cTn id="94" dur="166" decel="50000">
                                          <p:stCondLst>
                                            <p:cond delay="1668"/>
                                          </p:stCondLst>
                                        </p:cTn>
                                        <p:tgtEl>
                                          <p:spTgt spid="6">
                                            <p:txEl>
                                              <p:pRg st="1" end="1"/>
                                            </p:txEl>
                                          </p:spTgt>
                                        </p:tgtEl>
                                      </p:cBhvr>
                                      <p:to x="100000" y="100000"/>
                                    </p:animScale>
                                    <p:animScale>
                                      <p:cBhvr>
                                        <p:cTn id="95" dur="26">
                                          <p:stCondLst>
                                            <p:cond delay="1808"/>
                                          </p:stCondLst>
                                        </p:cTn>
                                        <p:tgtEl>
                                          <p:spTgt spid="6">
                                            <p:txEl>
                                              <p:pRg st="1" end="1"/>
                                            </p:txEl>
                                          </p:spTgt>
                                        </p:tgtEl>
                                      </p:cBhvr>
                                      <p:to x="100000" y="95000"/>
                                    </p:animScale>
                                    <p:animScale>
                                      <p:cBhvr>
                                        <p:cTn id="96" dur="166" decel="50000">
                                          <p:stCondLst>
                                            <p:cond delay="1834"/>
                                          </p:stCondLst>
                                        </p:cTn>
                                        <p:tgtEl>
                                          <p:spTgt spid="6">
                                            <p:txEl>
                                              <p:pRg st="1" end="1"/>
                                            </p:txEl>
                                          </p:spTgt>
                                        </p:tgtEl>
                                      </p:cBhvr>
                                      <p:to x="100000" y="100000"/>
                                    </p:animScale>
                                  </p:childTnLst>
                                </p:cTn>
                              </p:par>
                            </p:childTnLst>
                          </p:cTn>
                        </p:par>
                        <p:par>
                          <p:cTn id="97" fill="hold">
                            <p:stCondLst>
                              <p:cond delay="2500"/>
                            </p:stCondLst>
                            <p:childTnLst>
                              <p:par>
                                <p:cTn id="98" presetID="26" presetClass="entr" presetSubtype="0" fill="hold" nodeType="afterEffect">
                                  <p:stCondLst>
                                    <p:cond delay="0"/>
                                  </p:stCondLst>
                                  <p:childTnLst>
                                    <p:set>
                                      <p:cBhvr>
                                        <p:cTn id="99" dur="1" fill="hold">
                                          <p:stCondLst>
                                            <p:cond delay="0"/>
                                          </p:stCondLst>
                                        </p:cTn>
                                        <p:tgtEl>
                                          <p:spTgt spid="6">
                                            <p:txEl>
                                              <p:pRg st="2" end="2"/>
                                            </p:txEl>
                                          </p:spTgt>
                                        </p:tgtEl>
                                        <p:attrNameLst>
                                          <p:attrName>style.visibility</p:attrName>
                                        </p:attrNameLst>
                                      </p:cBhvr>
                                      <p:to>
                                        <p:strVal val="visible"/>
                                      </p:to>
                                    </p:set>
                                    <p:animEffect transition="in" filter="wipe(down)">
                                      <p:cBhvr>
                                        <p:cTn id="100" dur="580">
                                          <p:stCondLst>
                                            <p:cond delay="0"/>
                                          </p:stCondLst>
                                        </p:cTn>
                                        <p:tgtEl>
                                          <p:spTgt spid="6">
                                            <p:txEl>
                                              <p:pRg st="2" end="2"/>
                                            </p:txEl>
                                          </p:spTgt>
                                        </p:tgtEl>
                                      </p:cBhvr>
                                    </p:animEffect>
                                    <p:anim calcmode="lin" valueType="num">
                                      <p:cBhvr>
                                        <p:cTn id="101" dur="1822" tmFilter="0,0; 0.14,0.36; 0.43,0.73; 0.71,0.91; 1.0,1.0">
                                          <p:stCondLst>
                                            <p:cond delay="0"/>
                                          </p:stCondLst>
                                        </p:cTn>
                                        <p:tgtEl>
                                          <p:spTgt spid="6">
                                            <p:txEl>
                                              <p:pRg st="2" end="2"/>
                                            </p:txEl>
                                          </p:spTgt>
                                        </p:tgtEl>
                                        <p:attrNameLst>
                                          <p:attrName>ppt_x</p:attrName>
                                        </p:attrNameLst>
                                      </p:cBhvr>
                                      <p:tavLst>
                                        <p:tav tm="0">
                                          <p:val>
                                            <p:strVal val="#ppt_x-0.25"/>
                                          </p:val>
                                        </p:tav>
                                        <p:tav tm="100000">
                                          <p:val>
                                            <p:strVal val="#ppt_x"/>
                                          </p:val>
                                        </p:tav>
                                      </p:tavLst>
                                    </p:anim>
                                    <p:anim calcmode="lin" valueType="num">
                                      <p:cBhvr>
                                        <p:cTn id="102" dur="664" tmFilter="0.0,0.0; 0.25,0.07; 0.50,0.2; 0.75,0.467; 1.0,1.0">
                                          <p:stCondLst>
                                            <p:cond delay="0"/>
                                          </p:stCondLst>
                                        </p:cTn>
                                        <p:tgtEl>
                                          <p:spTgt spid="6">
                                            <p:txEl>
                                              <p:pRg st="2" end="2"/>
                                            </p:txEl>
                                          </p:spTgt>
                                        </p:tgtEl>
                                        <p:attrNameLst>
                                          <p:attrName>ppt_y</p:attrName>
                                        </p:attrNameLst>
                                      </p:cBhvr>
                                      <p:tavLst>
                                        <p:tav tm="0" fmla="#ppt_y-sin(pi*$)/3">
                                          <p:val>
                                            <p:fltVal val="0.5"/>
                                          </p:val>
                                        </p:tav>
                                        <p:tav tm="100000">
                                          <p:val>
                                            <p:fltVal val="1"/>
                                          </p:val>
                                        </p:tav>
                                      </p:tavLst>
                                    </p:anim>
                                    <p:anim calcmode="lin" valueType="num">
                                      <p:cBhvr>
                                        <p:cTn id="103" dur="664" tmFilter="0, 0; 0.125,0.2665; 0.25,0.4; 0.375,0.465; 0.5,0.5;  0.625,0.535; 0.75,0.6; 0.875,0.7335; 1,1">
                                          <p:stCondLst>
                                            <p:cond delay="664"/>
                                          </p:stCondLst>
                                        </p:cTn>
                                        <p:tgtEl>
                                          <p:spTgt spid="6">
                                            <p:txEl>
                                              <p:pRg st="2" end="2"/>
                                            </p:txEl>
                                          </p:spTgt>
                                        </p:tgtEl>
                                        <p:attrNameLst>
                                          <p:attrName>ppt_y</p:attrName>
                                        </p:attrNameLst>
                                      </p:cBhvr>
                                      <p:tavLst>
                                        <p:tav tm="0" fmla="#ppt_y-sin(pi*$)/9">
                                          <p:val>
                                            <p:fltVal val="0"/>
                                          </p:val>
                                        </p:tav>
                                        <p:tav tm="100000">
                                          <p:val>
                                            <p:fltVal val="1"/>
                                          </p:val>
                                        </p:tav>
                                      </p:tavLst>
                                    </p:anim>
                                    <p:anim calcmode="lin" valueType="num">
                                      <p:cBhvr>
                                        <p:cTn id="104" dur="332" tmFilter="0, 0; 0.125,0.2665; 0.25,0.4; 0.375,0.465; 0.5,0.5;  0.625,0.535; 0.75,0.6; 0.875,0.7335; 1,1">
                                          <p:stCondLst>
                                            <p:cond delay="1324"/>
                                          </p:stCondLst>
                                        </p:cTn>
                                        <p:tgtEl>
                                          <p:spTgt spid="6">
                                            <p:txEl>
                                              <p:pRg st="2" end="2"/>
                                            </p:txEl>
                                          </p:spTgt>
                                        </p:tgtEl>
                                        <p:attrNameLst>
                                          <p:attrName>ppt_y</p:attrName>
                                        </p:attrNameLst>
                                      </p:cBhvr>
                                      <p:tavLst>
                                        <p:tav tm="0" fmla="#ppt_y-sin(pi*$)/27">
                                          <p:val>
                                            <p:fltVal val="0"/>
                                          </p:val>
                                        </p:tav>
                                        <p:tav tm="100000">
                                          <p:val>
                                            <p:fltVal val="1"/>
                                          </p:val>
                                        </p:tav>
                                      </p:tavLst>
                                    </p:anim>
                                    <p:anim calcmode="lin" valueType="num">
                                      <p:cBhvr>
                                        <p:cTn id="105" dur="164" tmFilter="0, 0; 0.125,0.2665; 0.25,0.4; 0.375,0.465; 0.5,0.5;  0.625,0.535; 0.75,0.6; 0.875,0.7335; 1,1">
                                          <p:stCondLst>
                                            <p:cond delay="1656"/>
                                          </p:stCondLst>
                                        </p:cTn>
                                        <p:tgtEl>
                                          <p:spTgt spid="6">
                                            <p:txEl>
                                              <p:pRg st="2" end="2"/>
                                            </p:txEl>
                                          </p:spTgt>
                                        </p:tgtEl>
                                        <p:attrNameLst>
                                          <p:attrName>ppt_y</p:attrName>
                                        </p:attrNameLst>
                                      </p:cBhvr>
                                      <p:tavLst>
                                        <p:tav tm="0" fmla="#ppt_y-sin(pi*$)/81">
                                          <p:val>
                                            <p:fltVal val="0"/>
                                          </p:val>
                                        </p:tav>
                                        <p:tav tm="100000">
                                          <p:val>
                                            <p:fltVal val="1"/>
                                          </p:val>
                                        </p:tav>
                                      </p:tavLst>
                                    </p:anim>
                                    <p:animScale>
                                      <p:cBhvr>
                                        <p:cTn id="106" dur="26">
                                          <p:stCondLst>
                                            <p:cond delay="650"/>
                                          </p:stCondLst>
                                        </p:cTn>
                                        <p:tgtEl>
                                          <p:spTgt spid="6">
                                            <p:txEl>
                                              <p:pRg st="2" end="2"/>
                                            </p:txEl>
                                          </p:spTgt>
                                        </p:tgtEl>
                                      </p:cBhvr>
                                      <p:to x="100000" y="60000"/>
                                    </p:animScale>
                                    <p:animScale>
                                      <p:cBhvr>
                                        <p:cTn id="107" dur="166" decel="50000">
                                          <p:stCondLst>
                                            <p:cond delay="676"/>
                                          </p:stCondLst>
                                        </p:cTn>
                                        <p:tgtEl>
                                          <p:spTgt spid="6">
                                            <p:txEl>
                                              <p:pRg st="2" end="2"/>
                                            </p:txEl>
                                          </p:spTgt>
                                        </p:tgtEl>
                                      </p:cBhvr>
                                      <p:to x="100000" y="100000"/>
                                    </p:animScale>
                                    <p:animScale>
                                      <p:cBhvr>
                                        <p:cTn id="108" dur="26">
                                          <p:stCondLst>
                                            <p:cond delay="1312"/>
                                          </p:stCondLst>
                                        </p:cTn>
                                        <p:tgtEl>
                                          <p:spTgt spid="6">
                                            <p:txEl>
                                              <p:pRg st="2" end="2"/>
                                            </p:txEl>
                                          </p:spTgt>
                                        </p:tgtEl>
                                      </p:cBhvr>
                                      <p:to x="100000" y="80000"/>
                                    </p:animScale>
                                    <p:animScale>
                                      <p:cBhvr>
                                        <p:cTn id="109" dur="166" decel="50000">
                                          <p:stCondLst>
                                            <p:cond delay="1338"/>
                                          </p:stCondLst>
                                        </p:cTn>
                                        <p:tgtEl>
                                          <p:spTgt spid="6">
                                            <p:txEl>
                                              <p:pRg st="2" end="2"/>
                                            </p:txEl>
                                          </p:spTgt>
                                        </p:tgtEl>
                                      </p:cBhvr>
                                      <p:to x="100000" y="100000"/>
                                    </p:animScale>
                                    <p:animScale>
                                      <p:cBhvr>
                                        <p:cTn id="110" dur="26">
                                          <p:stCondLst>
                                            <p:cond delay="1642"/>
                                          </p:stCondLst>
                                        </p:cTn>
                                        <p:tgtEl>
                                          <p:spTgt spid="6">
                                            <p:txEl>
                                              <p:pRg st="2" end="2"/>
                                            </p:txEl>
                                          </p:spTgt>
                                        </p:tgtEl>
                                      </p:cBhvr>
                                      <p:to x="100000" y="90000"/>
                                    </p:animScale>
                                    <p:animScale>
                                      <p:cBhvr>
                                        <p:cTn id="111" dur="166" decel="50000">
                                          <p:stCondLst>
                                            <p:cond delay="1668"/>
                                          </p:stCondLst>
                                        </p:cTn>
                                        <p:tgtEl>
                                          <p:spTgt spid="6">
                                            <p:txEl>
                                              <p:pRg st="2" end="2"/>
                                            </p:txEl>
                                          </p:spTgt>
                                        </p:tgtEl>
                                      </p:cBhvr>
                                      <p:to x="100000" y="100000"/>
                                    </p:animScale>
                                    <p:animScale>
                                      <p:cBhvr>
                                        <p:cTn id="112" dur="26">
                                          <p:stCondLst>
                                            <p:cond delay="1808"/>
                                          </p:stCondLst>
                                        </p:cTn>
                                        <p:tgtEl>
                                          <p:spTgt spid="6">
                                            <p:txEl>
                                              <p:pRg st="2" end="2"/>
                                            </p:txEl>
                                          </p:spTgt>
                                        </p:tgtEl>
                                      </p:cBhvr>
                                      <p:to x="100000" y="95000"/>
                                    </p:animScale>
                                    <p:animScale>
                                      <p:cBhvr>
                                        <p:cTn id="113" dur="166" decel="50000">
                                          <p:stCondLst>
                                            <p:cond delay="1834"/>
                                          </p:stCondLst>
                                        </p:cTn>
                                        <p:tgtEl>
                                          <p:spTgt spid="6">
                                            <p:txEl>
                                              <p:pRg st="2" end="2"/>
                                            </p:txEl>
                                          </p:spTgt>
                                        </p:tgtEl>
                                      </p:cBhvr>
                                      <p:to x="100000" y="100000"/>
                                    </p:animScale>
                                  </p:childTnLst>
                                </p:cTn>
                              </p:par>
                            </p:childTnLst>
                          </p:cTn>
                        </p:par>
                        <p:par>
                          <p:cTn id="114" fill="hold">
                            <p:stCondLst>
                              <p:cond delay="4500"/>
                            </p:stCondLst>
                            <p:childTnLst>
                              <p:par>
                                <p:cTn id="115" presetID="26" presetClass="entr" presetSubtype="0" fill="hold" nodeType="afterEffect">
                                  <p:stCondLst>
                                    <p:cond delay="0"/>
                                  </p:stCondLst>
                                  <p:childTnLst>
                                    <p:set>
                                      <p:cBhvr>
                                        <p:cTn id="116" dur="1" fill="hold">
                                          <p:stCondLst>
                                            <p:cond delay="0"/>
                                          </p:stCondLst>
                                        </p:cTn>
                                        <p:tgtEl>
                                          <p:spTgt spid="6">
                                            <p:txEl>
                                              <p:pRg st="3" end="3"/>
                                            </p:txEl>
                                          </p:spTgt>
                                        </p:tgtEl>
                                        <p:attrNameLst>
                                          <p:attrName>style.visibility</p:attrName>
                                        </p:attrNameLst>
                                      </p:cBhvr>
                                      <p:to>
                                        <p:strVal val="visible"/>
                                      </p:to>
                                    </p:set>
                                    <p:animEffect transition="in" filter="wipe(down)">
                                      <p:cBhvr>
                                        <p:cTn id="117" dur="580">
                                          <p:stCondLst>
                                            <p:cond delay="0"/>
                                          </p:stCondLst>
                                        </p:cTn>
                                        <p:tgtEl>
                                          <p:spTgt spid="6">
                                            <p:txEl>
                                              <p:pRg st="3" end="3"/>
                                            </p:txEl>
                                          </p:spTgt>
                                        </p:tgtEl>
                                      </p:cBhvr>
                                    </p:animEffect>
                                    <p:anim calcmode="lin" valueType="num">
                                      <p:cBhvr>
                                        <p:cTn id="118" dur="1822" tmFilter="0,0; 0.14,0.36; 0.43,0.73; 0.71,0.91; 1.0,1.0">
                                          <p:stCondLst>
                                            <p:cond delay="0"/>
                                          </p:stCondLst>
                                        </p:cTn>
                                        <p:tgtEl>
                                          <p:spTgt spid="6">
                                            <p:txEl>
                                              <p:pRg st="3" end="3"/>
                                            </p:txEl>
                                          </p:spTgt>
                                        </p:tgtEl>
                                        <p:attrNameLst>
                                          <p:attrName>ppt_x</p:attrName>
                                        </p:attrNameLst>
                                      </p:cBhvr>
                                      <p:tavLst>
                                        <p:tav tm="0">
                                          <p:val>
                                            <p:strVal val="#ppt_x-0.25"/>
                                          </p:val>
                                        </p:tav>
                                        <p:tav tm="100000">
                                          <p:val>
                                            <p:strVal val="#ppt_x"/>
                                          </p:val>
                                        </p:tav>
                                      </p:tavLst>
                                    </p:anim>
                                    <p:anim calcmode="lin" valueType="num">
                                      <p:cBhvr>
                                        <p:cTn id="119" dur="664" tmFilter="0.0,0.0; 0.25,0.07; 0.50,0.2; 0.75,0.467; 1.0,1.0">
                                          <p:stCondLst>
                                            <p:cond delay="0"/>
                                          </p:stCondLst>
                                        </p:cTn>
                                        <p:tgtEl>
                                          <p:spTgt spid="6">
                                            <p:txEl>
                                              <p:pRg st="3" end="3"/>
                                            </p:txEl>
                                          </p:spTgt>
                                        </p:tgtEl>
                                        <p:attrNameLst>
                                          <p:attrName>ppt_y</p:attrName>
                                        </p:attrNameLst>
                                      </p:cBhvr>
                                      <p:tavLst>
                                        <p:tav tm="0" fmla="#ppt_y-sin(pi*$)/3">
                                          <p:val>
                                            <p:fltVal val="0.5"/>
                                          </p:val>
                                        </p:tav>
                                        <p:tav tm="100000">
                                          <p:val>
                                            <p:fltVal val="1"/>
                                          </p:val>
                                        </p:tav>
                                      </p:tavLst>
                                    </p:anim>
                                    <p:anim calcmode="lin" valueType="num">
                                      <p:cBhvr>
                                        <p:cTn id="120" dur="664" tmFilter="0, 0; 0.125,0.2665; 0.25,0.4; 0.375,0.465; 0.5,0.5;  0.625,0.535; 0.75,0.6; 0.875,0.7335; 1,1">
                                          <p:stCondLst>
                                            <p:cond delay="664"/>
                                          </p:stCondLst>
                                        </p:cTn>
                                        <p:tgtEl>
                                          <p:spTgt spid="6">
                                            <p:txEl>
                                              <p:pRg st="3" end="3"/>
                                            </p:txEl>
                                          </p:spTgt>
                                        </p:tgtEl>
                                        <p:attrNameLst>
                                          <p:attrName>ppt_y</p:attrName>
                                        </p:attrNameLst>
                                      </p:cBhvr>
                                      <p:tavLst>
                                        <p:tav tm="0" fmla="#ppt_y-sin(pi*$)/9">
                                          <p:val>
                                            <p:fltVal val="0"/>
                                          </p:val>
                                        </p:tav>
                                        <p:tav tm="100000">
                                          <p:val>
                                            <p:fltVal val="1"/>
                                          </p:val>
                                        </p:tav>
                                      </p:tavLst>
                                    </p:anim>
                                    <p:anim calcmode="lin" valueType="num">
                                      <p:cBhvr>
                                        <p:cTn id="121" dur="332" tmFilter="0, 0; 0.125,0.2665; 0.25,0.4; 0.375,0.465; 0.5,0.5;  0.625,0.535; 0.75,0.6; 0.875,0.7335; 1,1">
                                          <p:stCondLst>
                                            <p:cond delay="1324"/>
                                          </p:stCondLst>
                                        </p:cTn>
                                        <p:tgtEl>
                                          <p:spTgt spid="6">
                                            <p:txEl>
                                              <p:pRg st="3" end="3"/>
                                            </p:txEl>
                                          </p:spTgt>
                                        </p:tgtEl>
                                        <p:attrNameLst>
                                          <p:attrName>ppt_y</p:attrName>
                                        </p:attrNameLst>
                                      </p:cBhvr>
                                      <p:tavLst>
                                        <p:tav tm="0" fmla="#ppt_y-sin(pi*$)/27">
                                          <p:val>
                                            <p:fltVal val="0"/>
                                          </p:val>
                                        </p:tav>
                                        <p:tav tm="100000">
                                          <p:val>
                                            <p:fltVal val="1"/>
                                          </p:val>
                                        </p:tav>
                                      </p:tavLst>
                                    </p:anim>
                                    <p:anim calcmode="lin" valueType="num">
                                      <p:cBhvr>
                                        <p:cTn id="122" dur="164" tmFilter="0, 0; 0.125,0.2665; 0.25,0.4; 0.375,0.465; 0.5,0.5;  0.625,0.535; 0.75,0.6; 0.875,0.7335; 1,1">
                                          <p:stCondLst>
                                            <p:cond delay="1656"/>
                                          </p:stCondLst>
                                        </p:cTn>
                                        <p:tgtEl>
                                          <p:spTgt spid="6">
                                            <p:txEl>
                                              <p:pRg st="3" end="3"/>
                                            </p:txEl>
                                          </p:spTgt>
                                        </p:tgtEl>
                                        <p:attrNameLst>
                                          <p:attrName>ppt_y</p:attrName>
                                        </p:attrNameLst>
                                      </p:cBhvr>
                                      <p:tavLst>
                                        <p:tav tm="0" fmla="#ppt_y-sin(pi*$)/81">
                                          <p:val>
                                            <p:fltVal val="0"/>
                                          </p:val>
                                        </p:tav>
                                        <p:tav tm="100000">
                                          <p:val>
                                            <p:fltVal val="1"/>
                                          </p:val>
                                        </p:tav>
                                      </p:tavLst>
                                    </p:anim>
                                    <p:animScale>
                                      <p:cBhvr>
                                        <p:cTn id="123" dur="26">
                                          <p:stCondLst>
                                            <p:cond delay="650"/>
                                          </p:stCondLst>
                                        </p:cTn>
                                        <p:tgtEl>
                                          <p:spTgt spid="6">
                                            <p:txEl>
                                              <p:pRg st="3" end="3"/>
                                            </p:txEl>
                                          </p:spTgt>
                                        </p:tgtEl>
                                      </p:cBhvr>
                                      <p:to x="100000" y="60000"/>
                                    </p:animScale>
                                    <p:animScale>
                                      <p:cBhvr>
                                        <p:cTn id="124" dur="166" decel="50000">
                                          <p:stCondLst>
                                            <p:cond delay="676"/>
                                          </p:stCondLst>
                                        </p:cTn>
                                        <p:tgtEl>
                                          <p:spTgt spid="6">
                                            <p:txEl>
                                              <p:pRg st="3" end="3"/>
                                            </p:txEl>
                                          </p:spTgt>
                                        </p:tgtEl>
                                      </p:cBhvr>
                                      <p:to x="100000" y="100000"/>
                                    </p:animScale>
                                    <p:animScale>
                                      <p:cBhvr>
                                        <p:cTn id="125" dur="26">
                                          <p:stCondLst>
                                            <p:cond delay="1312"/>
                                          </p:stCondLst>
                                        </p:cTn>
                                        <p:tgtEl>
                                          <p:spTgt spid="6">
                                            <p:txEl>
                                              <p:pRg st="3" end="3"/>
                                            </p:txEl>
                                          </p:spTgt>
                                        </p:tgtEl>
                                      </p:cBhvr>
                                      <p:to x="100000" y="80000"/>
                                    </p:animScale>
                                    <p:animScale>
                                      <p:cBhvr>
                                        <p:cTn id="126" dur="166" decel="50000">
                                          <p:stCondLst>
                                            <p:cond delay="1338"/>
                                          </p:stCondLst>
                                        </p:cTn>
                                        <p:tgtEl>
                                          <p:spTgt spid="6">
                                            <p:txEl>
                                              <p:pRg st="3" end="3"/>
                                            </p:txEl>
                                          </p:spTgt>
                                        </p:tgtEl>
                                      </p:cBhvr>
                                      <p:to x="100000" y="100000"/>
                                    </p:animScale>
                                    <p:animScale>
                                      <p:cBhvr>
                                        <p:cTn id="127" dur="26">
                                          <p:stCondLst>
                                            <p:cond delay="1642"/>
                                          </p:stCondLst>
                                        </p:cTn>
                                        <p:tgtEl>
                                          <p:spTgt spid="6">
                                            <p:txEl>
                                              <p:pRg st="3" end="3"/>
                                            </p:txEl>
                                          </p:spTgt>
                                        </p:tgtEl>
                                      </p:cBhvr>
                                      <p:to x="100000" y="90000"/>
                                    </p:animScale>
                                    <p:animScale>
                                      <p:cBhvr>
                                        <p:cTn id="128" dur="166" decel="50000">
                                          <p:stCondLst>
                                            <p:cond delay="1668"/>
                                          </p:stCondLst>
                                        </p:cTn>
                                        <p:tgtEl>
                                          <p:spTgt spid="6">
                                            <p:txEl>
                                              <p:pRg st="3" end="3"/>
                                            </p:txEl>
                                          </p:spTgt>
                                        </p:tgtEl>
                                      </p:cBhvr>
                                      <p:to x="100000" y="100000"/>
                                    </p:animScale>
                                    <p:animScale>
                                      <p:cBhvr>
                                        <p:cTn id="129" dur="26">
                                          <p:stCondLst>
                                            <p:cond delay="1808"/>
                                          </p:stCondLst>
                                        </p:cTn>
                                        <p:tgtEl>
                                          <p:spTgt spid="6">
                                            <p:txEl>
                                              <p:pRg st="3" end="3"/>
                                            </p:txEl>
                                          </p:spTgt>
                                        </p:tgtEl>
                                      </p:cBhvr>
                                      <p:to x="100000" y="95000"/>
                                    </p:animScale>
                                    <p:animScale>
                                      <p:cBhvr>
                                        <p:cTn id="130" dur="166" decel="50000">
                                          <p:stCondLst>
                                            <p:cond delay="1834"/>
                                          </p:stCondLst>
                                        </p:cTn>
                                        <p:tgtEl>
                                          <p:spTgt spid="6">
                                            <p:txEl>
                                              <p:pRg st="3" end="3"/>
                                            </p:txEl>
                                          </p:spTgt>
                                        </p:tgtEl>
                                      </p:cBhvr>
                                      <p:to x="100000" y="100000"/>
                                    </p:animScale>
                                  </p:childTnLst>
                                </p:cTn>
                              </p:par>
                            </p:childTnLst>
                          </p:cTn>
                        </p:par>
                        <p:par>
                          <p:cTn id="131" fill="hold">
                            <p:stCondLst>
                              <p:cond delay="6500"/>
                            </p:stCondLst>
                            <p:childTnLst>
                              <p:par>
                                <p:cTn id="132" presetID="26" presetClass="entr" presetSubtype="0" fill="hold" nodeType="afterEffect">
                                  <p:stCondLst>
                                    <p:cond delay="0"/>
                                  </p:stCondLst>
                                  <p:childTnLst>
                                    <p:set>
                                      <p:cBhvr>
                                        <p:cTn id="133" dur="1" fill="hold">
                                          <p:stCondLst>
                                            <p:cond delay="0"/>
                                          </p:stCondLst>
                                        </p:cTn>
                                        <p:tgtEl>
                                          <p:spTgt spid="6">
                                            <p:txEl>
                                              <p:pRg st="4" end="4"/>
                                            </p:txEl>
                                          </p:spTgt>
                                        </p:tgtEl>
                                        <p:attrNameLst>
                                          <p:attrName>style.visibility</p:attrName>
                                        </p:attrNameLst>
                                      </p:cBhvr>
                                      <p:to>
                                        <p:strVal val="visible"/>
                                      </p:to>
                                    </p:set>
                                    <p:animEffect transition="in" filter="wipe(down)">
                                      <p:cBhvr>
                                        <p:cTn id="134" dur="580">
                                          <p:stCondLst>
                                            <p:cond delay="0"/>
                                          </p:stCondLst>
                                        </p:cTn>
                                        <p:tgtEl>
                                          <p:spTgt spid="6">
                                            <p:txEl>
                                              <p:pRg st="4" end="4"/>
                                            </p:txEl>
                                          </p:spTgt>
                                        </p:tgtEl>
                                      </p:cBhvr>
                                    </p:animEffect>
                                    <p:anim calcmode="lin" valueType="num">
                                      <p:cBhvr>
                                        <p:cTn id="135" dur="1822" tmFilter="0,0; 0.14,0.36; 0.43,0.73; 0.71,0.91; 1.0,1.0">
                                          <p:stCondLst>
                                            <p:cond delay="0"/>
                                          </p:stCondLst>
                                        </p:cTn>
                                        <p:tgtEl>
                                          <p:spTgt spid="6">
                                            <p:txEl>
                                              <p:pRg st="4" end="4"/>
                                            </p:txEl>
                                          </p:spTgt>
                                        </p:tgtEl>
                                        <p:attrNameLst>
                                          <p:attrName>ppt_x</p:attrName>
                                        </p:attrNameLst>
                                      </p:cBhvr>
                                      <p:tavLst>
                                        <p:tav tm="0">
                                          <p:val>
                                            <p:strVal val="#ppt_x-0.25"/>
                                          </p:val>
                                        </p:tav>
                                        <p:tav tm="100000">
                                          <p:val>
                                            <p:strVal val="#ppt_x"/>
                                          </p:val>
                                        </p:tav>
                                      </p:tavLst>
                                    </p:anim>
                                    <p:anim calcmode="lin" valueType="num">
                                      <p:cBhvr>
                                        <p:cTn id="136" dur="664" tmFilter="0.0,0.0; 0.25,0.07; 0.50,0.2; 0.75,0.467; 1.0,1.0">
                                          <p:stCondLst>
                                            <p:cond delay="0"/>
                                          </p:stCondLst>
                                        </p:cTn>
                                        <p:tgtEl>
                                          <p:spTgt spid="6">
                                            <p:txEl>
                                              <p:pRg st="4" end="4"/>
                                            </p:txEl>
                                          </p:spTgt>
                                        </p:tgtEl>
                                        <p:attrNameLst>
                                          <p:attrName>ppt_y</p:attrName>
                                        </p:attrNameLst>
                                      </p:cBhvr>
                                      <p:tavLst>
                                        <p:tav tm="0" fmla="#ppt_y-sin(pi*$)/3">
                                          <p:val>
                                            <p:fltVal val="0.5"/>
                                          </p:val>
                                        </p:tav>
                                        <p:tav tm="100000">
                                          <p:val>
                                            <p:fltVal val="1"/>
                                          </p:val>
                                        </p:tav>
                                      </p:tavLst>
                                    </p:anim>
                                    <p:anim calcmode="lin" valueType="num">
                                      <p:cBhvr>
                                        <p:cTn id="137" dur="664" tmFilter="0, 0; 0.125,0.2665; 0.25,0.4; 0.375,0.465; 0.5,0.5;  0.625,0.535; 0.75,0.6; 0.875,0.7335; 1,1">
                                          <p:stCondLst>
                                            <p:cond delay="664"/>
                                          </p:stCondLst>
                                        </p:cTn>
                                        <p:tgtEl>
                                          <p:spTgt spid="6">
                                            <p:txEl>
                                              <p:pRg st="4" end="4"/>
                                            </p:txEl>
                                          </p:spTgt>
                                        </p:tgtEl>
                                        <p:attrNameLst>
                                          <p:attrName>ppt_y</p:attrName>
                                        </p:attrNameLst>
                                      </p:cBhvr>
                                      <p:tavLst>
                                        <p:tav tm="0" fmla="#ppt_y-sin(pi*$)/9">
                                          <p:val>
                                            <p:fltVal val="0"/>
                                          </p:val>
                                        </p:tav>
                                        <p:tav tm="100000">
                                          <p:val>
                                            <p:fltVal val="1"/>
                                          </p:val>
                                        </p:tav>
                                      </p:tavLst>
                                    </p:anim>
                                    <p:anim calcmode="lin" valueType="num">
                                      <p:cBhvr>
                                        <p:cTn id="138" dur="332" tmFilter="0, 0; 0.125,0.2665; 0.25,0.4; 0.375,0.465; 0.5,0.5;  0.625,0.535; 0.75,0.6; 0.875,0.7335; 1,1">
                                          <p:stCondLst>
                                            <p:cond delay="1324"/>
                                          </p:stCondLst>
                                        </p:cTn>
                                        <p:tgtEl>
                                          <p:spTgt spid="6">
                                            <p:txEl>
                                              <p:pRg st="4" end="4"/>
                                            </p:txEl>
                                          </p:spTgt>
                                        </p:tgtEl>
                                        <p:attrNameLst>
                                          <p:attrName>ppt_y</p:attrName>
                                        </p:attrNameLst>
                                      </p:cBhvr>
                                      <p:tavLst>
                                        <p:tav tm="0" fmla="#ppt_y-sin(pi*$)/27">
                                          <p:val>
                                            <p:fltVal val="0"/>
                                          </p:val>
                                        </p:tav>
                                        <p:tav tm="100000">
                                          <p:val>
                                            <p:fltVal val="1"/>
                                          </p:val>
                                        </p:tav>
                                      </p:tavLst>
                                    </p:anim>
                                    <p:anim calcmode="lin" valueType="num">
                                      <p:cBhvr>
                                        <p:cTn id="139" dur="164" tmFilter="0, 0; 0.125,0.2665; 0.25,0.4; 0.375,0.465; 0.5,0.5;  0.625,0.535; 0.75,0.6; 0.875,0.7335; 1,1">
                                          <p:stCondLst>
                                            <p:cond delay="1656"/>
                                          </p:stCondLst>
                                        </p:cTn>
                                        <p:tgtEl>
                                          <p:spTgt spid="6">
                                            <p:txEl>
                                              <p:pRg st="4" end="4"/>
                                            </p:txEl>
                                          </p:spTgt>
                                        </p:tgtEl>
                                        <p:attrNameLst>
                                          <p:attrName>ppt_y</p:attrName>
                                        </p:attrNameLst>
                                      </p:cBhvr>
                                      <p:tavLst>
                                        <p:tav tm="0" fmla="#ppt_y-sin(pi*$)/81">
                                          <p:val>
                                            <p:fltVal val="0"/>
                                          </p:val>
                                        </p:tav>
                                        <p:tav tm="100000">
                                          <p:val>
                                            <p:fltVal val="1"/>
                                          </p:val>
                                        </p:tav>
                                      </p:tavLst>
                                    </p:anim>
                                    <p:animScale>
                                      <p:cBhvr>
                                        <p:cTn id="140" dur="26">
                                          <p:stCondLst>
                                            <p:cond delay="650"/>
                                          </p:stCondLst>
                                        </p:cTn>
                                        <p:tgtEl>
                                          <p:spTgt spid="6">
                                            <p:txEl>
                                              <p:pRg st="4" end="4"/>
                                            </p:txEl>
                                          </p:spTgt>
                                        </p:tgtEl>
                                      </p:cBhvr>
                                      <p:to x="100000" y="60000"/>
                                    </p:animScale>
                                    <p:animScale>
                                      <p:cBhvr>
                                        <p:cTn id="141" dur="166" decel="50000">
                                          <p:stCondLst>
                                            <p:cond delay="676"/>
                                          </p:stCondLst>
                                        </p:cTn>
                                        <p:tgtEl>
                                          <p:spTgt spid="6">
                                            <p:txEl>
                                              <p:pRg st="4" end="4"/>
                                            </p:txEl>
                                          </p:spTgt>
                                        </p:tgtEl>
                                      </p:cBhvr>
                                      <p:to x="100000" y="100000"/>
                                    </p:animScale>
                                    <p:animScale>
                                      <p:cBhvr>
                                        <p:cTn id="142" dur="26">
                                          <p:stCondLst>
                                            <p:cond delay="1312"/>
                                          </p:stCondLst>
                                        </p:cTn>
                                        <p:tgtEl>
                                          <p:spTgt spid="6">
                                            <p:txEl>
                                              <p:pRg st="4" end="4"/>
                                            </p:txEl>
                                          </p:spTgt>
                                        </p:tgtEl>
                                      </p:cBhvr>
                                      <p:to x="100000" y="80000"/>
                                    </p:animScale>
                                    <p:animScale>
                                      <p:cBhvr>
                                        <p:cTn id="143" dur="166" decel="50000">
                                          <p:stCondLst>
                                            <p:cond delay="1338"/>
                                          </p:stCondLst>
                                        </p:cTn>
                                        <p:tgtEl>
                                          <p:spTgt spid="6">
                                            <p:txEl>
                                              <p:pRg st="4" end="4"/>
                                            </p:txEl>
                                          </p:spTgt>
                                        </p:tgtEl>
                                      </p:cBhvr>
                                      <p:to x="100000" y="100000"/>
                                    </p:animScale>
                                    <p:animScale>
                                      <p:cBhvr>
                                        <p:cTn id="144" dur="26">
                                          <p:stCondLst>
                                            <p:cond delay="1642"/>
                                          </p:stCondLst>
                                        </p:cTn>
                                        <p:tgtEl>
                                          <p:spTgt spid="6">
                                            <p:txEl>
                                              <p:pRg st="4" end="4"/>
                                            </p:txEl>
                                          </p:spTgt>
                                        </p:tgtEl>
                                      </p:cBhvr>
                                      <p:to x="100000" y="90000"/>
                                    </p:animScale>
                                    <p:animScale>
                                      <p:cBhvr>
                                        <p:cTn id="145" dur="166" decel="50000">
                                          <p:stCondLst>
                                            <p:cond delay="1668"/>
                                          </p:stCondLst>
                                        </p:cTn>
                                        <p:tgtEl>
                                          <p:spTgt spid="6">
                                            <p:txEl>
                                              <p:pRg st="4" end="4"/>
                                            </p:txEl>
                                          </p:spTgt>
                                        </p:tgtEl>
                                      </p:cBhvr>
                                      <p:to x="100000" y="100000"/>
                                    </p:animScale>
                                    <p:animScale>
                                      <p:cBhvr>
                                        <p:cTn id="146" dur="26">
                                          <p:stCondLst>
                                            <p:cond delay="1808"/>
                                          </p:stCondLst>
                                        </p:cTn>
                                        <p:tgtEl>
                                          <p:spTgt spid="6">
                                            <p:txEl>
                                              <p:pRg st="4" end="4"/>
                                            </p:txEl>
                                          </p:spTgt>
                                        </p:tgtEl>
                                      </p:cBhvr>
                                      <p:to x="100000" y="95000"/>
                                    </p:animScale>
                                    <p:animScale>
                                      <p:cBhvr>
                                        <p:cTn id="147" dur="166" decel="50000">
                                          <p:stCondLst>
                                            <p:cond delay="1834"/>
                                          </p:stCondLst>
                                        </p:cTn>
                                        <p:tgtEl>
                                          <p:spTgt spid="6">
                                            <p:txEl>
                                              <p:pRg st="4" end="4"/>
                                            </p:txEl>
                                          </p:spTgt>
                                        </p:tgtEl>
                                      </p:cBhvr>
                                      <p:to x="100000" y="100000"/>
                                    </p:animScale>
                                  </p:childTnLst>
                                </p:cTn>
                              </p:par>
                            </p:childTnLst>
                          </p:cTn>
                        </p:par>
                        <p:par>
                          <p:cTn id="148" fill="hold">
                            <p:stCondLst>
                              <p:cond delay="8500"/>
                            </p:stCondLst>
                            <p:childTnLst>
                              <p:par>
                                <p:cTn id="149" presetID="26" presetClass="entr" presetSubtype="0" fill="hold" nodeType="afterEffect">
                                  <p:stCondLst>
                                    <p:cond delay="0"/>
                                  </p:stCondLst>
                                  <p:childTnLst>
                                    <p:set>
                                      <p:cBhvr>
                                        <p:cTn id="150" dur="1" fill="hold">
                                          <p:stCondLst>
                                            <p:cond delay="0"/>
                                          </p:stCondLst>
                                        </p:cTn>
                                        <p:tgtEl>
                                          <p:spTgt spid="42007"/>
                                        </p:tgtEl>
                                        <p:attrNameLst>
                                          <p:attrName>style.visibility</p:attrName>
                                        </p:attrNameLst>
                                      </p:cBhvr>
                                      <p:to>
                                        <p:strVal val="visible"/>
                                      </p:to>
                                    </p:set>
                                    <p:animEffect transition="in" filter="wipe(down)">
                                      <p:cBhvr>
                                        <p:cTn id="151" dur="580">
                                          <p:stCondLst>
                                            <p:cond delay="0"/>
                                          </p:stCondLst>
                                        </p:cTn>
                                        <p:tgtEl>
                                          <p:spTgt spid="42007"/>
                                        </p:tgtEl>
                                      </p:cBhvr>
                                    </p:animEffect>
                                    <p:anim calcmode="lin" valueType="num">
                                      <p:cBhvr>
                                        <p:cTn id="152" dur="1822" tmFilter="0,0; 0.14,0.36; 0.43,0.73; 0.71,0.91; 1.0,1.0">
                                          <p:stCondLst>
                                            <p:cond delay="0"/>
                                          </p:stCondLst>
                                        </p:cTn>
                                        <p:tgtEl>
                                          <p:spTgt spid="42007"/>
                                        </p:tgtEl>
                                        <p:attrNameLst>
                                          <p:attrName>ppt_x</p:attrName>
                                        </p:attrNameLst>
                                      </p:cBhvr>
                                      <p:tavLst>
                                        <p:tav tm="0">
                                          <p:val>
                                            <p:strVal val="#ppt_x-0.25"/>
                                          </p:val>
                                        </p:tav>
                                        <p:tav tm="100000">
                                          <p:val>
                                            <p:strVal val="#ppt_x"/>
                                          </p:val>
                                        </p:tav>
                                      </p:tavLst>
                                    </p:anim>
                                    <p:anim calcmode="lin" valueType="num">
                                      <p:cBhvr>
                                        <p:cTn id="153" dur="664" tmFilter="0.0,0.0; 0.25,0.07; 0.50,0.2; 0.75,0.467; 1.0,1.0">
                                          <p:stCondLst>
                                            <p:cond delay="0"/>
                                          </p:stCondLst>
                                        </p:cTn>
                                        <p:tgtEl>
                                          <p:spTgt spid="42007"/>
                                        </p:tgtEl>
                                        <p:attrNameLst>
                                          <p:attrName>ppt_y</p:attrName>
                                        </p:attrNameLst>
                                      </p:cBhvr>
                                      <p:tavLst>
                                        <p:tav tm="0" fmla="#ppt_y-sin(pi*$)/3">
                                          <p:val>
                                            <p:fltVal val="0.5"/>
                                          </p:val>
                                        </p:tav>
                                        <p:tav tm="100000">
                                          <p:val>
                                            <p:fltVal val="1"/>
                                          </p:val>
                                        </p:tav>
                                      </p:tavLst>
                                    </p:anim>
                                    <p:anim calcmode="lin" valueType="num">
                                      <p:cBhvr>
                                        <p:cTn id="154" dur="664" tmFilter="0, 0; 0.125,0.2665; 0.25,0.4; 0.375,0.465; 0.5,0.5;  0.625,0.535; 0.75,0.6; 0.875,0.7335; 1,1">
                                          <p:stCondLst>
                                            <p:cond delay="664"/>
                                          </p:stCondLst>
                                        </p:cTn>
                                        <p:tgtEl>
                                          <p:spTgt spid="42007"/>
                                        </p:tgtEl>
                                        <p:attrNameLst>
                                          <p:attrName>ppt_y</p:attrName>
                                        </p:attrNameLst>
                                      </p:cBhvr>
                                      <p:tavLst>
                                        <p:tav tm="0" fmla="#ppt_y-sin(pi*$)/9">
                                          <p:val>
                                            <p:fltVal val="0"/>
                                          </p:val>
                                        </p:tav>
                                        <p:tav tm="100000">
                                          <p:val>
                                            <p:fltVal val="1"/>
                                          </p:val>
                                        </p:tav>
                                      </p:tavLst>
                                    </p:anim>
                                    <p:anim calcmode="lin" valueType="num">
                                      <p:cBhvr>
                                        <p:cTn id="155" dur="332" tmFilter="0, 0; 0.125,0.2665; 0.25,0.4; 0.375,0.465; 0.5,0.5;  0.625,0.535; 0.75,0.6; 0.875,0.7335; 1,1">
                                          <p:stCondLst>
                                            <p:cond delay="1324"/>
                                          </p:stCondLst>
                                        </p:cTn>
                                        <p:tgtEl>
                                          <p:spTgt spid="42007"/>
                                        </p:tgtEl>
                                        <p:attrNameLst>
                                          <p:attrName>ppt_y</p:attrName>
                                        </p:attrNameLst>
                                      </p:cBhvr>
                                      <p:tavLst>
                                        <p:tav tm="0" fmla="#ppt_y-sin(pi*$)/27">
                                          <p:val>
                                            <p:fltVal val="0"/>
                                          </p:val>
                                        </p:tav>
                                        <p:tav tm="100000">
                                          <p:val>
                                            <p:fltVal val="1"/>
                                          </p:val>
                                        </p:tav>
                                      </p:tavLst>
                                    </p:anim>
                                    <p:anim calcmode="lin" valueType="num">
                                      <p:cBhvr>
                                        <p:cTn id="156" dur="164" tmFilter="0, 0; 0.125,0.2665; 0.25,0.4; 0.375,0.465; 0.5,0.5;  0.625,0.535; 0.75,0.6; 0.875,0.7335; 1,1">
                                          <p:stCondLst>
                                            <p:cond delay="1656"/>
                                          </p:stCondLst>
                                        </p:cTn>
                                        <p:tgtEl>
                                          <p:spTgt spid="42007"/>
                                        </p:tgtEl>
                                        <p:attrNameLst>
                                          <p:attrName>ppt_y</p:attrName>
                                        </p:attrNameLst>
                                      </p:cBhvr>
                                      <p:tavLst>
                                        <p:tav tm="0" fmla="#ppt_y-sin(pi*$)/81">
                                          <p:val>
                                            <p:fltVal val="0"/>
                                          </p:val>
                                        </p:tav>
                                        <p:tav tm="100000">
                                          <p:val>
                                            <p:fltVal val="1"/>
                                          </p:val>
                                        </p:tav>
                                      </p:tavLst>
                                    </p:anim>
                                    <p:animScale>
                                      <p:cBhvr>
                                        <p:cTn id="157" dur="26">
                                          <p:stCondLst>
                                            <p:cond delay="650"/>
                                          </p:stCondLst>
                                        </p:cTn>
                                        <p:tgtEl>
                                          <p:spTgt spid="42007"/>
                                        </p:tgtEl>
                                      </p:cBhvr>
                                      <p:to x="100000" y="60000"/>
                                    </p:animScale>
                                    <p:animScale>
                                      <p:cBhvr>
                                        <p:cTn id="158" dur="166" decel="50000">
                                          <p:stCondLst>
                                            <p:cond delay="676"/>
                                          </p:stCondLst>
                                        </p:cTn>
                                        <p:tgtEl>
                                          <p:spTgt spid="42007"/>
                                        </p:tgtEl>
                                      </p:cBhvr>
                                      <p:to x="100000" y="100000"/>
                                    </p:animScale>
                                    <p:animScale>
                                      <p:cBhvr>
                                        <p:cTn id="159" dur="26">
                                          <p:stCondLst>
                                            <p:cond delay="1312"/>
                                          </p:stCondLst>
                                        </p:cTn>
                                        <p:tgtEl>
                                          <p:spTgt spid="42007"/>
                                        </p:tgtEl>
                                      </p:cBhvr>
                                      <p:to x="100000" y="80000"/>
                                    </p:animScale>
                                    <p:animScale>
                                      <p:cBhvr>
                                        <p:cTn id="160" dur="166" decel="50000">
                                          <p:stCondLst>
                                            <p:cond delay="1338"/>
                                          </p:stCondLst>
                                        </p:cTn>
                                        <p:tgtEl>
                                          <p:spTgt spid="42007"/>
                                        </p:tgtEl>
                                      </p:cBhvr>
                                      <p:to x="100000" y="100000"/>
                                    </p:animScale>
                                    <p:animScale>
                                      <p:cBhvr>
                                        <p:cTn id="161" dur="26">
                                          <p:stCondLst>
                                            <p:cond delay="1642"/>
                                          </p:stCondLst>
                                        </p:cTn>
                                        <p:tgtEl>
                                          <p:spTgt spid="42007"/>
                                        </p:tgtEl>
                                      </p:cBhvr>
                                      <p:to x="100000" y="90000"/>
                                    </p:animScale>
                                    <p:animScale>
                                      <p:cBhvr>
                                        <p:cTn id="162" dur="166" decel="50000">
                                          <p:stCondLst>
                                            <p:cond delay="1668"/>
                                          </p:stCondLst>
                                        </p:cTn>
                                        <p:tgtEl>
                                          <p:spTgt spid="42007"/>
                                        </p:tgtEl>
                                      </p:cBhvr>
                                      <p:to x="100000" y="100000"/>
                                    </p:animScale>
                                    <p:animScale>
                                      <p:cBhvr>
                                        <p:cTn id="163" dur="26">
                                          <p:stCondLst>
                                            <p:cond delay="1808"/>
                                          </p:stCondLst>
                                        </p:cTn>
                                        <p:tgtEl>
                                          <p:spTgt spid="42007"/>
                                        </p:tgtEl>
                                      </p:cBhvr>
                                      <p:to x="100000" y="95000"/>
                                    </p:animScale>
                                    <p:animScale>
                                      <p:cBhvr>
                                        <p:cTn id="164" dur="166" decel="50000">
                                          <p:stCondLst>
                                            <p:cond delay="1834"/>
                                          </p:stCondLst>
                                        </p:cTn>
                                        <p:tgtEl>
                                          <p:spTgt spid="42007"/>
                                        </p:tgtEl>
                                      </p:cBhvr>
                                      <p:to x="100000" y="100000"/>
                                    </p:animScale>
                                  </p:childTnLst>
                                </p:cTn>
                              </p:par>
                            </p:childTnLst>
                          </p:cTn>
                        </p:par>
                      </p:childTnLst>
                    </p:cTn>
                  </p:par>
                  <p:par>
                    <p:cTn id="165" fill="hold">
                      <p:stCondLst>
                        <p:cond delay="indefinite"/>
                      </p:stCondLst>
                      <p:childTnLst>
                        <p:par>
                          <p:cTn id="166" fill="hold">
                            <p:stCondLst>
                              <p:cond delay="0"/>
                            </p:stCondLst>
                            <p:childTnLst>
                              <p:par>
                                <p:cTn id="167" presetID="2" presetClass="entr" presetSubtype="4" fill="hold" nodeType="clickEffect">
                                  <p:stCondLst>
                                    <p:cond delay="0"/>
                                  </p:stCondLst>
                                  <p:childTnLst>
                                    <p:set>
                                      <p:cBhvr>
                                        <p:cTn id="168" dur="1" fill="hold">
                                          <p:stCondLst>
                                            <p:cond delay="0"/>
                                          </p:stCondLst>
                                        </p:cTn>
                                        <p:tgtEl>
                                          <p:spTgt spid="7">
                                            <p:txEl>
                                              <p:pRg st="1" end="1"/>
                                            </p:txEl>
                                          </p:spTgt>
                                        </p:tgtEl>
                                        <p:attrNameLst>
                                          <p:attrName>style.visibility</p:attrName>
                                        </p:attrNameLst>
                                      </p:cBhvr>
                                      <p:to>
                                        <p:strVal val="visible"/>
                                      </p:to>
                                    </p:set>
                                    <p:anim calcmode="lin" valueType="num">
                                      <p:cBhvr additive="base">
                                        <p:cTn id="169"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70" dur="500" fill="hold"/>
                                        <p:tgtEl>
                                          <p:spTgt spid="7">
                                            <p:txEl>
                                              <p:pRg st="1" end="1"/>
                                            </p:txEl>
                                          </p:spTgt>
                                        </p:tgtEl>
                                        <p:attrNameLst>
                                          <p:attrName>ppt_y</p:attrName>
                                        </p:attrNameLst>
                                      </p:cBhvr>
                                      <p:tavLst>
                                        <p:tav tm="0">
                                          <p:val>
                                            <p:strVal val="1+#ppt_h/2"/>
                                          </p:val>
                                        </p:tav>
                                        <p:tav tm="100000">
                                          <p:val>
                                            <p:strVal val="#ppt_y"/>
                                          </p:val>
                                        </p:tav>
                                      </p:tavLst>
                                    </p:anim>
                                  </p:childTnLst>
                                </p:cTn>
                              </p:par>
                              <p:par>
                                <p:cTn id="171" presetID="2" presetClass="entr" presetSubtype="4" fill="hold" nodeType="withEffect">
                                  <p:stCondLst>
                                    <p:cond delay="0"/>
                                  </p:stCondLst>
                                  <p:childTnLst>
                                    <p:set>
                                      <p:cBhvr>
                                        <p:cTn id="172" dur="1" fill="hold">
                                          <p:stCondLst>
                                            <p:cond delay="0"/>
                                          </p:stCondLst>
                                        </p:cTn>
                                        <p:tgtEl>
                                          <p:spTgt spid="7">
                                            <p:txEl>
                                              <p:pRg st="2" end="2"/>
                                            </p:txEl>
                                          </p:spTgt>
                                        </p:tgtEl>
                                        <p:attrNameLst>
                                          <p:attrName>style.visibility</p:attrName>
                                        </p:attrNameLst>
                                      </p:cBhvr>
                                      <p:to>
                                        <p:strVal val="visible"/>
                                      </p:to>
                                    </p:set>
                                    <p:anim calcmode="lin" valueType="num">
                                      <p:cBhvr additive="base">
                                        <p:cTn id="173"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74" dur="500" fill="hold"/>
                                        <p:tgtEl>
                                          <p:spTgt spid="7">
                                            <p:txEl>
                                              <p:pRg st="2" end="2"/>
                                            </p:txEl>
                                          </p:spTgt>
                                        </p:tgtEl>
                                        <p:attrNameLst>
                                          <p:attrName>ppt_y</p:attrName>
                                        </p:attrNameLst>
                                      </p:cBhvr>
                                      <p:tavLst>
                                        <p:tav tm="0">
                                          <p:val>
                                            <p:strVal val="1+#ppt_h/2"/>
                                          </p:val>
                                        </p:tav>
                                        <p:tav tm="100000">
                                          <p:val>
                                            <p:strVal val="#ppt_y"/>
                                          </p:val>
                                        </p:tav>
                                      </p:tavLst>
                                    </p:anim>
                                  </p:childTnLst>
                                </p:cTn>
                              </p:par>
                              <p:par>
                                <p:cTn id="175" presetID="2" presetClass="entr" presetSubtype="4" fill="hold" nodeType="withEffect">
                                  <p:stCondLst>
                                    <p:cond delay="0"/>
                                  </p:stCondLst>
                                  <p:childTnLst>
                                    <p:set>
                                      <p:cBhvr>
                                        <p:cTn id="176" dur="1" fill="hold">
                                          <p:stCondLst>
                                            <p:cond delay="0"/>
                                          </p:stCondLst>
                                        </p:cTn>
                                        <p:tgtEl>
                                          <p:spTgt spid="7">
                                            <p:txEl>
                                              <p:pRg st="3" end="3"/>
                                            </p:txEl>
                                          </p:spTgt>
                                        </p:tgtEl>
                                        <p:attrNameLst>
                                          <p:attrName>style.visibility</p:attrName>
                                        </p:attrNameLst>
                                      </p:cBhvr>
                                      <p:to>
                                        <p:strVal val="visible"/>
                                      </p:to>
                                    </p:set>
                                    <p:anim calcmode="lin" valueType="num">
                                      <p:cBhvr additive="base">
                                        <p:cTn id="177"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178"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a:xfrm>
            <a:off x="304800" y="76200"/>
            <a:ext cx="8229600" cy="1143000"/>
          </a:xfrm>
        </p:spPr>
        <p:txBody>
          <a:bodyPr/>
          <a:lstStyle/>
          <a:p>
            <a:r>
              <a:rPr lang="en-US" dirty="0" smtClean="0"/>
              <a:t>Straw Rocket Design Brief </a:t>
            </a:r>
          </a:p>
        </p:txBody>
      </p:sp>
      <p:sp>
        <p:nvSpPr>
          <p:cNvPr id="4" name="Content Placeholder 2"/>
          <p:cNvSpPr>
            <a:spLocks noGrp="1"/>
          </p:cNvSpPr>
          <p:nvPr>
            <p:ph idx="1"/>
          </p:nvPr>
        </p:nvSpPr>
        <p:spPr>
          <a:xfrm>
            <a:off x="463550" y="1371600"/>
            <a:ext cx="8229600" cy="1524000"/>
          </a:xfrm>
        </p:spPr>
        <p:txBody>
          <a:bodyPr>
            <a:normAutofit fontScale="92500" lnSpcReduction="20000"/>
          </a:bodyPr>
          <a:lstStyle/>
          <a:p>
            <a:pPr>
              <a:lnSpc>
                <a:spcPct val="80000"/>
              </a:lnSpc>
            </a:pPr>
            <a:r>
              <a:rPr lang="en-US" sz="2700" dirty="0" smtClean="0"/>
              <a:t>Variables: (</a:t>
            </a:r>
            <a:r>
              <a:rPr lang="en-US" sz="2400" dirty="0" smtClean="0"/>
              <a:t>You may alter or change the following) </a:t>
            </a:r>
            <a:r>
              <a:rPr lang="en-US" sz="1200" dirty="0">
                <a:solidFill>
                  <a:srgbClr val="C00000"/>
                </a:solidFill>
              </a:rPr>
              <a:t>W</a:t>
            </a:r>
            <a:r>
              <a:rPr lang="en-US" sz="1200" dirty="0" smtClean="0">
                <a:solidFill>
                  <a:srgbClr val="C00000"/>
                </a:solidFill>
              </a:rPr>
              <a:t>awa C.I</a:t>
            </a:r>
          </a:p>
          <a:p>
            <a:pPr lvl="1">
              <a:lnSpc>
                <a:spcPct val="80000"/>
              </a:lnSpc>
            </a:pPr>
            <a:r>
              <a:rPr lang="en-US" sz="2400" dirty="0" smtClean="0"/>
              <a:t>The Size and Shape of the Fins. </a:t>
            </a:r>
          </a:p>
          <a:p>
            <a:pPr lvl="1">
              <a:lnSpc>
                <a:spcPct val="80000"/>
              </a:lnSpc>
            </a:pPr>
            <a:r>
              <a:rPr lang="en-US" sz="2400" dirty="0" smtClean="0"/>
              <a:t>The total number of Fins (2,3 or 4). </a:t>
            </a:r>
          </a:p>
          <a:p>
            <a:pPr lvl="1">
              <a:lnSpc>
                <a:spcPct val="80000"/>
              </a:lnSpc>
            </a:pPr>
            <a:r>
              <a:rPr lang="en-US" sz="2400" dirty="0" smtClean="0"/>
              <a:t>The weight of the nosecone.</a:t>
            </a:r>
          </a:p>
          <a:p>
            <a:pPr lvl="1">
              <a:lnSpc>
                <a:spcPct val="80000"/>
              </a:lnSpc>
            </a:pPr>
            <a:r>
              <a:rPr lang="en-US" sz="2400" dirty="0" smtClean="0">
                <a:solidFill>
                  <a:srgbClr val="FF0000"/>
                </a:solidFill>
              </a:rPr>
              <a:t>Both the Launch Angle and Launch Magnitude of the Launcher.</a:t>
            </a:r>
          </a:p>
        </p:txBody>
      </p:sp>
      <p:sp>
        <p:nvSpPr>
          <p:cNvPr id="5" name="Content Placeholder 2"/>
          <p:cNvSpPr txBox="1">
            <a:spLocks/>
          </p:cNvSpPr>
          <p:nvPr/>
        </p:nvSpPr>
        <p:spPr>
          <a:xfrm>
            <a:off x="412750" y="3276600"/>
            <a:ext cx="8229600" cy="1371600"/>
          </a:xfrm>
          <a:prstGeom prst="rect">
            <a:avLst/>
          </a:prstGeom>
        </p:spPr>
        <p:txBody>
          <a:bodyPr>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Aft>
                <a:spcPts val="0"/>
              </a:spcAft>
              <a:defRPr/>
            </a:pPr>
            <a:r>
              <a:rPr lang="en-US" dirty="0" smtClean="0">
                <a:solidFill>
                  <a:srgbClr val="FFFF66"/>
                </a:solidFill>
              </a:rPr>
              <a:t>Pre-testing Procedure: </a:t>
            </a:r>
          </a:p>
          <a:p>
            <a:pPr lvl="1" fontAlgn="auto">
              <a:spcAft>
                <a:spcPts val="0"/>
              </a:spcAft>
              <a:defRPr/>
            </a:pPr>
            <a:r>
              <a:rPr lang="en-US" dirty="0" smtClean="0">
                <a:solidFill>
                  <a:srgbClr val="66FF33"/>
                </a:solidFill>
              </a:rPr>
              <a:t>Each </a:t>
            </a:r>
            <a:r>
              <a:rPr lang="en-US" dirty="0">
                <a:solidFill>
                  <a:srgbClr val="66FF33"/>
                </a:solidFill>
              </a:rPr>
              <a:t>student will be given appropriate lab time to test and re-test their preliminary design ideas before selecting and creating their final design idea</a:t>
            </a:r>
            <a:r>
              <a:rPr lang="en-US" dirty="0" smtClean="0">
                <a:solidFill>
                  <a:srgbClr val="66FF33"/>
                </a:solidFill>
              </a:rPr>
              <a:t>. </a:t>
            </a:r>
            <a:r>
              <a:rPr lang="en-US" sz="1600" dirty="0" smtClean="0">
                <a:solidFill>
                  <a:srgbClr val="66FF33"/>
                </a:solidFill>
              </a:rPr>
              <a:t>(5 attempts per student to start) </a:t>
            </a:r>
            <a:endParaRPr lang="en-US" dirty="0">
              <a:solidFill>
                <a:srgbClr val="66FF33"/>
              </a:solidFill>
            </a:endParaRPr>
          </a:p>
          <a:p>
            <a:pPr lvl="1" fontAlgn="auto">
              <a:spcAft>
                <a:spcPts val="0"/>
              </a:spcAft>
              <a:defRPr/>
            </a:pPr>
            <a:endParaRPr lang="en-US" dirty="0" smtClean="0"/>
          </a:p>
          <a:p>
            <a:pPr marL="457200" lvl="1" indent="0" fontAlgn="auto">
              <a:spcAft>
                <a:spcPts val="0"/>
              </a:spcAft>
              <a:buFont typeface="Arial" panose="020B0604020202020204" pitchFamily="34" charset="0"/>
              <a:buNone/>
              <a:defRPr/>
            </a:pPr>
            <a:endParaRPr lang="en-US" dirty="0"/>
          </a:p>
        </p:txBody>
      </p:sp>
      <p:sp>
        <p:nvSpPr>
          <p:cNvPr id="6" name="Content Placeholder 2"/>
          <p:cNvSpPr txBox="1">
            <a:spLocks/>
          </p:cNvSpPr>
          <p:nvPr/>
        </p:nvSpPr>
        <p:spPr>
          <a:xfrm>
            <a:off x="446088" y="5105400"/>
            <a:ext cx="8229600" cy="1447800"/>
          </a:xfrm>
          <a:prstGeom prst="rect">
            <a:avLst/>
          </a:prstGeom>
        </p:spPr>
        <p:txBody>
          <a:bodyPr>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Aft>
                <a:spcPts val="0"/>
              </a:spcAft>
              <a:defRPr/>
            </a:pPr>
            <a:r>
              <a:rPr lang="en-US" dirty="0" smtClean="0">
                <a:solidFill>
                  <a:srgbClr val="FFFF66"/>
                </a:solidFill>
              </a:rPr>
              <a:t>Testing Procedure: </a:t>
            </a:r>
          </a:p>
          <a:p>
            <a:pPr lvl="1" fontAlgn="auto">
              <a:spcAft>
                <a:spcPts val="0"/>
              </a:spcAft>
              <a:defRPr/>
            </a:pPr>
            <a:r>
              <a:rPr lang="en-US" dirty="0" smtClean="0">
                <a:solidFill>
                  <a:srgbClr val="66FF33"/>
                </a:solidFill>
              </a:rPr>
              <a:t>During </a:t>
            </a:r>
            <a:r>
              <a:rPr lang="en-US" dirty="0">
                <a:solidFill>
                  <a:srgbClr val="66FF33"/>
                </a:solidFill>
              </a:rPr>
              <a:t>the Final Testing Phase, each student will be given three (3) attempts to "land" their rocket in the "target area".</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 calcmode="lin" valueType="num">
                                      <p:cBhvr additive="base">
                                        <p:cTn id="1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 calcmode="lin" valueType="num">
                                      <p:cBhvr additive="base">
                                        <p:cTn id="1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0" presetClass="entr" presetSubtype="0" fill="hold" nodeType="clickEffect">
                                  <p:stCondLst>
                                    <p:cond delay="0"/>
                                  </p:stCondLst>
                                  <p:childTnLst>
                                    <p:set>
                                      <p:cBhvr>
                                        <p:cTn id="24" dur="1" fill="hold">
                                          <p:stCondLst>
                                            <p:cond delay="0"/>
                                          </p:stCondLst>
                                        </p:cTn>
                                        <p:tgtEl>
                                          <p:spTgt spid="5">
                                            <p:txEl>
                                              <p:pRg st="1" end="1"/>
                                            </p:txEl>
                                          </p:spTgt>
                                        </p:tgtEl>
                                        <p:attrNameLst>
                                          <p:attrName>style.visibility</p:attrName>
                                        </p:attrNameLst>
                                      </p:cBhvr>
                                      <p:to>
                                        <p:strVal val="visible"/>
                                      </p:to>
                                    </p:set>
                                    <p:animEffect transition="in" filter="wedge">
                                      <p:cBhvr>
                                        <p:cTn id="25" dur="2000"/>
                                        <p:tgtEl>
                                          <p:spTgt spid="5">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1" presetClass="entr" presetSubtype="4" fill="hold" nodeType="clickEffect">
                                  <p:stCondLst>
                                    <p:cond delay="0"/>
                                  </p:stCondLst>
                                  <p:childTnLst>
                                    <p:set>
                                      <p:cBhvr>
                                        <p:cTn id="29" dur="1" fill="hold">
                                          <p:stCondLst>
                                            <p:cond delay="0"/>
                                          </p:stCondLst>
                                        </p:cTn>
                                        <p:tgtEl>
                                          <p:spTgt spid="6">
                                            <p:txEl>
                                              <p:pRg st="1" end="1"/>
                                            </p:txEl>
                                          </p:spTgt>
                                        </p:tgtEl>
                                        <p:attrNameLst>
                                          <p:attrName>style.visibility</p:attrName>
                                        </p:attrNameLst>
                                      </p:cBhvr>
                                      <p:to>
                                        <p:strVal val="visible"/>
                                      </p:to>
                                    </p:set>
                                    <p:animEffect transition="in" filter="wheel(4)">
                                      <p:cBhvr>
                                        <p:cTn id="30" dur="20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p:txBody>
          <a:bodyPr/>
          <a:lstStyle/>
          <a:p>
            <a:r>
              <a:rPr lang="en-US" smtClean="0"/>
              <a:t>Time to THINK! </a:t>
            </a:r>
          </a:p>
        </p:txBody>
      </p:sp>
      <p:sp>
        <p:nvSpPr>
          <p:cNvPr id="3" name="Content Placeholder 2"/>
          <p:cNvSpPr>
            <a:spLocks noGrp="1"/>
          </p:cNvSpPr>
          <p:nvPr>
            <p:ph idx="1"/>
          </p:nvPr>
        </p:nvSpPr>
        <p:spPr/>
        <p:txBody>
          <a:bodyPr>
            <a:normAutofit/>
          </a:bodyPr>
          <a:lstStyle/>
          <a:p>
            <a:pPr>
              <a:lnSpc>
                <a:spcPct val="80000"/>
              </a:lnSpc>
            </a:pPr>
            <a:r>
              <a:rPr lang="en-US" sz="2700" smtClean="0"/>
              <a:t>Using the information found in the Design Brief above, answer the following questions…</a:t>
            </a:r>
          </a:p>
          <a:p>
            <a:pPr>
              <a:lnSpc>
                <a:spcPct val="80000"/>
              </a:lnSpc>
            </a:pPr>
            <a:endParaRPr lang="en-US" sz="2700" smtClean="0"/>
          </a:p>
          <a:p>
            <a:pPr>
              <a:lnSpc>
                <a:spcPct val="80000"/>
              </a:lnSpc>
            </a:pPr>
            <a:r>
              <a:rPr lang="en-US" sz="2700" i="1" smtClean="0"/>
              <a:t>1) What item listed in the materials list do you think you will use for the rocket's body?  </a:t>
            </a:r>
            <a:endParaRPr lang="en-US" sz="2700" smtClean="0"/>
          </a:p>
          <a:p>
            <a:pPr>
              <a:lnSpc>
                <a:spcPct val="80000"/>
              </a:lnSpc>
              <a:buFont typeface="Arial" charset="0"/>
              <a:buNone/>
            </a:pPr>
            <a:endParaRPr lang="en-US" sz="2700" smtClean="0"/>
          </a:p>
          <a:p>
            <a:pPr>
              <a:lnSpc>
                <a:spcPct val="80000"/>
              </a:lnSpc>
            </a:pPr>
            <a:r>
              <a:rPr lang="en-US" sz="2700" i="1" smtClean="0"/>
              <a:t>2) Can the pair of scissors be used as part of the rocket?</a:t>
            </a:r>
            <a:endParaRPr lang="en-US" sz="2700" smtClean="0"/>
          </a:p>
          <a:p>
            <a:pPr>
              <a:lnSpc>
                <a:spcPct val="80000"/>
              </a:lnSpc>
              <a:buFont typeface="Arial" charset="0"/>
              <a:buNone/>
            </a:pPr>
            <a:r>
              <a:rPr lang="en-US" sz="2700" i="1" smtClean="0"/>
              <a:t> </a:t>
            </a:r>
            <a:endParaRPr lang="en-US" sz="2700" smtClean="0"/>
          </a:p>
          <a:p>
            <a:pPr>
              <a:lnSpc>
                <a:spcPct val="80000"/>
              </a:lnSpc>
            </a:pPr>
            <a:r>
              <a:rPr lang="en-US" sz="2700" i="1" smtClean="0"/>
              <a:t>3) Restate </a:t>
            </a:r>
            <a:r>
              <a:rPr lang="en-US" sz="2700" i="1" u="sng" smtClean="0"/>
              <a:t>one</a:t>
            </a:r>
            <a:r>
              <a:rPr lang="en-US" sz="2700" i="1" smtClean="0"/>
              <a:t> of the three variables that the students will be able to alter or change?</a:t>
            </a:r>
            <a:endParaRPr lang="en-US" sz="2700" smtClean="0"/>
          </a:p>
          <a:p>
            <a:pPr>
              <a:lnSpc>
                <a:spcPct val="80000"/>
              </a:lnSpc>
            </a:pPr>
            <a:endParaRPr lang="en-US" sz="2700" smtClean="0"/>
          </a:p>
        </p:txBody>
      </p:sp>
    </p:spTree>
  </p:cSld>
  <p:clrMapOvr>
    <a:masterClrMapping/>
  </p:clrMapOvr>
  <p:transition spd="slow">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r>
              <a:rPr lang="en-US" smtClean="0"/>
              <a:t>Question # 1 </a:t>
            </a:r>
          </a:p>
        </p:txBody>
      </p:sp>
      <p:sp>
        <p:nvSpPr>
          <p:cNvPr id="45058" name="Content Placeholder 2"/>
          <p:cNvSpPr>
            <a:spLocks noGrp="1"/>
          </p:cNvSpPr>
          <p:nvPr>
            <p:ph idx="1"/>
          </p:nvPr>
        </p:nvSpPr>
        <p:spPr>
          <a:xfrm>
            <a:off x="0" y="1676400"/>
            <a:ext cx="8229600" cy="4525963"/>
          </a:xfrm>
        </p:spPr>
        <p:txBody>
          <a:bodyPr/>
          <a:lstStyle/>
          <a:p>
            <a:r>
              <a:rPr lang="en-US" i="1" smtClean="0"/>
              <a:t>What item listed in the materials list do you think you will use for the rocket's body?</a:t>
            </a:r>
          </a:p>
          <a:p>
            <a:pPr lvl="1"/>
            <a:r>
              <a:rPr lang="en-US" i="1" smtClean="0"/>
              <a:t>Straws</a:t>
            </a:r>
            <a:endParaRPr lang="en-US" smtClean="0"/>
          </a:p>
        </p:txBody>
      </p:sp>
      <p:pic>
        <p:nvPicPr>
          <p:cNvPr id="45061" name="Picture 5" descr="th?id=OIP"/>
          <p:cNvPicPr>
            <a:picLocks noChangeAspect="1" noChangeArrowheads="1"/>
          </p:cNvPicPr>
          <p:nvPr/>
        </p:nvPicPr>
        <p:blipFill>
          <a:blip r:embed="rId2"/>
          <a:srcRect/>
          <a:stretch>
            <a:fillRect/>
          </a:stretch>
        </p:blipFill>
        <p:spPr bwMode="auto">
          <a:xfrm>
            <a:off x="6667500" y="2971800"/>
            <a:ext cx="2476500" cy="3886200"/>
          </a:xfrm>
          <a:prstGeom prst="rect">
            <a:avLst/>
          </a:prstGeom>
          <a:noFill/>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5058">
                                            <p:txEl>
                                              <p:pRg st="1" end="1"/>
                                            </p:txEl>
                                          </p:spTgt>
                                        </p:tgtEl>
                                        <p:attrNameLst>
                                          <p:attrName>style.visibility</p:attrName>
                                        </p:attrNameLst>
                                      </p:cBhvr>
                                      <p:to>
                                        <p:strVal val="visible"/>
                                      </p:to>
                                    </p:set>
                                    <p:anim calcmode="lin" valueType="num">
                                      <p:cBhvr additive="base">
                                        <p:cTn id="7" dur="500" fill="hold"/>
                                        <p:tgtEl>
                                          <p:spTgt spid="45058">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5058">
                                            <p:txEl>
                                              <p:pRg st="1" end="1"/>
                                            </p:txEl>
                                          </p:spTgt>
                                        </p:tgtEl>
                                        <p:attrNameLst>
                                          <p:attrName>ppt_y</p:attrName>
                                        </p:attrNameLst>
                                      </p:cBhvr>
                                      <p:tavLst>
                                        <p:tav tm="0">
                                          <p:val>
                                            <p:strVal val="1+#ppt_h/2"/>
                                          </p:val>
                                        </p:tav>
                                        <p:tav tm="100000">
                                          <p:val>
                                            <p:strVal val="#ppt_y"/>
                                          </p:val>
                                        </p:tav>
                                      </p:tavLst>
                                    </p:anim>
                                  </p:childTnLst>
                                </p:cTn>
                              </p:par>
                              <p:par>
                                <p:cTn id="9" presetID="16" presetClass="entr" presetSubtype="26" fill="hold" nodeType="withEffect">
                                  <p:stCondLst>
                                    <p:cond delay="0"/>
                                  </p:stCondLst>
                                  <p:childTnLst>
                                    <p:set>
                                      <p:cBhvr>
                                        <p:cTn id="10" dur="1" fill="hold">
                                          <p:stCondLst>
                                            <p:cond delay="0"/>
                                          </p:stCondLst>
                                        </p:cTn>
                                        <p:tgtEl>
                                          <p:spTgt spid="45061"/>
                                        </p:tgtEl>
                                        <p:attrNameLst>
                                          <p:attrName>style.visibility</p:attrName>
                                        </p:attrNameLst>
                                      </p:cBhvr>
                                      <p:to>
                                        <p:strVal val="visible"/>
                                      </p:to>
                                    </p:set>
                                    <p:animEffect transition="in" filter="barn(inHorizontal)">
                                      <p:cBhvr>
                                        <p:cTn id="11" dur="500"/>
                                        <p:tgtEl>
                                          <p:spTgt spid="450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366</TotalTime>
  <Words>1347</Words>
  <Application>Microsoft Office PowerPoint</Application>
  <PresentationFormat>On-screen Show (4:3)</PresentationFormat>
  <Paragraphs>193</Paragraphs>
  <Slides>36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36</vt:i4>
      </vt:variant>
    </vt:vector>
  </HeadingPairs>
  <TitlesOfParts>
    <vt:vector size="39" baseType="lpstr">
      <vt:lpstr>Arial</vt:lpstr>
      <vt:lpstr>Calibri</vt:lpstr>
      <vt:lpstr>Office Theme</vt:lpstr>
      <vt:lpstr>Straw Rocket Activity </vt:lpstr>
      <vt:lpstr>Background Scenario </vt:lpstr>
      <vt:lpstr>Lets Summarize Our Scenario </vt:lpstr>
      <vt:lpstr>Before We Move On…</vt:lpstr>
      <vt:lpstr>Problem Statement! </vt:lpstr>
      <vt:lpstr>Straw Rocket Design Brief </vt:lpstr>
      <vt:lpstr>Straw Rocket Design Brief </vt:lpstr>
      <vt:lpstr>Time to THINK! </vt:lpstr>
      <vt:lpstr>Question # 1 </vt:lpstr>
      <vt:lpstr>Question # 2 </vt:lpstr>
      <vt:lpstr>Question # 3 </vt:lpstr>
      <vt:lpstr>Rocket?</vt:lpstr>
      <vt:lpstr>Important Scientific / Mathematical Terms To Consider…</vt:lpstr>
      <vt:lpstr>Force</vt:lpstr>
      <vt:lpstr>Launch Angle</vt:lpstr>
      <vt:lpstr>Launch Magnitude </vt:lpstr>
      <vt:lpstr>Model</vt:lpstr>
      <vt:lpstr>Solar System</vt:lpstr>
      <vt:lpstr>Thrust </vt:lpstr>
      <vt:lpstr>Variable</vt:lpstr>
      <vt:lpstr>Velocity </vt:lpstr>
      <vt:lpstr>Time to THINK!</vt:lpstr>
      <vt:lpstr>Question # 1 </vt:lpstr>
      <vt:lpstr>Question # 2 </vt:lpstr>
      <vt:lpstr>Question # 3</vt:lpstr>
      <vt:lpstr>Question # 4 </vt:lpstr>
      <vt:lpstr>Question # 5 </vt:lpstr>
      <vt:lpstr>BONUS! </vt:lpstr>
      <vt:lpstr>And For What We Have Been Waiting For…</vt:lpstr>
      <vt:lpstr>Thumbnail Sketches (Fin Design)</vt:lpstr>
      <vt:lpstr>Final Drawing (Fin Design)</vt:lpstr>
      <vt:lpstr>OPEN LAB DAY! </vt:lpstr>
      <vt:lpstr>Things to Keep In Mind During Open Lab! </vt:lpstr>
      <vt:lpstr>FINAL TEST DAY! </vt:lpstr>
      <vt:lpstr>Reflection</vt:lpstr>
      <vt:lpstr>Reflection</vt:lpstr>
    </vt:vector>
  </TitlesOfParts>
  <Company>Neshaminy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Straw Rocket Activity</dc:title>
  <dc:creator>Kirk, Charles</dc:creator>
  <cp:lastModifiedBy>Wert, David</cp:lastModifiedBy>
  <cp:revision>55</cp:revision>
  <dcterms:created xsi:type="dcterms:W3CDTF">2015-09-30T12:07:21Z</dcterms:created>
  <dcterms:modified xsi:type="dcterms:W3CDTF">2017-09-26T17:37:36Z</dcterms:modified>
</cp:coreProperties>
</file>