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6"/>
  </p:handoutMasterIdLst>
  <p:sldIdLst>
    <p:sldId id="271" r:id="rId2"/>
    <p:sldId id="256" r:id="rId3"/>
    <p:sldId id="257" r:id="rId4"/>
    <p:sldId id="258" r:id="rId5"/>
    <p:sldId id="259" r:id="rId6"/>
    <p:sldId id="267" r:id="rId7"/>
    <p:sldId id="260" r:id="rId8"/>
    <p:sldId id="261" r:id="rId9"/>
    <p:sldId id="269" r:id="rId10"/>
    <p:sldId id="270" r:id="rId11"/>
    <p:sldId id="268" r:id="rId12"/>
    <p:sldId id="262" r:id="rId13"/>
    <p:sldId id="263" r:id="rId14"/>
    <p:sldId id="264" r:id="rId15"/>
    <p:sldId id="265" r:id="rId16"/>
    <p:sldId id="266" r:id="rId17"/>
    <p:sldId id="274" r:id="rId18"/>
    <p:sldId id="272" r:id="rId19"/>
    <p:sldId id="273" r:id="rId20"/>
    <p:sldId id="277" r:id="rId21"/>
    <p:sldId id="278" r:id="rId22"/>
    <p:sldId id="279" r:id="rId23"/>
    <p:sldId id="280" r:id="rId24"/>
    <p:sldId id="275" r:id="rId25"/>
    <p:sldId id="276" r:id="rId26"/>
    <p:sldId id="283" r:id="rId27"/>
    <p:sldId id="282" r:id="rId28"/>
    <p:sldId id="284" r:id="rId29"/>
    <p:sldId id="281" r:id="rId30"/>
    <p:sldId id="285" r:id="rId31"/>
    <p:sldId id="287" r:id="rId32"/>
    <p:sldId id="286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6600"/>
    <a:srgbClr val="FF3300"/>
    <a:srgbClr val="99CCFF"/>
    <a:srgbClr val="FF0000"/>
    <a:srgbClr val="A0001E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558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E0BE8E-D8F8-42F6-8C67-D738EDE424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DA3F4A2D-E5C8-4541-A3B8-2F88D0C2F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29A20-7804-40B6-989A-E3A21178A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B48E0-8FD4-4E01-9770-28F67738C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22882F-69D7-4869-B883-2263CA68F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EDE71-5F18-4578-9819-F8A2FD168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671B3-98BA-47BA-9404-B36F45894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F1A2E-9101-48C8-A643-6E3E6DF43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D8DCE-445F-4FE4-BE6E-17FBDFE29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99DA0-731D-4F17-93D3-33DE9F0B7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8071-C5DB-454E-870D-249864DA1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8C8C0-4EAA-4A26-BF25-44A5C703E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37F18-9994-4AC8-BAEC-3042CA187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66464728-A48F-40ED-8D6A-FD985174DF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lin Sans FB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lin Sans FB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lin Sans FB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lin Sans FB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lin Sans FB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lin Sans FB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lin Sans FB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lin Sans FB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martes</a:t>
            </a:r>
            <a:r>
              <a:rPr lang="en-US" dirty="0" smtClean="0"/>
              <a:t> el </a:t>
            </a:r>
            <a:r>
              <a:rPr lang="en-US" dirty="0" err="1" smtClean="0"/>
              <a:t>diez</a:t>
            </a:r>
            <a:r>
              <a:rPr lang="en-US" dirty="0" smtClean="0"/>
              <a:t>.  Ayer </a:t>
            </a:r>
            <a:r>
              <a:rPr lang="en-US" dirty="0" err="1" smtClean="0"/>
              <a:t>fue</a:t>
            </a:r>
            <a:r>
              <a:rPr lang="en-US" dirty="0" smtClean="0"/>
              <a:t> lunes el </a:t>
            </a:r>
            <a:r>
              <a:rPr lang="en-US" dirty="0" err="1" smtClean="0"/>
              <a:t>nueve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838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219200"/>
          </a:xfrm>
        </p:spPr>
        <p:txBody>
          <a:bodyPr/>
          <a:lstStyle/>
          <a:p>
            <a:pPr algn="l"/>
            <a:r>
              <a:rPr lang="en-US" sz="3600">
                <a:latin typeface="Times New Roman" pitchFamily="18" charset="0"/>
                <a:cs typeface="Arial" charset="0"/>
              </a:rPr>
              <a:t>4. A Uds./  interesar / resolver problemas  </a:t>
            </a:r>
          </a:p>
        </p:txBody>
      </p:sp>
      <p:pic>
        <p:nvPicPr>
          <p:cNvPr id="41996" name="Picture 12" descr="j0234689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4800" y="152400"/>
            <a:ext cx="1066800" cy="985838"/>
          </a:xfrm>
          <a:noFill/>
          <a:ln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8382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 Uds. les interesa resolver problemas.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84582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5.  A Susana /  encantar / los videojuegos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81000" y="3124200"/>
            <a:ext cx="8305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 Susana le encantan los videojuegos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81000" y="4038600"/>
            <a:ext cx="8153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6.  A Paco y a Sonia / gustar / la música latina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57200" y="5105400"/>
            <a:ext cx="830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81000" y="4953000"/>
            <a:ext cx="8153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Paco y a Sonia les gusta la música latina.</a:t>
            </a:r>
          </a:p>
        </p:txBody>
      </p:sp>
      <p:pic>
        <p:nvPicPr>
          <p:cNvPr id="42003" name="Picture 19" descr="jlm3cf1y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29488" y="5230813"/>
            <a:ext cx="1814512" cy="16271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¿Cómo se dice en español?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8077200" cy="445452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Cooking is interesting to me.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My friends and I lack (are in need of) $10.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Nature fascinates you.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My brother bothers my sisters.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Friends are important to Catalina.</a:t>
            </a:r>
          </a:p>
          <a:p>
            <a:pPr marL="609600" indent="-609600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f-ZA">
                <a:solidFill>
                  <a:schemeClr val="hlink"/>
                </a:solidFill>
                <a:latin typeface="Arial" charset="0"/>
                <a:cs typeface="Arial" charset="0"/>
              </a:rPr>
              <a:t>¿Cómo se dice en español?:</a:t>
            </a:r>
            <a:endParaRPr lang="en-US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796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af-ZA">
                <a:solidFill>
                  <a:schemeClr val="tx2"/>
                </a:solidFill>
                <a:latin typeface="Arial" charset="0"/>
                <a:cs typeface="Arial" charset="0"/>
              </a:rPr>
              <a:t>1.  Cooking is interesting to me.</a:t>
            </a:r>
            <a:r>
              <a:rPr 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0" y="2438400"/>
            <a:ext cx="5715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af-ZA" sz="3600">
                <a:latin typeface="Arial" charset="0"/>
                <a:cs typeface="Arial" charset="0"/>
              </a:rPr>
              <a:t>(A mí) </a:t>
            </a:r>
            <a:r>
              <a:rPr lang="af-ZA" sz="3600">
                <a:solidFill>
                  <a:schemeClr val="hlink"/>
                </a:solidFill>
                <a:latin typeface="Arial" charset="0"/>
                <a:cs typeface="Arial" charset="0"/>
              </a:rPr>
              <a:t>Me interesa</a:t>
            </a:r>
            <a:r>
              <a:rPr lang="af-ZA" sz="3600">
                <a:latin typeface="Arial" charset="0"/>
                <a:cs typeface="Arial" charset="0"/>
              </a:rPr>
              <a:t> cocinar.</a:t>
            </a:r>
            <a:r>
              <a:rPr lang="en-US" sz="1400"/>
              <a:t> </a:t>
            </a:r>
            <a:endParaRPr lang="en-US"/>
          </a:p>
        </p:txBody>
      </p:sp>
      <p:pic>
        <p:nvPicPr>
          <p:cNvPr id="32775" name="Picture 7" descr="pe0062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25082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f-ZA">
                <a:solidFill>
                  <a:schemeClr val="hlink"/>
                </a:solidFill>
                <a:latin typeface="Arial" charset="0"/>
                <a:cs typeface="Arial" charset="0"/>
              </a:rPr>
              <a:t>¿Cómo se dice en español?:</a:t>
            </a:r>
            <a:endParaRPr lang="en-US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2.  My friends and I lack (are in need of) $10.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" y="2895600"/>
            <a:ext cx="75438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Arial" charset="0"/>
                <a:cs typeface="Times New Roman" pitchFamily="18" charset="0"/>
              </a:rPr>
              <a:t>A mis amigos y a mí </a:t>
            </a:r>
            <a:r>
              <a:rPr lang="en-US" sz="360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nos faltan</a:t>
            </a:r>
            <a:r>
              <a:rPr lang="en-US" sz="3600">
                <a:latin typeface="Arial" charset="0"/>
                <a:cs typeface="Times New Roman" pitchFamily="18" charset="0"/>
              </a:rPr>
              <a:t> diez d</a:t>
            </a:r>
            <a:r>
              <a:rPr lang="en-US" sz="3600">
                <a:latin typeface="Arial" charset="0"/>
                <a:cs typeface="Arial" charset="0"/>
              </a:rPr>
              <a:t>ó</a:t>
            </a:r>
            <a:r>
              <a:rPr lang="en-US" sz="3600">
                <a:latin typeface="Arial" charset="0"/>
                <a:cs typeface="Times New Roman" pitchFamily="18" charset="0"/>
              </a:rPr>
              <a:t>lares. </a:t>
            </a:r>
            <a:r>
              <a:rPr lang="af-ZA" sz="3600">
                <a:latin typeface="Arial" charset="0"/>
                <a:cs typeface="Arial" charset="0"/>
              </a:rPr>
              <a:t> 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f-ZA">
                <a:solidFill>
                  <a:schemeClr val="hlink"/>
                </a:solidFill>
                <a:latin typeface="Arial" charset="0"/>
                <a:cs typeface="Arial" charset="0"/>
              </a:rPr>
              <a:t>¿Cómo se dice en español?:</a:t>
            </a:r>
            <a:endParaRPr lang="en-US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1254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3.  Nature fascinates you.</a:t>
            </a: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" y="2971800"/>
            <a:ext cx="6400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Te fascina</a:t>
            </a:r>
            <a:r>
              <a:rPr lang="en-US" sz="3600">
                <a:latin typeface="Arial" charset="0"/>
                <a:cs typeface="Times New Roman" pitchFamily="18" charset="0"/>
              </a:rPr>
              <a:t> la naturaleza.</a:t>
            </a:r>
            <a:r>
              <a:rPr lang="en-US" sz="3600">
                <a:latin typeface="Arial" charset="0"/>
                <a:cs typeface="Arial" charset="0"/>
              </a:rPr>
              <a:t> 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f-ZA">
                <a:solidFill>
                  <a:schemeClr val="hlink"/>
                </a:solidFill>
                <a:latin typeface="Arial" charset="0"/>
                <a:cs typeface="Arial" charset="0"/>
              </a:rPr>
              <a:t>¿Cómo se dice en español?:</a:t>
            </a:r>
            <a:endParaRPr lang="en-US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4. My brother bothers my sisters</a:t>
            </a: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066800" y="3238500"/>
            <a:ext cx="69342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Arial" charset="0"/>
                <a:cs typeface="Times New Roman" pitchFamily="18" charset="0"/>
              </a:rPr>
              <a:t>(A mis hermanas) </a:t>
            </a:r>
            <a:r>
              <a:rPr lang="en-US" sz="360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en-US" sz="36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es molesta</a:t>
            </a:r>
            <a:r>
              <a:rPr lang="en-US" sz="3600">
                <a:latin typeface="Arial" charset="0"/>
                <a:cs typeface="Times New Roman" pitchFamily="18" charset="0"/>
              </a:rPr>
              <a:t> mi hermano.</a:t>
            </a:r>
            <a:r>
              <a:rPr lang="en-US" sz="3600">
                <a:latin typeface="Arial" charset="0"/>
                <a:cs typeface="Arial" charset="0"/>
              </a:rPr>
              <a:t> 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f-ZA">
                <a:solidFill>
                  <a:schemeClr val="hlink"/>
                </a:solidFill>
                <a:latin typeface="Arial" charset="0"/>
                <a:cs typeface="Arial" charset="0"/>
              </a:rPr>
              <a:t>¿Cómo se dice en español?:</a:t>
            </a:r>
            <a:endParaRPr lang="en-US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796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5.  Friends are important to Catalina</a:t>
            </a:r>
            <a:r>
              <a:rPr lang="af-ZA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r>
              <a:rPr 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62000" y="2667000"/>
            <a:ext cx="67056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Arial" charset="0"/>
                <a:cs typeface="Times New Roman" pitchFamily="18" charset="0"/>
              </a:rPr>
              <a:t>A Catalina </a:t>
            </a:r>
            <a:r>
              <a:rPr lang="en-US" sz="360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le importan</a:t>
            </a:r>
            <a:r>
              <a:rPr lang="en-US" sz="3600">
                <a:latin typeface="Arial" charset="0"/>
                <a:cs typeface="Times New Roman" pitchFamily="18" charset="0"/>
              </a:rPr>
              <a:t> los amigos.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miércoles</a:t>
            </a:r>
            <a:r>
              <a:rPr lang="en-US" dirty="0" smtClean="0"/>
              <a:t> el once.  Ayer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martes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diez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 </a:t>
            </a:r>
            <a:r>
              <a:rPr lang="en-US" dirty="0" err="1" smtClean="0"/>
              <a:t>ciento</a:t>
            </a:r>
            <a:r>
              <a:rPr lang="en-US" dirty="0" smtClean="0"/>
              <a:t> </a:t>
            </a:r>
            <a:r>
              <a:rPr lang="en-US" dirty="0" err="1" smtClean="0"/>
              <a:t>sesenta</a:t>
            </a:r>
            <a:r>
              <a:rPr lang="en-US" dirty="0" smtClean="0"/>
              <a:t> y 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8600"/>
            <a:ext cx="777240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763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/>
              <a:t>Verbs like GUSTAR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5800"/>
            <a:ext cx="7772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Boleto de </a:t>
            </a:r>
            <a:r>
              <a:rPr lang="en-US" dirty="0" err="1"/>
              <a:t>Salida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 </a:t>
            </a:r>
            <a:r>
              <a:rPr lang="en-US" dirty="0" err="1" smtClean="0"/>
              <a:t>páginas</a:t>
            </a:r>
            <a:r>
              <a:rPr lang="en-US" dirty="0" smtClean="0"/>
              <a:t> </a:t>
            </a:r>
            <a:r>
              <a:rPr lang="en-US" dirty="0" err="1" smtClean="0"/>
              <a:t>doscientos</a:t>
            </a:r>
            <a:r>
              <a:rPr lang="en-US" dirty="0" smtClean="0"/>
              <a:t> </a:t>
            </a:r>
            <a:r>
              <a:rPr lang="en-US" dirty="0" err="1" smtClean="0"/>
              <a:t>ochenta</a:t>
            </a:r>
            <a:r>
              <a:rPr lang="en-US" dirty="0" smtClean="0"/>
              <a:t> y </a:t>
            </a:r>
            <a:r>
              <a:rPr lang="en-US" dirty="0" err="1" smtClean="0"/>
              <a:t>cinco</a:t>
            </a:r>
            <a:r>
              <a:rPr lang="en-US" dirty="0" smtClean="0"/>
              <a:t> y </a:t>
            </a:r>
            <a:r>
              <a:rPr lang="en-US" dirty="0" err="1" smtClean="0"/>
              <a:t>doscientos</a:t>
            </a:r>
            <a:r>
              <a:rPr lang="en-US" dirty="0" smtClean="0"/>
              <a:t> </a:t>
            </a:r>
            <a:r>
              <a:rPr lang="en-US" dirty="0" err="1" smtClean="0"/>
              <a:t>ochenta</a:t>
            </a:r>
            <a:r>
              <a:rPr lang="en-US" dirty="0" smtClean="0"/>
              <a:t> y </a:t>
            </a:r>
            <a:r>
              <a:rPr lang="en-US" dirty="0" err="1" smtClean="0"/>
              <a:t>seis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7772400" cy="1219200"/>
          </a:xfrm>
        </p:spPr>
        <p:txBody>
          <a:bodyPr/>
          <a:lstStyle/>
          <a:p>
            <a:r>
              <a:rPr lang="en-US" sz="3600" dirty="0" smtClean="0"/>
              <a:t>Hoy </a:t>
            </a:r>
            <a:r>
              <a:rPr lang="en-US" sz="3600" dirty="0" err="1" smtClean="0"/>
              <a:t>es</a:t>
            </a:r>
            <a:r>
              <a:rPr lang="en-US" sz="3600" dirty="0"/>
              <a:t> </a:t>
            </a:r>
            <a:r>
              <a:rPr lang="en-US" sz="3600" dirty="0" err="1" smtClean="0"/>
              <a:t>jueves</a:t>
            </a:r>
            <a:r>
              <a:rPr lang="en-US" sz="3600" dirty="0" smtClean="0"/>
              <a:t> el </a:t>
            </a:r>
            <a:r>
              <a:rPr lang="en-US" sz="3600" dirty="0" err="1" smtClean="0"/>
              <a:t>doce</a:t>
            </a:r>
            <a:r>
              <a:rPr lang="en-US" sz="3600" dirty="0" smtClean="0"/>
              <a:t>.  Ayer </a:t>
            </a:r>
            <a:r>
              <a:rPr lang="en-US" sz="3600" dirty="0" err="1" smtClean="0"/>
              <a:t>fue</a:t>
            </a:r>
            <a:r>
              <a:rPr lang="en-US" sz="3600" dirty="0" smtClean="0"/>
              <a:t> </a:t>
            </a:r>
            <a:r>
              <a:rPr lang="en-US" sz="3600" dirty="0" err="1" smtClean="0"/>
              <a:t>miércoles</a:t>
            </a:r>
            <a:r>
              <a:rPr lang="en-US" sz="3600" dirty="0" smtClean="0"/>
              <a:t> el once.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6106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Charadas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lunes el </a:t>
            </a:r>
            <a:r>
              <a:rPr lang="en-US" dirty="0" err="1" smtClean="0"/>
              <a:t>dieciséis</a:t>
            </a:r>
            <a:r>
              <a:rPr lang="en-US" dirty="0" smtClean="0"/>
              <a:t>.  Ayer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domingo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Vamos</a:t>
            </a:r>
            <a:r>
              <a:rPr lang="en-US" dirty="0" smtClean="0"/>
              <a:t> a leer.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película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película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dura?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Quiénes</a:t>
            </a:r>
            <a:r>
              <a:rPr lang="en-US" dirty="0" smtClean="0"/>
              <a:t> son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actores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Quieres</a:t>
            </a:r>
            <a:r>
              <a:rPr lang="en-US" dirty="0" smtClean="0"/>
              <a:t> </a:t>
            </a:r>
            <a:r>
              <a:rPr lang="en-US" dirty="0" err="1" smtClean="0"/>
              <a:t>verla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04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Películas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la </a:t>
            </a:r>
            <a:r>
              <a:rPr lang="en-US" dirty="0" err="1" smtClean="0"/>
              <a:t>película</a:t>
            </a:r>
            <a:r>
              <a:rPr lang="en-US" dirty="0" smtClean="0"/>
              <a:t>. 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película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/>
              <a:t> </a:t>
            </a:r>
            <a:r>
              <a:rPr lang="en-US" dirty="0" err="1" smtClean="0"/>
              <a:t>opinión</a:t>
            </a:r>
            <a:r>
              <a:rPr lang="en-US" dirty="0" smtClean="0"/>
              <a:t>,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película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dura la </a:t>
            </a:r>
            <a:r>
              <a:rPr lang="en-US" dirty="0" err="1" smtClean="0"/>
              <a:t>película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 </a:t>
            </a:r>
            <a:r>
              <a:rPr lang="en-US" dirty="0" err="1" smtClean="0"/>
              <a:t>película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cine?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17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609601"/>
          </a:xfrm>
        </p:spPr>
        <p:txBody>
          <a:bodyPr/>
          <a:lstStyle/>
          <a:p>
            <a:r>
              <a:rPr lang="en-US" sz="2800" dirty="0" smtClean="0"/>
              <a:t>Hoy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martes</a:t>
            </a:r>
            <a:r>
              <a:rPr lang="en-US" sz="2800" dirty="0" smtClean="0"/>
              <a:t> el </a:t>
            </a:r>
            <a:r>
              <a:rPr lang="en-US" sz="2800" dirty="0" err="1" smtClean="0"/>
              <a:t>diecisiete</a:t>
            </a:r>
            <a:r>
              <a:rPr lang="en-US" sz="2800" dirty="0" smtClean="0"/>
              <a:t>.  Ayer </a:t>
            </a:r>
            <a:r>
              <a:rPr lang="en-US" sz="2800" dirty="0" err="1" smtClean="0"/>
              <a:t>fue</a:t>
            </a:r>
            <a:r>
              <a:rPr lang="en-US" sz="2800" dirty="0"/>
              <a:t> </a:t>
            </a:r>
            <a:r>
              <a:rPr lang="en-US" sz="2800" dirty="0" smtClean="0"/>
              <a:t>lunes el </a:t>
            </a:r>
            <a:r>
              <a:rPr lang="en-US" sz="2800" dirty="0" err="1" smtClean="0"/>
              <a:t>dieciséis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38201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19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782"/>
            <a:ext cx="7772400" cy="1219200"/>
          </a:xfrm>
        </p:spPr>
        <p:txBody>
          <a:bodyPr/>
          <a:lstStyle/>
          <a:p>
            <a:r>
              <a:rPr lang="en-US" sz="3600" dirty="0" err="1" smtClean="0"/>
              <a:t>Boleto</a:t>
            </a:r>
            <a:r>
              <a:rPr lang="en-US" sz="3600" dirty="0" smtClean="0"/>
              <a:t> de </a:t>
            </a:r>
            <a:r>
              <a:rPr lang="en-US" sz="3600" dirty="0" err="1" smtClean="0"/>
              <a:t>Salida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La </a:t>
            </a:r>
            <a:r>
              <a:rPr lang="en-US" sz="3600" dirty="0" err="1" smtClean="0"/>
              <a:t>Tarea</a:t>
            </a:r>
            <a:r>
              <a:rPr lang="en-US" sz="3600" dirty="0" smtClean="0"/>
              <a:t>: GP 285-286 CP 161 y 164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001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3048000"/>
          </a:xfrm>
        </p:spPr>
        <p:txBody>
          <a:bodyPr/>
          <a:lstStyle/>
          <a:p>
            <a:r>
              <a:rPr lang="af-ZA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Remember </a:t>
            </a:r>
            <a:r>
              <a:rPr lang="af-ZA" i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gustar</a:t>
            </a:r>
            <a:r>
              <a:rPr lang="af-ZA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af-ZA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is not like a regular verb.  We only use the following forms of the verb:</a:t>
            </a: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19200" y="3124200"/>
            <a:ext cx="67818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af-ZA" sz="3200" b="1">
                <a:latin typeface="Arial" charset="0"/>
                <a:cs typeface="Arial" charset="0"/>
              </a:rPr>
              <a:t>Me gusta(n)	       Nos gusta(n)</a:t>
            </a:r>
            <a:endParaRPr lang="en-US" sz="3200" b="1">
              <a:latin typeface="Arial" charset="0"/>
              <a:cs typeface="Arial" charset="0"/>
            </a:endParaRPr>
          </a:p>
          <a:p>
            <a:pPr eaLnBrk="0" hangingPunct="0"/>
            <a:r>
              <a:rPr lang="af-ZA" sz="3200" b="1">
                <a:latin typeface="Arial" charset="0"/>
                <a:cs typeface="Arial" charset="0"/>
              </a:rPr>
              <a:t>Te gusta(n)	       Os gusta(n)</a:t>
            </a:r>
            <a:endParaRPr lang="en-US" sz="3200" b="1">
              <a:latin typeface="Arial" charset="0"/>
              <a:cs typeface="Arial" charset="0"/>
            </a:endParaRPr>
          </a:p>
          <a:p>
            <a:pPr eaLnBrk="0" hangingPunct="0"/>
            <a:r>
              <a:rPr lang="af-ZA" sz="3200" b="1">
                <a:latin typeface="Arial" charset="0"/>
                <a:cs typeface="Arial" charset="0"/>
              </a:rPr>
              <a:t>Le gusta(n)	       Les gusta(n)</a:t>
            </a:r>
            <a:r>
              <a:rPr lang="en-US" sz="3200" b="1"/>
              <a:t> 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90600" y="5105400"/>
            <a:ext cx="7315200" cy="1143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**Remember that </a:t>
            </a:r>
            <a:r>
              <a:rPr lang="en-US" sz="3200" b="1" i="1">
                <a:solidFill>
                  <a:srgbClr val="FF0000"/>
                </a:solidFill>
              </a:rPr>
              <a:t>me, te, le, nos, os,</a:t>
            </a:r>
            <a:r>
              <a:rPr lang="en-US" sz="2800">
                <a:solidFill>
                  <a:schemeClr val="tx2"/>
                </a:solidFill>
              </a:rPr>
              <a:t> and </a:t>
            </a:r>
            <a:r>
              <a:rPr lang="en-US" sz="3200" b="1" i="1">
                <a:solidFill>
                  <a:srgbClr val="FF0000"/>
                </a:solidFill>
              </a:rPr>
              <a:t>les</a:t>
            </a:r>
            <a:r>
              <a:rPr lang="en-US" sz="2800">
                <a:solidFill>
                  <a:schemeClr val="tx2"/>
                </a:solidFill>
              </a:rPr>
              <a:t> are </a:t>
            </a:r>
          </a:p>
          <a:p>
            <a:pPr algn="ctr"/>
            <a:r>
              <a:rPr 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Object Pronouns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Descripciones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la </a:t>
            </a:r>
            <a:r>
              <a:rPr lang="en-US" dirty="0" err="1"/>
              <a:t>película</a:t>
            </a:r>
            <a:r>
              <a:rPr lang="en-US" dirty="0"/>
              <a:t>. 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clase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película</a:t>
            </a:r>
            <a:r>
              <a:rPr lang="en-US" dirty="0"/>
              <a:t>?</a:t>
            </a:r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opinión</a:t>
            </a:r>
            <a:r>
              <a:rPr lang="en-US" dirty="0"/>
              <a:t>,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película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dura la </a:t>
            </a:r>
            <a:r>
              <a:rPr lang="en-US" dirty="0" err="1"/>
              <a:t>película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Cuándo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 </a:t>
            </a:r>
            <a:r>
              <a:rPr lang="en-US" dirty="0" err="1"/>
              <a:t>película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cine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90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0"/>
            <a:ext cx="6629399" cy="68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26223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562" y="2057400"/>
            <a:ext cx="812641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25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Boleto</a:t>
            </a:r>
            <a:r>
              <a:rPr lang="en-US" dirty="0" smtClean="0"/>
              <a:t> de </a:t>
            </a:r>
            <a:r>
              <a:rPr lang="en-US" dirty="0" err="1" smtClean="0"/>
              <a:t>Salida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004069"/>
            <a:ext cx="7924800" cy="36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verbs like </a:t>
            </a:r>
            <a:r>
              <a:rPr lang="en-US">
                <a:solidFill>
                  <a:srgbClr val="800080"/>
                </a:solidFill>
              </a:rPr>
              <a:t>GUSTAR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641475"/>
            <a:ext cx="8839200" cy="44545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f-ZA" sz="280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The following verbs are conjugated just like </a:t>
            </a:r>
            <a:r>
              <a:rPr lang="af-ZA" sz="2800" i="1">
                <a:solidFill>
                  <a:srgbClr val="800080"/>
                </a:solidFill>
                <a:latin typeface="Comic Sans MS" pitchFamily="66" charset="0"/>
                <a:cs typeface="Times New Roman" pitchFamily="18" charset="0"/>
              </a:rPr>
              <a:t>gustar</a:t>
            </a:r>
            <a:r>
              <a:rPr lang="af-ZA" sz="280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f-ZA" sz="280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af-ZA" sz="2800">
                <a:solidFill>
                  <a:schemeClr val="accent1"/>
                </a:solidFill>
                <a:cs typeface="Arial" charset="0"/>
              </a:rPr>
              <a:t>encantar</a:t>
            </a:r>
            <a:r>
              <a:rPr lang="af-ZA" sz="2800">
                <a:solidFill>
                  <a:srgbClr val="FFFFFF"/>
                </a:solidFill>
                <a:cs typeface="Arial" charset="0"/>
              </a:rPr>
              <a:t>	to love, like a lot, </a:t>
            </a:r>
          </a:p>
          <a:p>
            <a:pPr>
              <a:lnSpc>
                <a:spcPct val="80000"/>
              </a:lnSpc>
            </a:pPr>
            <a:r>
              <a:rPr lang="af-ZA" sz="2800">
                <a:solidFill>
                  <a:schemeClr val="accent1"/>
                </a:solidFill>
                <a:cs typeface="Arial" charset="0"/>
              </a:rPr>
              <a:t>faltar</a:t>
            </a:r>
            <a:r>
              <a:rPr lang="af-ZA" sz="2800">
                <a:solidFill>
                  <a:srgbClr val="FFFFFF"/>
                </a:solidFill>
                <a:cs typeface="Arial" charset="0"/>
              </a:rPr>
              <a:t>	to lack, be missing; to be in need of</a:t>
            </a:r>
            <a:endParaRPr lang="en-US" sz="280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af-ZA" sz="2800">
                <a:solidFill>
                  <a:schemeClr val="accent1"/>
                </a:solidFill>
                <a:cs typeface="Arial" charset="0"/>
              </a:rPr>
              <a:t>fascinar</a:t>
            </a:r>
            <a:r>
              <a:rPr lang="af-ZA" sz="2800">
                <a:solidFill>
                  <a:srgbClr val="FFFFFF"/>
                </a:solidFill>
                <a:cs typeface="Arial" charset="0"/>
              </a:rPr>
              <a:t>	to fascinate, to be fascinated by</a:t>
            </a:r>
          </a:p>
          <a:p>
            <a:pPr>
              <a:lnSpc>
                <a:spcPct val="80000"/>
              </a:lnSpc>
            </a:pPr>
            <a:r>
              <a:rPr lang="af-ZA" sz="2800">
                <a:solidFill>
                  <a:srgbClr val="66CCFF"/>
                </a:solidFill>
                <a:cs typeface="Arial" charset="0"/>
              </a:rPr>
              <a:t>gustar	</a:t>
            </a:r>
            <a:r>
              <a:rPr lang="af-ZA" sz="2800">
                <a:solidFill>
                  <a:srgbClr val="FFFFFF"/>
                </a:solidFill>
                <a:cs typeface="Arial" charset="0"/>
              </a:rPr>
              <a:t>to like</a:t>
            </a:r>
          </a:p>
          <a:p>
            <a:pPr>
              <a:lnSpc>
                <a:spcPct val="80000"/>
              </a:lnSpc>
            </a:pPr>
            <a:r>
              <a:rPr lang="af-ZA" sz="2800">
                <a:solidFill>
                  <a:schemeClr val="accent1"/>
                </a:solidFill>
                <a:cs typeface="Arial" charset="0"/>
              </a:rPr>
              <a:t>molestar</a:t>
            </a:r>
            <a:r>
              <a:rPr lang="af-ZA" sz="2800">
                <a:solidFill>
                  <a:srgbClr val="FFFFFF"/>
                </a:solidFill>
                <a:cs typeface="Arial" charset="0"/>
              </a:rPr>
              <a:t>	to bother; to be bothered by</a:t>
            </a:r>
            <a:endParaRPr lang="en-US" sz="280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af-ZA" sz="2800">
                <a:solidFill>
                  <a:schemeClr val="accent1"/>
                </a:solidFill>
                <a:cs typeface="Arial" charset="0"/>
              </a:rPr>
              <a:t>interesar</a:t>
            </a:r>
            <a:r>
              <a:rPr lang="af-ZA" sz="2800">
                <a:solidFill>
                  <a:srgbClr val="FFFFFF"/>
                </a:solidFill>
                <a:cs typeface="Arial" charset="0"/>
              </a:rPr>
              <a:t>	to interest; to be interested by</a:t>
            </a:r>
          </a:p>
          <a:p>
            <a:pPr>
              <a:lnSpc>
                <a:spcPct val="80000"/>
              </a:lnSpc>
            </a:pPr>
            <a:r>
              <a:rPr lang="af-ZA" sz="2800">
                <a:solidFill>
                  <a:schemeClr val="accent1"/>
                </a:solidFill>
                <a:cs typeface="Arial" charset="0"/>
              </a:rPr>
              <a:t>importar</a:t>
            </a:r>
            <a:r>
              <a:rPr lang="af-ZA" sz="2800">
                <a:solidFill>
                  <a:srgbClr val="FFFFFF"/>
                </a:solidFill>
                <a:cs typeface="Arial" charset="0"/>
              </a:rPr>
              <a:t>	to care about; to matter, to be important to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66CCFF"/>
                </a:solidFill>
                <a:cs typeface="Arial" charset="0"/>
              </a:rPr>
              <a:t>doler</a:t>
            </a:r>
            <a:r>
              <a:rPr lang="en-US" sz="2800">
                <a:solidFill>
                  <a:schemeClr val="folHlink"/>
                </a:solidFill>
                <a:cs typeface="Arial" charset="0"/>
              </a:rPr>
              <a:t> 	</a:t>
            </a:r>
            <a:r>
              <a:rPr lang="en-US" sz="2800">
                <a:solidFill>
                  <a:srgbClr val="FFFFFF"/>
                </a:solidFill>
                <a:cs typeface="Arial" charset="0"/>
              </a:rPr>
              <a:t>to hurt (something hurts me)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¿Gust</a:t>
            </a:r>
            <a:r>
              <a:rPr lang="en-US" u="sng"/>
              <a:t>a</a:t>
            </a:r>
            <a:r>
              <a:rPr lang="en-US"/>
              <a:t> or gust</a:t>
            </a:r>
            <a:r>
              <a:rPr lang="en-US" u="sng"/>
              <a:t>an</a:t>
            </a:r>
            <a:r>
              <a:rPr lang="en-US"/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8534400" cy="4454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af-ZA" b="1">
                <a:solidFill>
                  <a:srgbClr val="99CCFF"/>
                </a:solidFill>
                <a:latin typeface="Comic Sans MS" pitchFamily="66" charset="0"/>
                <a:cs typeface="Times New Roman" pitchFamily="18" charset="0"/>
              </a:rPr>
              <a:t>You must look at what follows the verb to decide whether to use the third person singular (gust</a:t>
            </a:r>
            <a:r>
              <a:rPr lang="af-ZA" b="1" u="sng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lang="af-ZA" b="1">
                <a:solidFill>
                  <a:srgbClr val="99CCFF"/>
                </a:solidFill>
                <a:latin typeface="Comic Sans MS" pitchFamily="66" charset="0"/>
                <a:cs typeface="Times New Roman" pitchFamily="18" charset="0"/>
              </a:rPr>
              <a:t>) or the third person plural (gust</a:t>
            </a:r>
            <a:r>
              <a:rPr lang="af-ZA" b="1" u="sng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an</a:t>
            </a:r>
            <a:r>
              <a:rPr lang="af-ZA" b="1">
                <a:solidFill>
                  <a:srgbClr val="99CCFF"/>
                </a:solidFill>
                <a:latin typeface="Comic Sans MS" pitchFamily="66" charset="0"/>
                <a:cs typeface="Times New Roman" pitchFamily="18" charset="0"/>
              </a:rPr>
              <a:t>) form of the verb.</a:t>
            </a:r>
            <a:r>
              <a:rPr lang="af-ZA" b="1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af-ZA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Me </a:t>
            </a:r>
            <a:r>
              <a:rPr lang="af-ZA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gust</a:t>
            </a:r>
            <a:r>
              <a:rPr lang="af-ZA" u="sng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lang="af-ZA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el helado.</a:t>
            </a:r>
          </a:p>
          <a:p>
            <a:r>
              <a:rPr lang="af-ZA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Me </a:t>
            </a:r>
            <a:r>
              <a:rPr lang="af-ZA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gust</a:t>
            </a:r>
            <a:r>
              <a:rPr lang="af-ZA" u="sng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an</a:t>
            </a:r>
            <a:r>
              <a:rPr lang="af-ZA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las fresas.</a:t>
            </a:r>
            <a:endParaRPr lang="en-US"/>
          </a:p>
        </p:txBody>
      </p:sp>
      <p:pic>
        <p:nvPicPr>
          <p:cNvPr id="29701" name="Picture 5" descr="fd0073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876800"/>
            <a:ext cx="1979613" cy="1700213"/>
          </a:xfrm>
          <a:prstGeom prst="rect">
            <a:avLst/>
          </a:prstGeom>
          <a:noFill/>
        </p:spPr>
      </p:pic>
      <p:pic>
        <p:nvPicPr>
          <p:cNvPr id="29702" name="Picture 6" descr="fd0051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963613" cy="177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f-ZA" sz="28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If a </a:t>
            </a:r>
            <a:r>
              <a:rPr lang="af-ZA" sz="2800" u="sng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singular noun</a:t>
            </a:r>
            <a:r>
              <a:rPr lang="af-ZA" sz="28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follows the verb, use:  third person singular (él, ella, Ud.) form  	</a:t>
            </a:r>
            <a:br>
              <a:rPr lang="af-ZA" sz="2800">
                <a:solidFill>
                  <a:srgbClr val="FFFFFF"/>
                </a:solidFill>
                <a:latin typeface="Comic Sans MS" pitchFamily="66" charset="0"/>
                <a:cs typeface="Arial" charset="0"/>
              </a:rPr>
            </a:br>
            <a:r>
              <a:rPr lang="af-ZA" sz="2800" i="1">
                <a:solidFill>
                  <a:srgbClr val="00FFFF"/>
                </a:solidFill>
                <a:latin typeface="Comic Sans MS" pitchFamily="66" charset="0"/>
                <a:cs typeface="Arial" charset="0"/>
              </a:rPr>
              <a:t>ej.</a:t>
            </a:r>
            <a:r>
              <a:rPr lang="af-ZA" sz="2800">
                <a:solidFill>
                  <a:srgbClr val="00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af-ZA" sz="2800" i="1">
                <a:solidFill>
                  <a:srgbClr val="00FFFF"/>
                </a:solidFill>
                <a:latin typeface="Comic Sans MS" pitchFamily="66" charset="0"/>
                <a:cs typeface="Arial" charset="0"/>
              </a:rPr>
              <a:t>Me encanta el fútbol.</a:t>
            </a:r>
            <a:endParaRPr lang="en-US" sz="2800">
              <a:latin typeface="Arial" charset="0"/>
              <a:cs typeface="Arial" charset="0"/>
            </a:endParaRPr>
          </a:p>
          <a:p>
            <a:r>
              <a:rPr lang="af-ZA" sz="28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If a </a:t>
            </a:r>
            <a:r>
              <a:rPr lang="af-ZA" sz="2800" u="sng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verb (INFINITIVE FORM) </a:t>
            </a:r>
            <a:r>
              <a:rPr lang="af-ZA" sz="28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follows, use:  third person singular (él, ella, Ud.) </a:t>
            </a:r>
            <a:br>
              <a:rPr lang="af-ZA" sz="2800">
                <a:solidFill>
                  <a:srgbClr val="FFFFFF"/>
                </a:solidFill>
                <a:latin typeface="Comic Sans MS" pitchFamily="66" charset="0"/>
                <a:cs typeface="Arial" charset="0"/>
              </a:rPr>
            </a:br>
            <a:r>
              <a:rPr lang="af-ZA" sz="2800" i="1">
                <a:solidFill>
                  <a:srgbClr val="00FFFF"/>
                </a:solidFill>
                <a:latin typeface="Comic Sans MS" pitchFamily="66" charset="0"/>
                <a:cs typeface="Arial" charset="0"/>
              </a:rPr>
              <a:t>ej.</a:t>
            </a:r>
            <a:r>
              <a:rPr lang="af-ZA" sz="2800">
                <a:solidFill>
                  <a:srgbClr val="00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af-ZA" sz="2800" i="1">
                <a:solidFill>
                  <a:srgbClr val="00FFFF"/>
                </a:solidFill>
                <a:latin typeface="Comic Sans MS" pitchFamily="66" charset="0"/>
                <a:cs typeface="Arial" charset="0"/>
              </a:rPr>
              <a:t>Me encanta jugar al fútbol.</a:t>
            </a:r>
            <a:endParaRPr lang="en-US" sz="2800">
              <a:latin typeface="Arial" charset="0"/>
              <a:cs typeface="Arial" charset="0"/>
            </a:endParaRPr>
          </a:p>
          <a:p>
            <a:r>
              <a:rPr lang="af-ZA" sz="28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If a </a:t>
            </a:r>
            <a:r>
              <a:rPr lang="af-ZA" sz="2800" u="sng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plural noun</a:t>
            </a:r>
            <a:r>
              <a:rPr lang="af-ZA" sz="28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follows, use:   third person plural (ellos, ellas, Uds.) form</a:t>
            </a:r>
            <a:endParaRPr lang="en-US" sz="280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af-ZA" sz="2800" i="1">
                <a:solidFill>
                  <a:srgbClr val="00FFFF"/>
                </a:solidFill>
                <a:latin typeface="Comic Sans MS" pitchFamily="66" charset="0"/>
                <a:cs typeface="Times New Roman" pitchFamily="18" charset="0"/>
              </a:rPr>
              <a:t>	ej. Me encantan los deportes.</a:t>
            </a:r>
            <a:endParaRPr lang="en-US" sz="2800" i="1">
              <a:solidFill>
                <a:srgbClr val="00FF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ejemplo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41475"/>
            <a:ext cx="5105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(A mí) </a:t>
            </a:r>
            <a:r>
              <a:rPr lang="af-ZA">
                <a:solidFill>
                  <a:srgbClr val="FF0000"/>
                </a:solidFill>
                <a:latin typeface="Arial" charset="0"/>
                <a:cs typeface="Arial" charset="0"/>
              </a:rPr>
              <a:t>me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gust</a:t>
            </a:r>
            <a:r>
              <a:rPr lang="af-ZA" u="sng">
                <a:solidFill>
                  <a:srgbClr val="00FFFF"/>
                </a:solidFill>
                <a:latin typeface="Arial" charset="0"/>
                <a:cs typeface="Arial" charset="0"/>
              </a:rPr>
              <a:t>a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la fruta.  </a:t>
            </a:r>
            <a:b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Fruit </a:t>
            </a:r>
            <a:r>
              <a:rPr lang="af-ZA" u="sng">
                <a:solidFill>
                  <a:srgbClr val="CCFFCC"/>
                </a:solidFill>
                <a:latin typeface="Arial" charset="0"/>
                <a:cs typeface="Arial" charset="0"/>
              </a:rPr>
              <a:t>is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pleasing </a:t>
            </a:r>
            <a:r>
              <a:rPr lang="af-ZA">
                <a:solidFill>
                  <a:srgbClr val="FF0000"/>
                </a:solidFill>
                <a:latin typeface="Arial" charset="0"/>
                <a:cs typeface="Arial" charset="0"/>
              </a:rPr>
              <a:t>to me.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f-ZA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(I like fruit)</a:t>
            </a: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 </a:t>
            </a: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(A mí) </a:t>
            </a:r>
            <a:r>
              <a:rPr lang="af-ZA">
                <a:solidFill>
                  <a:srgbClr val="FF0000"/>
                </a:solidFill>
                <a:latin typeface="Arial" charset="0"/>
                <a:cs typeface="Arial" charset="0"/>
              </a:rPr>
              <a:t>me 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import</a:t>
            </a:r>
            <a:r>
              <a:rPr lang="af-ZA" u="sng">
                <a:solidFill>
                  <a:srgbClr val="00FFFF"/>
                </a:solidFill>
                <a:latin typeface="Arial" charset="0"/>
                <a:cs typeface="Arial" charset="0"/>
              </a:rPr>
              <a:t>an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las notas.  </a:t>
            </a:r>
            <a:b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My grades matter </a:t>
            </a:r>
            <a:r>
              <a:rPr lang="af-ZA">
                <a:solidFill>
                  <a:srgbClr val="FF0000"/>
                </a:solidFill>
                <a:latin typeface="Arial" charset="0"/>
                <a:cs typeface="Arial" charset="0"/>
              </a:rPr>
              <a:t>to me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30724" name="Picture 4" descr="bd0804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52600"/>
            <a:ext cx="1897063" cy="1736725"/>
          </a:xfrm>
          <a:prstGeom prst="rect">
            <a:avLst/>
          </a:prstGeom>
          <a:noFill/>
        </p:spPr>
      </p:pic>
      <p:pic>
        <p:nvPicPr>
          <p:cNvPr id="30726" name="Picture 6" descr="j02819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4191000"/>
            <a:ext cx="2209800" cy="2092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Más ejemplos: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f-ZA">
                <a:solidFill>
                  <a:srgbClr val="FF0000"/>
                </a:solidFill>
                <a:latin typeface="Arial" charset="0"/>
                <a:cs typeface="Arial" charset="0"/>
              </a:rPr>
              <a:t>A ella le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duel</a:t>
            </a:r>
            <a:r>
              <a:rPr lang="af-ZA">
                <a:solidFill>
                  <a:srgbClr val="66CCFF"/>
                </a:solidFill>
                <a:latin typeface="Arial" charset="0"/>
                <a:cs typeface="Arial" charset="0"/>
              </a:rPr>
              <a:t>e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la cabeza.</a:t>
            </a:r>
          </a:p>
          <a:p>
            <a:r>
              <a:rPr lang="af-ZA">
                <a:solidFill>
                  <a:srgbClr val="FF0000"/>
                </a:solidFill>
                <a:latin typeface="Arial" charset="0"/>
                <a:cs typeface="Arial" charset="0"/>
              </a:rPr>
              <a:t>A ella le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gust</a:t>
            </a:r>
            <a:r>
              <a:rPr lang="af-ZA">
                <a:solidFill>
                  <a:srgbClr val="00FFFF"/>
                </a:solidFill>
                <a:latin typeface="Arial" charset="0"/>
                <a:cs typeface="Arial" charset="0"/>
              </a:rPr>
              <a:t>an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las flores.</a:t>
            </a:r>
            <a:endParaRPr lang="en-US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 </a:t>
            </a:r>
            <a:endParaRPr lang="en-US">
              <a:latin typeface="Arial" charset="0"/>
              <a:cs typeface="Arial" charset="0"/>
            </a:endParaRPr>
          </a:p>
          <a:p>
            <a:r>
              <a:rPr lang="af-ZA">
                <a:solidFill>
                  <a:srgbClr val="FF0000"/>
                </a:solidFill>
                <a:latin typeface="Arial" charset="0"/>
                <a:cs typeface="Arial" charset="0"/>
              </a:rPr>
              <a:t>A los j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ó</a:t>
            </a:r>
            <a:r>
              <a:rPr lang="af-ZA">
                <a:solidFill>
                  <a:srgbClr val="FF0000"/>
                </a:solidFill>
                <a:latin typeface="Arial" charset="0"/>
                <a:cs typeface="Arial" charset="0"/>
              </a:rPr>
              <a:t>venes les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interes</a:t>
            </a:r>
            <a:r>
              <a:rPr lang="af-ZA">
                <a:solidFill>
                  <a:srgbClr val="66CCFF"/>
                </a:solidFill>
                <a:latin typeface="Arial" charset="0"/>
                <a:cs typeface="Arial" charset="0"/>
              </a:rPr>
              <a:t>a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acampar.	</a:t>
            </a:r>
          </a:p>
          <a:p>
            <a:r>
              <a:rPr lang="af-ZA">
                <a:solidFill>
                  <a:srgbClr val="FF0000"/>
                </a:solidFill>
                <a:latin typeface="Arial" charset="0"/>
                <a:cs typeface="Arial" charset="0"/>
              </a:rPr>
              <a:t>A ellas les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fascin</a:t>
            </a:r>
            <a:r>
              <a:rPr lang="af-ZA">
                <a:solidFill>
                  <a:srgbClr val="00FFFF"/>
                </a:solidFill>
                <a:latin typeface="Arial" charset="0"/>
                <a:cs typeface="Arial" charset="0"/>
              </a:rPr>
              <a:t>an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 las pel</a:t>
            </a: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í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culas c</a:t>
            </a: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ó</a:t>
            </a:r>
            <a:r>
              <a:rPr lang="af-ZA">
                <a:solidFill>
                  <a:srgbClr val="FFFFFF"/>
                </a:solidFill>
                <a:latin typeface="Arial" charset="0"/>
                <a:cs typeface="Arial" charset="0"/>
              </a:rPr>
              <a:t>micas.</a:t>
            </a:r>
            <a:endParaRPr lang="en-US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f-ZA" sz="4000">
                <a:solidFill>
                  <a:srgbClr val="FF6600"/>
                </a:solidFill>
                <a:latin typeface="Arial" charset="0"/>
                <a:cs typeface="Arial" charset="0"/>
              </a:rPr>
              <a:t>Ramón  describe los gustos de varias personas.  ¿Qué dice él?</a:t>
            </a:r>
            <a:endParaRPr lang="en-US" sz="400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41475"/>
            <a:ext cx="6019800" cy="949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  <a:effectLst/>
                <a:latin typeface="Times New Roman" pitchFamily="18" charset="0"/>
              </a:rPr>
              <a:t>1.  A mí / gustar/ la ropa de Gap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19200" y="2468563"/>
            <a:ext cx="54102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mí me gusta la ropa de Gap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09600" y="3154363"/>
            <a:ext cx="82296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2.  A nosotros / importar / buenas notas.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62000" y="3840163"/>
            <a:ext cx="83820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nosotros nos importan buenas notas.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85800" y="4648200"/>
            <a:ext cx="8458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3.  A ti / faltar / l</a:t>
            </a:r>
            <a:r>
              <a:rPr lang="en-US" sz="3200">
                <a:solidFill>
                  <a:schemeClr val="tx2"/>
                </a:solidFill>
                <a:cs typeface="Times New Roman" pitchFamily="18" charset="0"/>
              </a:rPr>
              <a:t>ápiz</a:t>
            </a:r>
            <a:r>
              <a:rPr lang="en-US" sz="32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914400" y="5334000"/>
            <a:ext cx="8229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ti te falta el l</a:t>
            </a:r>
            <a:r>
              <a:rPr lang="en-US" sz="3200">
                <a:cs typeface="Times New Roman" pitchFamily="18" charset="0"/>
              </a:rPr>
              <a:t>ápiz.</a:t>
            </a:r>
          </a:p>
        </p:txBody>
      </p:sp>
      <p:pic>
        <p:nvPicPr>
          <p:cNvPr id="40972" name="Picture 12" descr="j028363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1981200"/>
            <a:ext cx="1363663" cy="152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926</TotalTime>
  <Words>649</Words>
  <Application>Microsoft Office PowerPoint</Application>
  <PresentationFormat>On-screen Show (4:3)</PresentationFormat>
  <Paragraphs>100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Berlin Sans FB</vt:lpstr>
      <vt:lpstr>Comic Sans MS</vt:lpstr>
      <vt:lpstr>Times New Roman</vt:lpstr>
      <vt:lpstr>Wingdings</vt:lpstr>
      <vt:lpstr>Blue Diagonal</vt:lpstr>
      <vt:lpstr>Hoy es martes el diez.  Ayer fue lunes el nueve.</vt:lpstr>
      <vt:lpstr>Verbs like GUSTAR</vt:lpstr>
      <vt:lpstr>Remember gustar is not like a regular verb.  We only use the following forms of the verb: </vt:lpstr>
      <vt:lpstr>Other verbs like GUSTAR</vt:lpstr>
      <vt:lpstr>¿Gusta or gustan?</vt:lpstr>
      <vt:lpstr>Remember</vt:lpstr>
      <vt:lpstr>Por ejemplo</vt:lpstr>
      <vt:lpstr>Más ejemplos:</vt:lpstr>
      <vt:lpstr>Ramón  describe los gustos de varias personas.  ¿Qué dice él?</vt:lpstr>
      <vt:lpstr>4. A Uds./  interesar / resolver problemas  </vt:lpstr>
      <vt:lpstr>¿Cómo se dice en español?</vt:lpstr>
      <vt:lpstr>¿Cómo se dice en español?:</vt:lpstr>
      <vt:lpstr>¿Cómo se dice en español?:</vt:lpstr>
      <vt:lpstr>¿Cómo se dice en español?:</vt:lpstr>
      <vt:lpstr>¿Cómo se dice en español?:</vt:lpstr>
      <vt:lpstr>¿Cómo se dice en español?:</vt:lpstr>
      <vt:lpstr>Hoy es miércoles el once.  Ayer fue martes el diez.</vt:lpstr>
      <vt:lpstr>PowerPoint Presentation</vt:lpstr>
      <vt:lpstr>PowerPoint Presentation</vt:lpstr>
      <vt:lpstr>PowerPoint Presentation</vt:lpstr>
      <vt:lpstr>Boleto de Salida</vt:lpstr>
      <vt:lpstr>Hoy es jueves el doce.  Ayer fue miércoles el once.</vt:lpstr>
      <vt:lpstr>Las Charadas</vt:lpstr>
      <vt:lpstr>Hoy es lunes el dieciséis.  Ayer fue domingo.</vt:lpstr>
      <vt:lpstr>PowerPoint Presentation</vt:lpstr>
      <vt:lpstr>Vamos a leer.</vt:lpstr>
      <vt:lpstr>Las Películas</vt:lpstr>
      <vt:lpstr>Hoy es martes el diecisiete.  Ayer fue lunes el dieciséis.</vt:lpstr>
      <vt:lpstr>Boleto de Salida La Tarea: GP 285-286 CP 161 y 164</vt:lpstr>
      <vt:lpstr>Descripciones</vt:lpstr>
      <vt:lpstr>PowerPoint Presentation</vt:lpstr>
      <vt:lpstr>PowerPoint Presentation</vt:lpstr>
      <vt:lpstr>PowerPoint Presentation</vt:lpstr>
      <vt:lpstr>Boleto de Salida</vt:lpstr>
    </vt:vector>
  </TitlesOfParts>
  <Company>Township High School #211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Verbs like GUSTAR</dc:title>
  <dc:creator>fhsadmin</dc:creator>
  <cp:lastModifiedBy>Irwin, Kelli</cp:lastModifiedBy>
  <cp:revision>56</cp:revision>
  <cp:lastPrinted>1601-01-01T00:00:00Z</cp:lastPrinted>
  <dcterms:created xsi:type="dcterms:W3CDTF">2003-02-10T13:40:18Z</dcterms:created>
  <dcterms:modified xsi:type="dcterms:W3CDTF">2018-04-16T19:12:29Z</dcterms:modified>
</cp:coreProperties>
</file>