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24" r:id="rId11"/>
    <p:sldId id="313" r:id="rId12"/>
    <p:sldId id="314" r:id="rId13"/>
    <p:sldId id="315" r:id="rId14"/>
    <p:sldId id="316" r:id="rId15"/>
    <p:sldId id="317" r:id="rId16"/>
    <p:sldId id="325" r:id="rId17"/>
    <p:sldId id="319" r:id="rId18"/>
    <p:sldId id="318" r:id="rId19"/>
    <p:sldId id="320" r:id="rId20"/>
    <p:sldId id="321" r:id="rId21"/>
    <p:sldId id="322" r:id="rId22"/>
    <p:sldId id="323" r:id="rId23"/>
    <p:sldId id="303" r:id="rId24"/>
    <p:sldId id="32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000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241" y="-93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27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992EEF6E-87DF-4993-8041-5FE868667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8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10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11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12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13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14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15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16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17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18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19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2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20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21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22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DD3C1B-FD8A-4AB4-9CC6-8BAB82F2049D}" type="slidenum">
              <a:rPr lang="en-US" altLang="en-US" sz="1000" smtClean="0"/>
              <a:pPr/>
              <a:t>23</a:t>
            </a:fld>
            <a:endParaRPr lang="en-US" altLang="en-US" sz="10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DD3C1B-FD8A-4AB4-9CC6-8BAB82F2049D}" type="slidenum">
              <a:rPr lang="en-US" altLang="en-US" sz="1000" smtClean="0"/>
              <a:pPr/>
              <a:t>24</a:t>
            </a:fld>
            <a:endParaRPr lang="en-US" altLang="en-US" sz="10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3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4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5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6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7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8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B6622-3646-4E47-BED0-44A43F1CFF67}" type="slidenum">
              <a:rPr lang="en-US" altLang="en-US" sz="1000" smtClean="0"/>
              <a:pPr/>
              <a:t>9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28613" y="2132013"/>
            <a:ext cx="8839200" cy="4725987"/>
            <a:chOff x="207" y="1343"/>
            <a:chExt cx="5568" cy="2977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207" y="2024"/>
              <a:ext cx="5558" cy="2296"/>
            </a:xfrm>
            <a:custGeom>
              <a:avLst/>
              <a:gdLst>
                <a:gd name="T0" fmla="*/ 5557 w 5558"/>
                <a:gd name="T1" fmla="*/ 0 h 2296"/>
                <a:gd name="T2" fmla="*/ 0 w 5558"/>
                <a:gd name="T3" fmla="*/ 0 h 2296"/>
                <a:gd name="T4" fmla="*/ 0 w 5558"/>
                <a:gd name="T5" fmla="*/ 229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58" h="2296">
                  <a:moveTo>
                    <a:pt x="5557" y="0"/>
                  </a:moveTo>
                  <a:lnTo>
                    <a:pt x="0" y="0"/>
                  </a:lnTo>
                  <a:lnTo>
                    <a:pt x="0" y="2295"/>
                  </a:lnTo>
                </a:path>
              </a:pathLst>
            </a:custGeom>
            <a:noFill/>
            <a:ln w="1016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207" y="1343"/>
              <a:ext cx="5568" cy="2977"/>
            </a:xfrm>
            <a:custGeom>
              <a:avLst/>
              <a:gdLst>
                <a:gd name="T0" fmla="*/ 436 w 5568"/>
                <a:gd name="T1" fmla="*/ 2976 h 2977"/>
                <a:gd name="T2" fmla="*/ 435 w 5568"/>
                <a:gd name="T3" fmla="*/ 0 h 2977"/>
                <a:gd name="T4" fmla="*/ 0 w 5568"/>
                <a:gd name="T5" fmla="*/ 0 h 2977"/>
                <a:gd name="T6" fmla="*/ 0 w 5568"/>
                <a:gd name="T7" fmla="*/ 486 h 2977"/>
                <a:gd name="T8" fmla="*/ 5567 w 5568"/>
                <a:gd name="T9" fmla="*/ 486 h 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8" h="2977">
                  <a:moveTo>
                    <a:pt x="436" y="2976"/>
                  </a:moveTo>
                  <a:lnTo>
                    <a:pt x="435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67" y="486"/>
                  </a:lnTo>
                </a:path>
              </a:pathLst>
            </a:custGeom>
            <a:noFill/>
            <a:ln w="1016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BD46FF7-2928-4972-B832-B02DA971F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BEF0E81-7B73-4466-BE56-A5D9988FF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09550"/>
            <a:ext cx="194310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09550"/>
            <a:ext cx="567690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D90C2A5-081F-4906-81D8-A35ECDA55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9550"/>
            <a:ext cx="7772400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5EDB7F3-C231-4F53-8FA7-4600E8E19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9550"/>
            <a:ext cx="7772400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815E408-2411-4AE8-BC60-B4969327A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DDE7028-CBF2-44C3-B874-CCEEF060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4C37E3F-76DD-4532-8F4F-A671875B0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DD305C2-522D-4888-991B-CBAECC9E0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4EA3212-AB4D-4E42-9CC9-C0D05114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58FD8F7-DFCA-46FF-84AA-708AFB9B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90B4DF7-8B53-4611-BBC3-2B4617F8D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87CDF67-9CB9-4440-82BD-BDF0FC00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6C661D8-910E-47CA-BA21-B6AE89F3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31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381000" y="620713"/>
            <a:ext cx="8786813" cy="6237287"/>
            <a:chOff x="240" y="391"/>
            <a:chExt cx="5535" cy="392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240" y="1072"/>
              <a:ext cx="5535" cy="3248"/>
            </a:xfrm>
            <a:custGeom>
              <a:avLst/>
              <a:gdLst>
                <a:gd name="T0" fmla="*/ 5534 w 5535"/>
                <a:gd name="T1" fmla="*/ 0 h 3248"/>
                <a:gd name="T2" fmla="*/ 0 w 5535"/>
                <a:gd name="T3" fmla="*/ 0 h 3248"/>
                <a:gd name="T4" fmla="*/ 0 w 5535"/>
                <a:gd name="T5" fmla="*/ 3247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35" h="3248">
                  <a:moveTo>
                    <a:pt x="5534" y="0"/>
                  </a:moveTo>
                  <a:lnTo>
                    <a:pt x="0" y="0"/>
                  </a:lnTo>
                  <a:lnTo>
                    <a:pt x="0" y="3247"/>
                  </a:lnTo>
                </a:path>
              </a:pathLst>
            </a:custGeom>
            <a:noFill/>
            <a:ln w="1016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240" y="391"/>
              <a:ext cx="5535" cy="3929"/>
            </a:xfrm>
            <a:custGeom>
              <a:avLst/>
              <a:gdLst>
                <a:gd name="T0" fmla="*/ 433 w 5535"/>
                <a:gd name="T1" fmla="*/ 3928 h 3929"/>
                <a:gd name="T2" fmla="*/ 433 w 5535"/>
                <a:gd name="T3" fmla="*/ 0 h 3929"/>
                <a:gd name="T4" fmla="*/ 0 w 5535"/>
                <a:gd name="T5" fmla="*/ 0 h 3929"/>
                <a:gd name="T6" fmla="*/ 0 w 5535"/>
                <a:gd name="T7" fmla="*/ 486 h 3929"/>
                <a:gd name="T8" fmla="*/ 5534 w 5535"/>
                <a:gd name="T9" fmla="*/ 486 h 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5" h="3929">
                  <a:moveTo>
                    <a:pt x="433" y="3928"/>
                  </a:moveTo>
                  <a:lnTo>
                    <a:pt x="433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34" y="486"/>
                  </a:lnTo>
                </a:path>
              </a:pathLst>
            </a:custGeom>
            <a:noFill/>
            <a:ln w="1016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0955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58B530-25FF-4219-AAF2-3B380700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Ln9gpLgsMgCFQptPgodT94B_Q&amp;url=http://www.cliparthut.com/mob-of-people-clipart.html&amp;bvm=bv.104615367,d.cWw&amp;psig=AFQjCNGp68-EbECcWXtoJnGm9vbdRqRYBA&amp;ust=144432071458479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P3nkrbgsMgCFYePPgodfhgGrA&amp;url=http://www.clipartpanda.com/categories/atlas-clipart&amp;bvm=bv.104615367,d.cWw&amp;psig=AFQjCNEGhTi7ouh0v4NhH9ib__Gt9PxDcA&amp;ust=144432077193595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mguMzgsMgCFQZvPgodj1QMKg&amp;url=http://www.cliparthut.com/artist-tools-clipart.html&amp;bvm=bv.104615367,d.cWw&amp;psig=AFQjCNGL6kTna4RxYeKBCQ2z7cI_9R1bLA&amp;ust=144432084241016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uact=8&amp;ved=0CAcQjRxqFQoTCMGemPTksMgCFQJxPgodeTUGag&amp;url=http://www.teamdepotmichigan.org/apps/photos/photo?photoid=136356303&amp;psig=AFQjCNEQJaWzcFMpfTrVhLRa2sqTh8Ik3A&amp;ust=14443219794736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qJnJrlsMgCFUWCPgod63IHPQ&amp;url=http://idahoptv.org/dialogue4kids/season9/greenenergy/links.cfm&amp;psig=AFQjCNFg9l0TMLbslWUQQSzlrnKoqun7GQ&amp;ust=144432205677804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hyperlink" Target="http://www.google.com/url?sa=i&amp;rct=j&amp;q=&amp;esrc=s&amp;frm=1&amp;source=images&amp;cd=&amp;cad=rja&amp;uact=8&amp;ved=0CAcQjRxqFQoTCNmGpN7lsMgCFQEbPgodeU0FVg&amp;url=http://xpeditiononline.com/warmingpage.html&amp;psig=AFQjCNGydahL3YPohgsVah1cRq3_G7-3wQ&amp;ust=1444322210705963" TargetMode="Externa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uact=8&amp;ved=0CAcQjRxqFQoTCITH5IfnsMgCFcY5PgodeLwMfw&amp;url=http://hartechconsult.com/inventory-management-tools/&amp;psig=AFQjCNGgbCTOj463b2PYd2Qeh819F7GMFw&amp;ust=144432250814727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q8h8PnsMgCFQFZPgodTggFtg&amp;url=http://clipgid.com/time-clipart.html&amp;psig=AFQjCNG-Qc6YOS_G-KwYKCRjfl3a7mhe6g&amp;ust=144432267997818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uact=8&amp;ved=0CAcQjRxqFQoTCKuMko7LrsgCFcpuPgodaIoEVQ&amp;url=http://www.clipartpanda.com/categories/school-clip-art&amp;psig=AFQjCNHFV0AX6-BPAZjI0swuXPEVzvmWpw&amp;ust=144424616933763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5.0 Introduction to Design and Engineering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00545" y="1524000"/>
            <a:ext cx="7772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kern="0" dirty="0" smtClean="0">
                <a:solidFill>
                  <a:srgbClr val="002060"/>
                </a:solidFill>
                <a:effectLst/>
              </a:rPr>
              <a:t>The Production Systems</a:t>
            </a:r>
          </a:p>
        </p:txBody>
      </p:sp>
      <p:pic>
        <p:nvPicPr>
          <p:cNvPr id="1026" name="Picture 2" descr="http://www.cliparthut.com/clip-arts/111/production-clip-art-11134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 bwMode="auto">
          <a:xfrm>
            <a:off x="4428836" y="2743200"/>
            <a:ext cx="4351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ssroomclipart.com/images/gallery/Clipart/People/construction-worker-60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2"/>
          <a:stretch/>
        </p:blipFill>
        <p:spPr bwMode="auto">
          <a:xfrm>
            <a:off x="1524000" y="3475182"/>
            <a:ext cx="2609850" cy="29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4005" y="4802832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kern="0" dirty="0" smtClean="0">
                <a:solidFill>
                  <a:srgbClr val="002060"/>
                </a:solidFill>
                <a:effectLst/>
              </a:rPr>
              <a:t>An __________ includes anything that is put into a system.</a:t>
            </a:r>
            <a:endParaRPr lang="en-US" sz="36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5688" y="4545511"/>
            <a:ext cx="184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Input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44598" y="2015839"/>
            <a:ext cx="7715816" cy="2041128"/>
            <a:chOff x="1265380" y="3950964"/>
            <a:chExt cx="7715816" cy="204112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130960" y="3967018"/>
              <a:ext cx="1828800" cy="762000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265380" y="3962400"/>
              <a:ext cx="1828800" cy="762000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60947" y="395096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>
                  <a:solidFill>
                    <a:srgbClr val="FF0000"/>
                  </a:solidFill>
                </a:rPr>
                <a:t>Input</a:t>
              </a:r>
              <a:endParaRPr lang="en-US" sz="3600" u="sng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2068" y="3994512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Process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 bwMode="auto">
            <a:xfrm>
              <a:off x="3246580" y="4119418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142180" y="4114800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952496" y="4576618"/>
              <a:ext cx="0" cy="109912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179780" y="5640954"/>
              <a:ext cx="577271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3821548" y="5382492"/>
              <a:ext cx="2514600" cy="609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038096" y="3962400"/>
              <a:ext cx="1828800" cy="762000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2179780" y="4719782"/>
              <a:ext cx="0" cy="94672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923796" y="398329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75000"/>
                    </a:schemeClr>
                  </a:solidFill>
                </a:rPr>
                <a:t>Output</a:t>
              </a:r>
              <a:endParaRPr lang="en-US" sz="3600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2481" y="534576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Feedback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6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44598" y="5105400"/>
            <a:ext cx="766501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___________is 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the action part of a system.  It is what happens to the inputs that creates the output.</a:t>
            </a:r>
            <a:endParaRPr lang="en-US" sz="3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4267200"/>
            <a:ext cx="184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Process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44598" y="2015839"/>
            <a:ext cx="7715816" cy="2041128"/>
            <a:chOff x="1265380" y="3950964"/>
            <a:chExt cx="7715816" cy="204112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130960" y="3967018"/>
              <a:ext cx="1828800" cy="762000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265380" y="3962400"/>
              <a:ext cx="1828800" cy="762000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60947" y="395096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Input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2068" y="3994512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Process</a:t>
              </a:r>
              <a:endParaRPr lang="en-US" sz="3600" u="sng" dirty="0">
                <a:solidFill>
                  <a:srgbClr val="FF0000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 bwMode="auto">
            <a:xfrm>
              <a:off x="3246580" y="4119418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142180" y="4114800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952496" y="4576618"/>
              <a:ext cx="0" cy="109912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179780" y="5640954"/>
              <a:ext cx="577271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3821548" y="5382492"/>
              <a:ext cx="2514600" cy="609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038096" y="3962400"/>
              <a:ext cx="1828800" cy="762000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2179780" y="4719782"/>
              <a:ext cx="0" cy="94672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923796" y="398329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75000"/>
                    </a:schemeClr>
                  </a:solidFill>
                </a:rPr>
                <a:t>Output</a:t>
              </a:r>
              <a:endParaRPr lang="en-US" sz="3600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2481" y="534576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Feedback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2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06945" y="4876800"/>
            <a:ext cx="766501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1"/>
            <a:r>
              <a:rPr lang="en-US" dirty="0" smtClean="0">
                <a:solidFill>
                  <a:srgbClr val="002060"/>
                </a:solidFill>
                <a:effectLst/>
              </a:rPr>
              <a:t>The ___________ </a:t>
            </a:r>
            <a:r>
              <a:rPr lang="en-US" dirty="0">
                <a:solidFill>
                  <a:srgbClr val="002060"/>
                </a:solidFill>
                <a:effectLst/>
              </a:rPr>
              <a:t>is the goal or result of a system.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492078"/>
            <a:ext cx="1847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Output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44598" y="2015839"/>
            <a:ext cx="7715816" cy="2041128"/>
            <a:chOff x="1265380" y="3950964"/>
            <a:chExt cx="7715816" cy="204112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130960" y="3967018"/>
              <a:ext cx="1828800" cy="762000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265380" y="3962400"/>
              <a:ext cx="1828800" cy="762000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60947" y="395096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Input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2068" y="3994512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Process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 bwMode="auto">
            <a:xfrm>
              <a:off x="3246580" y="4119418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142180" y="4114800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952496" y="4576618"/>
              <a:ext cx="0" cy="109912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179780" y="5640954"/>
              <a:ext cx="577271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3821548" y="5382492"/>
              <a:ext cx="2514600" cy="609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038096" y="3962400"/>
              <a:ext cx="1828800" cy="762000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2179780" y="4719782"/>
              <a:ext cx="0" cy="94672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923796" y="398329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Output</a:t>
              </a:r>
              <a:endParaRPr lang="en-US" sz="3600" u="sng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2481" y="534576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Feedback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4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2849" y="5181600"/>
            <a:ext cx="766501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1"/>
            <a:r>
              <a:rPr lang="en-US" sz="4000" dirty="0" smtClean="0">
                <a:solidFill>
                  <a:srgbClr val="002060"/>
                </a:solidFill>
                <a:effectLst/>
              </a:rPr>
              <a:t>___________ </a:t>
            </a:r>
            <a:r>
              <a:rPr lang="en-US" sz="4000" dirty="0">
                <a:solidFill>
                  <a:srgbClr val="002060"/>
                </a:solidFill>
                <a:effectLst/>
              </a:rPr>
              <a:t>is information about the output that is sent back to the system.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316342"/>
            <a:ext cx="254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Feedback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44598" y="2015839"/>
            <a:ext cx="7715816" cy="2041128"/>
            <a:chOff x="1265380" y="3950964"/>
            <a:chExt cx="7715816" cy="204112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130960" y="3967018"/>
              <a:ext cx="1828800" cy="762000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265380" y="3962400"/>
              <a:ext cx="1828800" cy="762000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60947" y="395096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Input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2068" y="3994512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50000"/>
                    </a:schemeClr>
                  </a:solidFill>
                </a:rPr>
                <a:t>Process</a:t>
              </a:r>
              <a:endParaRPr lang="en-US" sz="3600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 bwMode="auto">
            <a:xfrm>
              <a:off x="3246580" y="4119418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142180" y="4114800"/>
              <a:ext cx="762000" cy="4572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952496" y="4576618"/>
              <a:ext cx="0" cy="109912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179780" y="5640954"/>
              <a:ext cx="577271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3821548" y="5382492"/>
              <a:ext cx="2514600" cy="609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038096" y="3962400"/>
              <a:ext cx="1828800" cy="762000"/>
            </a:xfrm>
            <a:prstGeom prst="round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2179780" y="4719782"/>
              <a:ext cx="0" cy="94672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923796" y="398329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chemeClr val="accent2">
                      <a:lumMod val="75000"/>
                    </a:schemeClr>
                  </a:solidFill>
                </a:rPr>
                <a:t>Output</a:t>
              </a:r>
              <a:endParaRPr lang="en-US" sz="3600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2481" y="534576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>
                  <a:solidFill>
                    <a:srgbClr val="FF0000"/>
                  </a:solidFill>
                </a:rPr>
                <a:t>Feedback</a:t>
              </a:r>
              <a:endParaRPr lang="en-US" sz="3600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203" y="3808416"/>
            <a:ext cx="731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2060"/>
                </a:solidFill>
              </a:rPr>
              <a:t>                                A </a:t>
            </a:r>
            <a:r>
              <a:rPr lang="en-US" sz="36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  <a:r>
              <a:rPr lang="en-US" sz="3600" kern="0" dirty="0" smtClean="0">
                <a:solidFill>
                  <a:srgbClr val="002060"/>
                </a:solidFill>
              </a:rPr>
              <a:t> is </a:t>
            </a:r>
            <a:r>
              <a:rPr lang="en-US" sz="3600" kern="0" dirty="0">
                <a:solidFill>
                  <a:srgbClr val="002060"/>
                </a:solidFill>
              </a:rPr>
              <a:t>anything that provides </a:t>
            </a:r>
            <a:r>
              <a:rPr lang="en-US" sz="3600" kern="0" dirty="0" smtClean="0">
                <a:solidFill>
                  <a:srgbClr val="002060"/>
                </a:solidFill>
              </a:rPr>
              <a:t>_____________ </a:t>
            </a:r>
            <a:r>
              <a:rPr lang="en-US" sz="3600" kern="0" dirty="0">
                <a:solidFill>
                  <a:srgbClr val="002060"/>
                </a:solidFill>
              </a:rPr>
              <a:t>or </a:t>
            </a:r>
            <a:r>
              <a:rPr lang="en-US" sz="3600" kern="0" dirty="0" smtClean="0">
                <a:solidFill>
                  <a:srgbClr val="002060"/>
                </a:solidFill>
              </a:rPr>
              <a:t>_____________ </a:t>
            </a:r>
            <a:r>
              <a:rPr lang="en-US" sz="3600" kern="0" dirty="0">
                <a:solidFill>
                  <a:srgbClr val="002060"/>
                </a:solidFill>
              </a:rPr>
              <a:t>for a system.</a:t>
            </a: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80127" y="33528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All Technological Systems, such as </a:t>
            </a:r>
            <a:r>
              <a:rPr lang="en-US" sz="36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  Technology, </a:t>
            </a:r>
            <a:r>
              <a:rPr lang="en-US" sz="3600" kern="0" dirty="0" smtClean="0">
                <a:solidFill>
                  <a:srgbClr val="002060"/>
                </a:solidFill>
                <a:effectLst/>
              </a:rPr>
              <a:t>require 7 basic  _____________ in order to properly function</a:t>
            </a:r>
            <a:r>
              <a:rPr lang="en-US" sz="3200" kern="0" dirty="0" smtClean="0">
                <a:solidFill>
                  <a:srgbClr val="002060"/>
                </a:solidFill>
                <a:effectLst/>
              </a:rPr>
              <a:t>.  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2104" y="3278912"/>
            <a:ext cx="224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resources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276" y="491605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supplies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2736" y="490450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support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30360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499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FF0000"/>
                </a:solidFill>
              </a:rPr>
              <a:t>People</a:t>
            </a:r>
          </a:p>
        </p:txBody>
      </p:sp>
      <p:pic>
        <p:nvPicPr>
          <p:cNvPr id="11266" name="Picture 2" descr="http://www.cliparthut.com/clip-arts/13/christian-clip-art-image-happy-children-white-back-13533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2719020" cy="20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4994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0070C0"/>
                </a:solidFill>
              </a:rPr>
              <a:t>People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</a:t>
            </a:r>
            <a:r>
              <a:rPr lang="en-US" sz="3200" dirty="0" smtClean="0">
                <a:solidFill>
                  <a:srgbClr val="FF0000"/>
                </a:solidFill>
              </a:rPr>
              <a:t>Information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9218" name="Picture 2" descr="http://images.clipartpanda.com/information-clipart-look_it_up_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2919723"/>
            <a:ext cx="2516909" cy="1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4994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0070C0"/>
                </a:solidFill>
              </a:rPr>
              <a:t>People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</a:t>
            </a:r>
            <a:r>
              <a:rPr lang="en-US" sz="3200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3.   </a:t>
            </a:r>
            <a:r>
              <a:rPr lang="en-US" sz="3200" dirty="0" smtClean="0">
                <a:solidFill>
                  <a:srgbClr val="FF0000"/>
                </a:solidFill>
              </a:rPr>
              <a:t>Tools and Machines</a:t>
            </a:r>
          </a:p>
        </p:txBody>
      </p:sp>
      <p:pic>
        <p:nvPicPr>
          <p:cNvPr id="10242" name="Picture 2" descr="http://www.cliparthut.com/clip-arts/252/construction-tools-clip-art-2526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07" y="2682678"/>
            <a:ext cx="1597807" cy="15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kineticmd.com/Portals/11/images/Custom%20Machines/cell_layout_30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0495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0070C0"/>
                </a:solidFill>
              </a:rPr>
              <a:t>People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</a:t>
            </a:r>
            <a:r>
              <a:rPr lang="en-US" sz="3200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3.   </a:t>
            </a:r>
            <a:r>
              <a:rPr lang="en-US" sz="3200" dirty="0" smtClean="0">
                <a:solidFill>
                  <a:srgbClr val="0070C0"/>
                </a:solidFill>
              </a:rPr>
              <a:t>Tools and Machines</a:t>
            </a:r>
          </a:p>
          <a:p>
            <a:pPr marL="514350" indent="-514350">
              <a:buAutoNum type="arabicPeriod" startAt="4"/>
            </a:pPr>
            <a:r>
              <a:rPr lang="en-US" sz="3200" dirty="0" smtClean="0">
                <a:solidFill>
                  <a:srgbClr val="FF0000"/>
                </a:solidFill>
              </a:rPr>
              <a:t>Materials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>
                <a:solidFill>
                  <a:srgbClr val="002060"/>
                </a:solidFill>
              </a:rPr>
              <a:t> (Raw or Processed)</a:t>
            </a:r>
          </a:p>
        </p:txBody>
      </p:sp>
      <p:pic>
        <p:nvPicPr>
          <p:cNvPr id="8194" name="Picture 2" descr="http://images.clipartpanda.com/fugitive-clipart-tre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55900"/>
            <a:ext cx="238853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eamdepotmichigan.org/photos/Homer-D-Poe/D21%20Lumb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1884074" cy="19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3276600"/>
            <a:ext cx="7391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2060"/>
                </a:solidFill>
                <a:effectLst/>
              </a:rPr>
              <a:t>A _____________ is an organized way of doing something.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20484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system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0070C0"/>
                </a:solidFill>
              </a:rPr>
              <a:t>People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</a:t>
            </a:r>
            <a:r>
              <a:rPr lang="en-US" sz="3200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3.   </a:t>
            </a:r>
            <a:r>
              <a:rPr lang="en-US" sz="3200" dirty="0" smtClean="0">
                <a:solidFill>
                  <a:srgbClr val="0070C0"/>
                </a:solidFill>
              </a:rPr>
              <a:t>Tools and Machines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4.   </a:t>
            </a:r>
            <a:r>
              <a:rPr lang="en-US" sz="3200" dirty="0" smtClean="0">
                <a:solidFill>
                  <a:srgbClr val="0070C0"/>
                </a:solidFill>
              </a:rPr>
              <a:t>Materials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rabicPeriod" startAt="5"/>
            </a:pPr>
            <a:r>
              <a:rPr lang="en-US" sz="3200" dirty="0" smtClean="0">
                <a:solidFill>
                  <a:srgbClr val="FF0000"/>
                </a:solidFill>
              </a:rPr>
              <a:t>Energy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</a:t>
            </a:r>
            <a:r>
              <a:rPr lang="en-US" sz="2800" dirty="0" smtClean="0">
                <a:solidFill>
                  <a:srgbClr val="002060"/>
                </a:solidFill>
              </a:rPr>
              <a:t>(Renewable or Non-renewable)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http://idahoptv.org/dialogue4kids/season9/greenenergy/images/wind_turbine_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49" y="2607914"/>
            <a:ext cx="1735324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peditiononline.com/imags/factory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01" y="4191000"/>
            <a:ext cx="2066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0070C0"/>
                </a:solidFill>
              </a:rPr>
              <a:t>People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</a:t>
            </a:r>
            <a:r>
              <a:rPr lang="en-US" sz="3200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3.   </a:t>
            </a:r>
            <a:r>
              <a:rPr lang="en-US" sz="3200" dirty="0" smtClean="0">
                <a:solidFill>
                  <a:srgbClr val="0070C0"/>
                </a:solidFill>
              </a:rPr>
              <a:t>Tools and Machines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4.   </a:t>
            </a:r>
            <a:r>
              <a:rPr lang="en-US" sz="3200" dirty="0" smtClean="0">
                <a:solidFill>
                  <a:srgbClr val="0070C0"/>
                </a:solidFill>
              </a:rPr>
              <a:t>Materials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5.   </a:t>
            </a:r>
            <a:r>
              <a:rPr lang="en-US" sz="3200" dirty="0" smtClean="0">
                <a:solidFill>
                  <a:srgbClr val="0070C0"/>
                </a:solidFill>
              </a:rPr>
              <a:t>Energy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AutoNum type="arabicPeriod" startAt="6"/>
            </a:pPr>
            <a:r>
              <a:rPr lang="en-US" sz="3200" dirty="0" smtClean="0">
                <a:solidFill>
                  <a:srgbClr val="FF0000"/>
                </a:solidFill>
              </a:rPr>
              <a:t>Capital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(Money or Inventory)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images.clipartpanda.com/money-clip-art-money-clipart-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hartechconsult.com/wp-content/uploads/2015/08/Invento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2519" y="4038600"/>
            <a:ext cx="2856344" cy="26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1582" y="15240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7 Basic Resources are: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1.   </a:t>
            </a:r>
            <a:r>
              <a:rPr lang="en-US" sz="3200" dirty="0" smtClean="0">
                <a:solidFill>
                  <a:srgbClr val="0070C0"/>
                </a:solidFill>
              </a:rPr>
              <a:t>People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</a:t>
            </a:r>
            <a:r>
              <a:rPr lang="en-US" sz="3200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3.   </a:t>
            </a:r>
            <a:r>
              <a:rPr lang="en-US" sz="3200" dirty="0" smtClean="0">
                <a:solidFill>
                  <a:srgbClr val="0070C0"/>
                </a:solidFill>
              </a:rPr>
              <a:t>Tools and Machines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4.   </a:t>
            </a:r>
            <a:r>
              <a:rPr lang="en-US" sz="3200" dirty="0" smtClean="0">
                <a:solidFill>
                  <a:srgbClr val="0070C0"/>
                </a:solidFill>
              </a:rPr>
              <a:t>Materials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5.   </a:t>
            </a:r>
            <a:r>
              <a:rPr lang="en-US" sz="3200" dirty="0" smtClean="0">
                <a:solidFill>
                  <a:srgbClr val="0070C0"/>
                </a:solidFill>
              </a:rPr>
              <a:t>Energy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6.   </a:t>
            </a:r>
            <a:r>
              <a:rPr lang="en-US" sz="3200" dirty="0" smtClean="0">
                <a:solidFill>
                  <a:srgbClr val="0070C0"/>
                </a:solidFill>
              </a:rPr>
              <a:t>Capital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7.   </a:t>
            </a:r>
            <a:r>
              <a:rPr lang="en-US" sz="3200" dirty="0" smtClean="0">
                <a:solidFill>
                  <a:srgbClr val="FF0000"/>
                </a:solidFill>
              </a:rPr>
              <a:t>Time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clipartbest.com/cliparts/jix/odK/jixodKK9T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2" y="3098804"/>
            <a:ext cx="3987800" cy="37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Time to Reflect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047964"/>
            <a:ext cx="6934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3) The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first model created by the Engineering Design Process is called a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_____________________.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31953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Prototype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4114800"/>
            <a:ext cx="7391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2060"/>
                </a:solidFill>
                <a:effectLst/>
              </a:rPr>
              <a:t> Sometimes a </a:t>
            </a:r>
            <a:r>
              <a:rPr lang="en-US" sz="4800" i="1" kern="0" dirty="0" smtClean="0">
                <a:solidFill>
                  <a:srgbClr val="002060"/>
                </a:solidFill>
                <a:effectLst/>
              </a:rPr>
              <a:t>system</a:t>
            </a:r>
            <a:r>
              <a:rPr lang="en-US" sz="4800" kern="0" dirty="0" smtClean="0">
                <a:solidFill>
                  <a:srgbClr val="002060"/>
                </a:solidFill>
                <a:effectLst/>
              </a:rPr>
              <a:t> is made up of smaller </a:t>
            </a:r>
            <a:r>
              <a:rPr lang="en-US" sz="4800" i="1" kern="0" dirty="0" smtClean="0">
                <a:solidFill>
                  <a:srgbClr val="002060"/>
                </a:solidFill>
                <a:effectLst/>
              </a:rPr>
              <a:t>systems</a:t>
            </a:r>
            <a:r>
              <a:rPr lang="en-US" sz="4800" kern="0" dirty="0" smtClean="0">
                <a:solidFill>
                  <a:srgbClr val="002060"/>
                </a:solidFill>
                <a:effectLst/>
              </a:rPr>
              <a:t> called ______________.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4334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subsystems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5586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2819400"/>
            <a:ext cx="7391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3600" kern="0" dirty="0" smtClean="0">
                <a:solidFill>
                  <a:srgbClr val="002060"/>
                </a:solidFill>
                <a:effectLst/>
              </a:rPr>
              <a:t>The system shown below is an example of the ______________ System.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26765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Educational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41148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</a:rPr>
              <a:t>Pre-School  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</a:rPr>
              <a:t>Elementary School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</a:rPr>
              <a:t>Middle School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</a:rPr>
              <a:t>High School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</a:rPr>
              <a:t>College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www.montgomeryschoolsmd.org/uploadedImages/schools/tildenms/homepage/schoolb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43" y="4400152"/>
            <a:ext cx="1599712" cy="16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panda.com/school-house-images-schoolhouse-clip-art-live-love-laugh-everyday-in-kindergarten--july-2011-pictu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373">
            <a:off x="1286388" y="4065024"/>
            <a:ext cx="1597873" cy="23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33949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2438400"/>
            <a:ext cx="7391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kern="0" dirty="0" smtClean="0">
                <a:solidFill>
                  <a:srgbClr val="002060"/>
                </a:solidFill>
                <a:effectLst/>
              </a:rPr>
              <a:t>Another type of system is the _____________ System. </a:t>
            </a:r>
            <a:endParaRPr lang="en-US" sz="40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340" y="2780148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Production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8888" y="5125685"/>
            <a:ext cx="695500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02060"/>
                </a:solidFill>
                <a:effectLst/>
              </a:rPr>
              <a:t>The </a:t>
            </a:r>
            <a:r>
              <a:rPr lang="en-US" b="1" i="1" kern="0" dirty="0" smtClean="0">
                <a:solidFill>
                  <a:srgbClr val="002060"/>
                </a:solidFill>
                <a:effectLst/>
              </a:rPr>
              <a:t>Production System </a:t>
            </a:r>
            <a:r>
              <a:rPr lang="en-US" kern="0" dirty="0" smtClean="0">
                <a:solidFill>
                  <a:srgbClr val="002060"/>
                </a:solidFill>
                <a:effectLst/>
              </a:rPr>
              <a:t>is responsible for producing the products needed by our  _______.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5196" y="546289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society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4199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4343400"/>
            <a:ext cx="7391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kern="0" dirty="0">
                <a:solidFill>
                  <a:srgbClr val="002060"/>
                </a:solidFill>
                <a:effectLst/>
              </a:rPr>
              <a:t>The </a:t>
            </a:r>
            <a:r>
              <a:rPr lang="en-US" sz="4000" b="1" i="1" kern="0" dirty="0">
                <a:solidFill>
                  <a:srgbClr val="002060"/>
                </a:solidFill>
                <a:effectLst/>
              </a:rPr>
              <a:t>Production System </a:t>
            </a:r>
            <a:r>
              <a:rPr lang="en-US" sz="4000" kern="0" dirty="0" smtClean="0">
                <a:solidFill>
                  <a:srgbClr val="002060"/>
                </a:solidFill>
                <a:effectLst/>
              </a:rPr>
              <a:t>is made up of two </a:t>
            </a:r>
            <a:r>
              <a:rPr lang="en-US" sz="4000" b="1" i="1" kern="0" dirty="0" smtClean="0">
                <a:solidFill>
                  <a:srgbClr val="002060"/>
                </a:solidFill>
                <a:effectLst/>
              </a:rPr>
              <a:t>subsystems</a:t>
            </a:r>
            <a:r>
              <a:rPr lang="en-US" sz="4000" kern="0" dirty="0" smtClean="0">
                <a:solidFill>
                  <a:srgbClr val="002060"/>
                </a:solidFill>
                <a:effectLst/>
              </a:rPr>
              <a:t>; _______________ Technology and ________________Technology. </a:t>
            </a:r>
            <a:endParaRPr lang="en-US" sz="36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1544" y="350930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Construction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724400"/>
            <a:ext cx="347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Manufacturing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19805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lassroomclipart.com/images/gallery/Clipart/People/construction-worker-60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2"/>
          <a:stretch/>
        </p:blipFill>
        <p:spPr bwMode="auto">
          <a:xfrm>
            <a:off x="6269172" y="3445452"/>
            <a:ext cx="2801467" cy="31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4876800"/>
            <a:ext cx="5334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Technology </a:t>
            </a:r>
            <a:r>
              <a:rPr lang="en-US" sz="3600" kern="0" dirty="0" smtClean="0">
                <a:solidFill>
                  <a:srgbClr val="002060"/>
                </a:solidFill>
                <a:effectLst/>
              </a:rPr>
              <a:t>is responsible for converting materials into ________ product which stays on _________ (the place where it will be used).</a:t>
            </a:r>
            <a:endParaRPr lang="en-US" sz="32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657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314" y="4168914"/>
            <a:ext cx="101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site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41519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5415" y="35052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  Technology </a:t>
            </a:r>
            <a:r>
              <a:rPr lang="en-US" sz="3200" kern="0" dirty="0" smtClean="0">
                <a:solidFill>
                  <a:srgbClr val="002060"/>
                </a:solidFill>
                <a:effectLst/>
              </a:rPr>
              <a:t>is responsible for converting materials into ________ than one product which is _____________ elsewhere (other than the place where it was made).</a:t>
            </a:r>
            <a:endParaRPr lang="en-US" sz="2800" kern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6173" y="248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9916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distributed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pic>
        <p:nvPicPr>
          <p:cNvPr id="10" name="Picture 2" descr="http://www.cliparthut.com/clip-arts/111/production-clip-art-11134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 bwMode="auto">
          <a:xfrm>
            <a:off x="3657600" y="4191000"/>
            <a:ext cx="4351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4005" y="5029200"/>
            <a:ext cx="7315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kern="0" dirty="0">
                <a:solidFill>
                  <a:srgbClr val="002060"/>
                </a:solidFill>
                <a:effectLst/>
              </a:rPr>
              <a:t>The </a:t>
            </a:r>
            <a:r>
              <a:rPr lang="en-US" sz="3600" kern="0" dirty="0">
                <a:solidFill>
                  <a:srgbClr val="0070C0"/>
                </a:solidFill>
                <a:effectLst/>
              </a:rPr>
              <a:t>Universal Systems Model </a:t>
            </a:r>
            <a:r>
              <a:rPr lang="en-US" sz="3600" kern="0" dirty="0">
                <a:solidFill>
                  <a:srgbClr val="002060"/>
                </a:solidFill>
                <a:effectLst/>
              </a:rPr>
              <a:t>is a diagram that shows how any system works.</a:t>
            </a:r>
            <a:endParaRPr lang="en-US" sz="3200" kern="0" dirty="0"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636"/>
            <a:ext cx="7772400" cy="10858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The Production Systems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10178" y="2031893"/>
            <a:ext cx="1828800" cy="762000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4598" y="2027275"/>
            <a:ext cx="1828800" cy="76200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165" y="201583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Input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286" y="205938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Process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225798" y="2184293"/>
            <a:ext cx="762000" cy="45720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121398" y="2179675"/>
            <a:ext cx="762000" cy="45720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931714" y="2641493"/>
            <a:ext cx="0" cy="10991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158998" y="3705829"/>
            <a:ext cx="57727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800766" y="3447367"/>
            <a:ext cx="2514600" cy="609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17314" y="2027275"/>
            <a:ext cx="1828800" cy="7620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158998" y="2784657"/>
            <a:ext cx="0" cy="9467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903014" y="204816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Output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1699" y="341063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Feedback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1_Embosse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mboss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bossed 1">
        <a:dk1>
          <a:srgbClr val="009999"/>
        </a:dk1>
        <a:lt1>
          <a:srgbClr val="FFFFFF"/>
        </a:lt1>
        <a:dk2>
          <a:srgbClr val="00CCCC"/>
        </a:dk2>
        <a:lt2>
          <a:srgbClr val="FFFF00"/>
        </a:lt2>
        <a:accent1>
          <a:srgbClr val="9999FF"/>
        </a:accent1>
        <a:accent2>
          <a:srgbClr val="FF9933"/>
        </a:accent2>
        <a:accent3>
          <a:srgbClr val="AAE2E2"/>
        </a:accent3>
        <a:accent4>
          <a:srgbClr val="DADADA"/>
        </a:accent4>
        <a:accent5>
          <a:srgbClr val="CACAFF"/>
        </a:accent5>
        <a:accent6>
          <a:srgbClr val="E78A2D"/>
        </a:accent6>
        <a:hlink>
          <a:srgbClr val="FFCC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ossed 2">
        <a:dk1>
          <a:srgbClr val="000000"/>
        </a:dk1>
        <a:lt1>
          <a:srgbClr val="79D1C4"/>
        </a:lt1>
        <a:dk2>
          <a:srgbClr val="000000"/>
        </a:dk2>
        <a:lt2>
          <a:srgbClr val="FFFFFF"/>
        </a:lt2>
        <a:accent1>
          <a:srgbClr val="33CCFF"/>
        </a:accent1>
        <a:accent2>
          <a:srgbClr val="0099CC"/>
        </a:accent2>
        <a:accent3>
          <a:srgbClr val="BEE5DE"/>
        </a:accent3>
        <a:accent4>
          <a:srgbClr val="000000"/>
        </a:accent4>
        <a:accent5>
          <a:srgbClr val="ADE2FF"/>
        </a:accent5>
        <a:accent6>
          <a:srgbClr val="008AB9"/>
        </a:accent6>
        <a:hlink>
          <a:srgbClr val="FF99CC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ed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12181</TotalTime>
  <Words>549</Words>
  <Application>Microsoft Office PowerPoint</Application>
  <PresentationFormat>On-screen Show (4:3)</PresentationFormat>
  <Paragraphs>149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1_Embossed</vt:lpstr>
      <vt:lpstr>5.0 Introduction to Design and Engineering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   The Production Systems</vt:lpstr>
      <vt:lpstr>PowerPoint Presentation</vt:lpstr>
      <vt:lpstr>Time to Reflect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</dc:title>
  <dc:creator>Neshaminy</dc:creator>
  <cp:lastModifiedBy>Wert, David</cp:lastModifiedBy>
  <cp:revision>80</cp:revision>
  <dcterms:created xsi:type="dcterms:W3CDTF">1995-05-28T16:14:30Z</dcterms:created>
  <dcterms:modified xsi:type="dcterms:W3CDTF">2015-10-21T17:31:43Z</dcterms:modified>
</cp:coreProperties>
</file>