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6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58" r:id="rId9"/>
    <p:sldId id="276" r:id="rId10"/>
    <p:sldId id="277" r:id="rId11"/>
    <p:sldId id="278" r:id="rId12"/>
    <p:sldId id="279" r:id="rId13"/>
    <p:sldId id="280" r:id="rId14"/>
    <p:sldId id="288" r:id="rId15"/>
    <p:sldId id="260" r:id="rId16"/>
    <p:sldId id="261" r:id="rId17"/>
    <p:sldId id="291" r:id="rId18"/>
    <p:sldId id="292" r:id="rId19"/>
    <p:sldId id="296" r:id="rId20"/>
    <p:sldId id="262" r:id="rId21"/>
    <p:sldId id="281" r:id="rId22"/>
    <p:sldId id="282" r:id="rId23"/>
    <p:sldId id="285" r:id="rId24"/>
    <p:sldId id="283" r:id="rId25"/>
    <p:sldId id="294" r:id="rId26"/>
    <p:sldId id="286" r:id="rId27"/>
    <p:sldId id="287" r:id="rId28"/>
    <p:sldId id="289" r:id="rId29"/>
    <p:sldId id="290" r:id="rId30"/>
    <p:sldId id="295" r:id="rId31"/>
    <p:sldId id="293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0F89307-29A6-E845-9AEA-0F8D73763AF7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57C3-F3B2-0E4B-8EA2-B9C210EC84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0000">
        <p14:switch dir="r"/>
      </p:transition>
    </mc:Choice>
    <mc:Fallback xmlns="">
      <p:transition xmlns:p14="http://schemas.microsoft.com/office/powerpoint/2010/main" spd="slow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9307-29A6-E845-9AEA-0F8D73763AF7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57C3-F3B2-0E4B-8EA2-B9C210EC84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0000">
        <p14:switch dir="r"/>
      </p:transition>
    </mc:Choice>
    <mc:Fallback xmlns="">
      <p:transition xmlns:p14="http://schemas.microsoft.com/office/powerpoint/2010/main" spd="slow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9307-29A6-E845-9AEA-0F8D73763AF7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57C3-F3B2-0E4B-8EA2-B9C210EC84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0000">
        <p14:switch dir="r"/>
      </p:transition>
    </mc:Choice>
    <mc:Fallback xmlns="">
      <p:transition xmlns:p14="http://schemas.microsoft.com/office/powerpoint/2010/main" spd="slow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9307-29A6-E845-9AEA-0F8D73763AF7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57C3-F3B2-0E4B-8EA2-B9C210EC848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0000">
        <p14:switch dir="r"/>
      </p:transition>
    </mc:Choice>
    <mc:Fallback xmlns="">
      <p:transition xmlns:p14="http://schemas.microsoft.com/office/powerpoint/2010/main" spd="slow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9307-29A6-E845-9AEA-0F8D73763AF7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57C3-F3B2-0E4B-8EA2-B9C210EC848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0000">
        <p14:switch dir="r"/>
      </p:transition>
    </mc:Choice>
    <mc:Fallback xmlns="">
      <p:transition xmlns:p14="http://schemas.microsoft.com/office/powerpoint/2010/main" spd="slow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9307-29A6-E845-9AEA-0F8D73763AF7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57C3-F3B2-0E4B-8EA2-B9C210EC848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0000">
        <p14:switch dir="r"/>
      </p:transition>
    </mc:Choice>
    <mc:Fallback xmlns="">
      <p:transition xmlns:p14="http://schemas.microsoft.com/office/powerpoint/2010/main" spd="slow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9307-29A6-E845-9AEA-0F8D73763AF7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57C3-F3B2-0E4B-8EA2-B9C210EC84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0000">
        <p14:switch dir="r"/>
      </p:transition>
    </mc:Choice>
    <mc:Fallback xmlns="">
      <p:transition xmlns:p14="http://schemas.microsoft.com/office/powerpoint/2010/main" spd="slow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9307-29A6-E845-9AEA-0F8D73763AF7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57C3-F3B2-0E4B-8EA2-B9C210EC848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0000">
        <p14:switch dir="r"/>
      </p:transition>
    </mc:Choice>
    <mc:Fallback xmlns="">
      <p:transition xmlns:p14="http://schemas.microsoft.com/office/powerpoint/2010/main" spd="slow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9307-29A6-E845-9AEA-0F8D73763AF7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57C3-F3B2-0E4B-8EA2-B9C210EC84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0000">
        <p14:switch dir="r"/>
      </p:transition>
    </mc:Choice>
    <mc:Fallback xmlns="">
      <p:transition xmlns:p14="http://schemas.microsoft.com/office/powerpoint/2010/main" spd="slow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9307-29A6-E845-9AEA-0F8D73763AF7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57C3-F3B2-0E4B-8EA2-B9C210EC848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0000">
        <p14:switch dir="r"/>
      </p:transition>
    </mc:Choice>
    <mc:Fallback xmlns="">
      <p:transition xmlns:p14="http://schemas.microsoft.com/office/powerpoint/2010/main" spd="slow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9307-29A6-E845-9AEA-0F8D73763AF7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57C3-F3B2-0E4B-8EA2-B9C210EC84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0000">
        <p14:switch dir="r"/>
      </p:transition>
    </mc:Choice>
    <mc:Fallback xmlns="">
      <p:transition xmlns:p14="http://schemas.microsoft.com/office/powerpoint/2010/main" spd="slow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0F89307-29A6-E845-9AEA-0F8D73763AF7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A2B57C3-F3B2-0E4B-8EA2-B9C210EC848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mc:AlternateContent xmlns:mc="http://schemas.openxmlformats.org/markup-compatibility/2006" xmlns:p14="http://schemas.microsoft.com/office/powerpoint/2010/main">
    <mc:Choice Requires="p14">
      <p:transition spd="slow" p14:dur="1100" advTm="10000">
        <p14:switch dir="r"/>
      </p:transition>
    </mc:Choice>
    <mc:Fallback xmlns="">
      <p:transition xmlns:p14="http://schemas.microsoft.com/office/powerpoint/2010/main" spd="slow" advTm="10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“A different language is a different vision of life”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-</a:t>
            </a:r>
            <a:r>
              <a:rPr lang="en-US" sz="3200" dirty="0" smtClean="0"/>
              <a:t>Federico </a:t>
            </a:r>
            <a:r>
              <a:rPr lang="en-US" sz="3200" dirty="0" err="1" smtClean="0"/>
              <a:t>Felini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3964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8000">
        <p14:ripple/>
      </p:transition>
    </mc:Choice>
    <mc:Fallback xmlns="">
      <p:transition xmlns:p14="http://schemas.microsoft.com/office/powerpoint/2010/main"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3209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Language learning develops the skills of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5300" b="1" dirty="0" smtClean="0"/>
              <a:t>attention to detail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08412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70039" y="1859279"/>
            <a:ext cx="6502361" cy="33005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Language learning develops the skills of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5300" b="1" dirty="0" smtClean="0"/>
              <a:t>pattern finding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500957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1600" y="1893300"/>
            <a:ext cx="6400800" cy="36180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Language learning develops the skills of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5300" b="1" dirty="0" smtClean="0"/>
              <a:t>creative thinking and reasoning.</a:t>
            </a:r>
            <a:endParaRPr lang="en-US" sz="53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48200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2733510"/>
          </a:xfrm>
        </p:spPr>
        <p:txBody>
          <a:bodyPr>
            <a:normAutofit/>
          </a:bodyPr>
          <a:lstStyle/>
          <a:p>
            <a:r>
              <a:rPr lang="en-US" dirty="0" smtClean="0"/>
              <a:t>It is difficult to imagine any job that wouldn’t require these skills.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5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14:conveyor dir="l"/>
      </p:transition>
    </mc:Choice>
    <mc:Fallback xmlns="">
      <p:transition xmlns:p14="http://schemas.microsoft.com/office/powerpoint/2010/main"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70040" y="1870619"/>
            <a:ext cx="6513700" cy="36634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And as a bonus,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it is easier to learn a third language when one already knows two because all the mentioned skills are transferable!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000">
        <p14:conveyor dir="l"/>
      </p:transition>
    </mc:Choice>
    <mc:Fallback xmlns="">
      <p:transition xmlns:p14="http://schemas.microsoft.com/office/powerpoint/2010/main"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1600" y="1859279"/>
            <a:ext cx="6400800" cy="3674749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“Students who averaged </a:t>
            </a:r>
            <a:r>
              <a:rPr lang="en-US" sz="3100" b="1" dirty="0" smtClean="0"/>
              <a:t>4 or more years of foreign language study </a:t>
            </a:r>
            <a:r>
              <a:rPr lang="en-US" sz="3100" dirty="0" smtClean="0"/>
              <a:t>scored higher on the verbal section of the </a:t>
            </a:r>
            <a:r>
              <a:rPr lang="en-US" sz="3100" i="1" u="sng" dirty="0" smtClean="0"/>
              <a:t>SAT</a:t>
            </a:r>
            <a:r>
              <a:rPr lang="en-US" sz="3100" dirty="0" smtClean="0"/>
              <a:t> than those who studied 4 or more years in another subject.”</a:t>
            </a:r>
            <a:br>
              <a:rPr lang="en-US" sz="3100" dirty="0" smtClean="0"/>
            </a:br>
            <a:r>
              <a:rPr lang="en-US" dirty="0" smtClean="0"/>
              <a:t>-</a:t>
            </a:r>
            <a:r>
              <a:rPr lang="en-US" sz="2000" i="1" dirty="0" smtClean="0">
                <a:latin typeface="+mn-lt"/>
              </a:rPr>
              <a:t>College Entrance Examination Board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5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000">
        <p14:conveyor dir="l"/>
      </p:transition>
    </mc:Choice>
    <mc:Fallback xmlns="">
      <p:transition xmlns:p14="http://schemas.microsoft.com/office/powerpoint/2010/main" spd="slow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47360" y="805157"/>
            <a:ext cx="6525040" cy="4728872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“The average mathematics score on the </a:t>
            </a:r>
            <a:r>
              <a:rPr lang="en-US" sz="3100" i="1" u="sng" dirty="0" smtClean="0"/>
              <a:t>SAT</a:t>
            </a:r>
            <a:r>
              <a:rPr lang="en-US" sz="3100" dirty="0" smtClean="0"/>
              <a:t> for individuals who had taken 4 or more years of foreign language study was identical to the average score of those who had studied 4 years of mathematics.”</a:t>
            </a:r>
            <a:br>
              <a:rPr lang="en-US" sz="3100" dirty="0" smtClean="0"/>
            </a:br>
            <a:r>
              <a:rPr lang="en-US" dirty="0" smtClean="0"/>
              <a:t>-</a:t>
            </a:r>
            <a:r>
              <a:rPr lang="en-US" sz="2000" i="1" dirty="0" smtClean="0">
                <a:latin typeface="+mn-lt"/>
              </a:rPr>
              <a:t>College Entrance Examination Board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47360" y="3429000"/>
            <a:ext cx="6525040" cy="12049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0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000">
        <p14:conveyor dir="l"/>
      </p:transition>
    </mc:Choice>
    <mc:Fallback xmlns="">
      <p:transition xmlns:p14="http://schemas.microsoft.com/office/powerpoint/2010/main" spd="slow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6454" y="1134021"/>
            <a:ext cx="6955947" cy="52391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100" dirty="0" smtClean="0"/>
              <a:t>The </a:t>
            </a:r>
            <a:r>
              <a:rPr lang="en-US" sz="3100" dirty="0"/>
              <a:t>integrated curriculum of foreign language education reinforces content from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social </a:t>
            </a:r>
            <a:r>
              <a:rPr lang="en-US" sz="3100" dirty="0"/>
              <a:t>studies, fine arts,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math</a:t>
            </a:r>
            <a:r>
              <a:rPr lang="en-US" sz="3100" dirty="0"/>
              <a:t>, science, language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arts</a:t>
            </a:r>
            <a:r>
              <a:rPr lang="en-US" sz="3100" dirty="0"/>
              <a:t>, and health/PE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2000" dirty="0"/>
              <a:t>-</a:t>
            </a:r>
            <a:r>
              <a:rPr lang="en-US" sz="2000" i="1" dirty="0" smtClean="0"/>
              <a:t>Rafferty </a:t>
            </a:r>
            <a:r>
              <a:rPr lang="en-US" sz="2000" i="1" dirty="0"/>
              <a:t>and </a:t>
            </a:r>
            <a:r>
              <a:rPr lang="en-US" sz="2000" i="1" dirty="0" err="1" smtClean="0"/>
              <a:t>Masciantonio</a:t>
            </a:r>
            <a:r>
              <a:rPr lang="en-US" sz="2200" i="1" dirty="0"/>
              <a:t>	</a:t>
            </a:r>
            <a:r>
              <a:rPr lang="en-US" i="1" dirty="0"/>
              <a:t>	</a:t>
            </a:r>
            <a:br>
              <a:rPr lang="en-US" i="1" dirty="0"/>
            </a:br>
            <a:endParaRPr lang="en-US" i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75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000">
        <p14:prism isContent="1" isInverted="1"/>
      </p:transition>
    </mc:Choice>
    <mc:Fallback xmlns="">
      <p:transition xmlns:p14="http://schemas.microsoft.com/office/powerpoint/2010/main" spd="slow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13341" y="1859280"/>
            <a:ext cx="6559059" cy="3538666"/>
          </a:xfrm>
        </p:spPr>
        <p:txBody>
          <a:bodyPr>
            <a:normAutofit fontScale="90000"/>
          </a:bodyPr>
          <a:lstStyle/>
          <a:p>
            <a:r>
              <a:rPr lang="en-US" dirty="0"/>
              <a:t>All beginning students have the same opportunity to succeed in foreign language. No history of failures. Everyone is new to the subject.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5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000">
        <p14:prism isContent="1" isInverted="1"/>
      </p:transition>
    </mc:Choice>
    <mc:Fallback xmlns="">
      <p:transition xmlns:p14="http://schemas.microsoft.com/office/powerpoint/2010/main" spd="slow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11820" y="1218482"/>
            <a:ext cx="6560580" cy="3511776"/>
          </a:xfrm>
        </p:spPr>
        <p:txBody>
          <a:bodyPr>
            <a:normAutofit/>
          </a:bodyPr>
          <a:lstStyle/>
          <a:p>
            <a:r>
              <a:rPr lang="en-US" dirty="0" smtClean="0"/>
              <a:t>“One language sets you in a corridor of life. </a:t>
            </a:r>
            <a:br>
              <a:rPr lang="en-US" dirty="0" smtClean="0"/>
            </a:br>
            <a:r>
              <a:rPr lang="en-US" dirty="0" smtClean="0"/>
              <a:t>Two languages open every door along the way.”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858417"/>
            <a:ext cx="6400800" cy="762000"/>
          </a:xfrm>
        </p:spPr>
        <p:txBody>
          <a:bodyPr/>
          <a:lstStyle/>
          <a:p>
            <a:r>
              <a:rPr lang="en-US" dirty="0" smtClean="0"/>
              <a:t>-</a:t>
            </a:r>
            <a:r>
              <a:rPr lang="en-US" sz="2800" dirty="0" smtClean="0"/>
              <a:t>Frank Smith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234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9000">
        <p14:switch dir="r"/>
      </p:transition>
    </mc:Choice>
    <mc:Fallback xmlns="">
      <p:transition xmlns:p14="http://schemas.microsoft.com/office/powerpoint/2010/main" spd="slow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1600" y="1587114"/>
            <a:ext cx="6400800" cy="31871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Unless one understands a culture in its own terms, </a:t>
            </a:r>
            <a:br>
              <a:rPr lang="en-US" dirty="0" smtClean="0"/>
            </a:br>
            <a:r>
              <a:rPr lang="en-US" dirty="0" smtClean="0"/>
              <a:t>one cannot be said to have gained an entry into another culture.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63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8000">
        <p14:ripple/>
      </p:transition>
    </mc:Choice>
    <mc:Fallback xmlns="">
      <p:transition xmlns:p14="http://schemas.microsoft.com/office/powerpoint/2010/main"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1600" y="1859279"/>
            <a:ext cx="6400800" cy="3674749"/>
          </a:xfrm>
        </p:spPr>
        <p:txBody>
          <a:bodyPr>
            <a:normAutofit/>
          </a:bodyPr>
          <a:lstStyle/>
          <a:p>
            <a:r>
              <a:rPr lang="en-US" dirty="0" smtClean="0"/>
              <a:t>There is Access to a greater number of job possibilities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22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000">
        <p14:prism/>
      </p:transition>
    </mc:Choice>
    <mc:Fallback xmlns="">
      <p:transition xmlns:p14="http://schemas.microsoft.com/office/powerpoint/2010/main"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13340" y="2078112"/>
            <a:ext cx="6493580" cy="39833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 include…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CIA/FBI/DEA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state department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 Armed services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Sales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31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xmlns:p14="http://schemas.microsoft.com/office/powerpoint/2010/main"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1600" y="1031960"/>
            <a:ext cx="6400800" cy="46381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Public relations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social services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heatlh</a:t>
            </a:r>
            <a:r>
              <a:rPr lang="en-US" sz="2800" dirty="0" smtClean="0"/>
              <a:t> care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police enforcement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top management positions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43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xmlns:p14="http://schemas.microsoft.com/office/powerpoint/2010/main"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79"/>
            <a:ext cx="6400800" cy="2563407"/>
          </a:xfrm>
        </p:spPr>
        <p:txBody>
          <a:bodyPr>
            <a:noAutofit/>
          </a:bodyPr>
          <a:lstStyle/>
          <a:p>
            <a:r>
              <a:rPr lang="en-US" sz="4800" dirty="0"/>
              <a:t>The USA </a:t>
            </a:r>
            <a:r>
              <a:rPr lang="en-US" sz="4800" dirty="0" err="1" smtClean="0"/>
              <a:t>vS.</a:t>
            </a:r>
            <a:r>
              <a:rPr lang="en-US" sz="4800" dirty="0" smtClean="0"/>
              <a:t> </a:t>
            </a:r>
            <a:r>
              <a:rPr lang="en-US" sz="4800" dirty="0"/>
              <a:t>The Rest of the World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9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5000">
        <p14:switch dir="r"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8605" y="1295400"/>
            <a:ext cx="6683795" cy="1630378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75209" y="1394847"/>
            <a:ext cx="7098613" cy="4091554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United </a:t>
            </a:r>
            <a:r>
              <a:rPr lang="en-US" sz="2800" dirty="0" smtClean="0"/>
              <a:t>States</a:t>
            </a:r>
            <a:endParaRPr lang="en-US" sz="2800" dirty="0"/>
          </a:p>
          <a:p>
            <a:pPr lvl="1"/>
            <a:r>
              <a:rPr lang="en-US" sz="3200" dirty="0"/>
              <a:t>18% of Americans can converse in a second language (Forbes).</a:t>
            </a:r>
          </a:p>
          <a:p>
            <a:pPr lvl="1"/>
            <a:r>
              <a:rPr lang="en-US" sz="3200" dirty="0"/>
              <a:t>Most students do not begin studying </a:t>
            </a:r>
            <a:r>
              <a:rPr lang="en-US" sz="3200" dirty="0" smtClean="0"/>
              <a:t>languages until </a:t>
            </a:r>
            <a:r>
              <a:rPr lang="en-US" sz="3200" dirty="0"/>
              <a:t>they are 14 (</a:t>
            </a:r>
            <a:r>
              <a:rPr lang="en-US" sz="3200" dirty="0" err="1"/>
              <a:t>asiasociety.org</a:t>
            </a:r>
            <a:r>
              <a:rPr lang="en-US" sz="3200" dirty="0"/>
              <a:t>).</a:t>
            </a:r>
          </a:p>
          <a:p>
            <a:pPr lvl="1"/>
            <a:r>
              <a:rPr lang="en-US" sz="3200" dirty="0"/>
              <a:t>Most high schools only require two years of a language to graduate.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9200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0000">
        <p14:switch dir="r"/>
      </p:transition>
    </mc:Choice>
    <mc:Fallback xmlns="">
      <p:transition xmlns:p14="http://schemas.microsoft.com/office/powerpoint/2010/main"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1600" y="1369943"/>
            <a:ext cx="6400800" cy="3348664"/>
          </a:xfrm>
        </p:spPr>
        <p:txBody>
          <a:bodyPr>
            <a:normAutofit/>
          </a:bodyPr>
          <a:lstStyle/>
          <a:p>
            <a:r>
              <a:rPr lang="en-US" dirty="0" smtClean="0"/>
              <a:t>New Jersey offers language courses in grades 5-12.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53165" y="1859280"/>
            <a:ext cx="6400800" cy="762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6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6000">
        <p14:switch dir="r"/>
      </p:transition>
    </mc:Choice>
    <mc:Fallback xmlns="">
      <p:transition xmlns:p14="http://schemas.microsoft.com/office/powerpoint/2010/main"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41754"/>
            <a:ext cx="6400800" cy="1295400"/>
          </a:xfrm>
        </p:spPr>
        <p:txBody>
          <a:bodyPr/>
          <a:lstStyle/>
          <a:p>
            <a:r>
              <a:rPr lang="en-US" dirty="0" smtClean="0"/>
              <a:t>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804618" y="3429000"/>
            <a:ext cx="6400800" cy="762000"/>
          </a:xfrm>
        </p:spPr>
        <p:txBody>
          <a:bodyPr>
            <a:noAutofit/>
          </a:bodyPr>
          <a:lstStyle/>
          <a:p>
            <a:pPr lvl="1"/>
            <a:r>
              <a:rPr lang="en-US" sz="4000" dirty="0" smtClean="0">
                <a:solidFill>
                  <a:srgbClr val="000000"/>
                </a:solidFill>
              </a:rPr>
              <a:t>According </a:t>
            </a:r>
            <a:r>
              <a:rPr lang="en-US" sz="4000" dirty="0">
                <a:solidFill>
                  <a:srgbClr val="000000"/>
                </a:solidFill>
              </a:rPr>
              <a:t>to Forbes:</a:t>
            </a:r>
          </a:p>
          <a:p>
            <a:pPr lvl="2"/>
            <a:r>
              <a:rPr lang="en-US" sz="3600" dirty="0">
                <a:solidFill>
                  <a:srgbClr val="000000"/>
                </a:solidFill>
              </a:rPr>
              <a:t>53% of Europeans can converse in a second language.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5518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8000">
        <p14:switch dir="r"/>
      </p:transition>
    </mc:Choice>
    <mc:Fallback xmlns="">
      <p:transition xmlns:p14="http://schemas.microsoft.com/office/powerpoint/2010/main"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97" y="1042526"/>
            <a:ext cx="7597618" cy="998456"/>
          </a:xfrm>
        </p:spPr>
        <p:txBody>
          <a:bodyPr>
            <a:noAutofit/>
          </a:bodyPr>
          <a:lstStyle/>
          <a:p>
            <a:r>
              <a:rPr lang="en-US" sz="2800" dirty="0"/>
              <a:t>According </a:t>
            </a:r>
            <a:r>
              <a:rPr lang="en-US" sz="2800" dirty="0" smtClean="0"/>
              <a:t>to </a:t>
            </a:r>
            <a:r>
              <a:rPr lang="en-US" sz="2800" dirty="0" err="1" smtClean="0"/>
              <a:t>Asiasociety.org</a:t>
            </a:r>
            <a:r>
              <a:rPr lang="en-US" sz="2800" dirty="0"/>
              <a:t>: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714397" y="1464445"/>
            <a:ext cx="7597618" cy="3345366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21 of the Top 25 Industrialized Countries begin the study of world </a:t>
            </a:r>
            <a:r>
              <a:rPr lang="en-US" sz="3600" dirty="0" smtClean="0">
                <a:solidFill>
                  <a:srgbClr val="000000"/>
                </a:solidFill>
              </a:rPr>
              <a:t>languages </a:t>
            </a:r>
            <a:r>
              <a:rPr lang="en-US" sz="3600" dirty="0">
                <a:solidFill>
                  <a:srgbClr val="000000"/>
                </a:solidFill>
              </a:rPr>
              <a:t>in </a:t>
            </a:r>
            <a:r>
              <a:rPr lang="en-US" sz="3600">
                <a:solidFill>
                  <a:srgbClr val="000000"/>
                </a:solidFill>
              </a:rPr>
              <a:t>grades </a:t>
            </a:r>
            <a:r>
              <a:rPr lang="en-US" sz="3600" smtClean="0">
                <a:solidFill>
                  <a:srgbClr val="000000"/>
                </a:solidFill>
              </a:rPr>
              <a:t>K-5</a:t>
            </a:r>
            <a:r>
              <a:rPr lang="en-US" sz="3600" dirty="0">
                <a:solidFill>
                  <a:srgbClr val="000000"/>
                </a:solidFill>
              </a:rPr>
              <a:t/>
            </a:r>
            <a:br>
              <a:rPr lang="en-US" sz="3600" dirty="0">
                <a:solidFill>
                  <a:srgbClr val="000000"/>
                </a:solidFill>
              </a:rPr>
            </a:br>
            <a:r>
              <a:rPr lang="en-US" sz="3600" dirty="0">
                <a:solidFill>
                  <a:srgbClr val="000000"/>
                </a:solidFill>
              </a:rPr>
              <a:t>21 of 31 countries in Europe require 9 years of a language. </a:t>
            </a:r>
            <a:r>
              <a:rPr lang="en-US" sz="3600" dirty="0"/>
              <a:t/>
            </a:r>
            <a:br>
              <a:rPr lang="en-US" sz="3600" dirty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6448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9000">
        <p14:switch dir="r"/>
      </p:transition>
    </mc:Choice>
    <mc:Fallback xmlns="">
      <p:transition xmlns:p14="http://schemas.microsoft.com/office/powerpoint/2010/main" spd="slow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2624" y="1541754"/>
            <a:ext cx="6649776" cy="9984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There is one more exceptional benefit.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714397" y="2256704"/>
            <a:ext cx="7404783" cy="3345366"/>
          </a:xfrm>
        </p:spPr>
        <p:txBody>
          <a:bodyPr>
            <a:noAutofit/>
          </a:bodyPr>
          <a:lstStyle/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3713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5000">
        <p14:switch dir="r"/>
      </p:transition>
    </mc:Choice>
    <mc:Fallback xmlns="">
      <p:transition xmlns:p14="http://schemas.microsoft.com/office/powerpoint/2010/main"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1600" y="1859279"/>
            <a:ext cx="6400800" cy="37087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Did you know that knowing another language even helps with the delay of dementia and </a:t>
            </a:r>
            <a:r>
              <a:rPr lang="en-US" dirty="0" err="1" smtClean="0"/>
              <a:t>alzheimer’s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It is the gift that keeps on giving!!!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5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8000">
        <p14:switch dir="r"/>
      </p:transition>
    </mc:Choice>
    <mc:Fallback xmlns="">
      <p:transition xmlns:p14="http://schemas.microsoft.com/office/powerpoint/2010/main"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1600" y="1563275"/>
            <a:ext cx="6400800" cy="3731450"/>
          </a:xfrm>
        </p:spPr>
        <p:txBody>
          <a:bodyPr>
            <a:normAutofit/>
          </a:bodyPr>
          <a:lstStyle/>
          <a:p>
            <a:r>
              <a:rPr lang="en-US" dirty="0" smtClean="0"/>
              <a:t>English is a very important world language still in the 21</a:t>
            </a:r>
            <a:r>
              <a:rPr lang="en-US" baseline="30000" dirty="0" smtClean="0"/>
              <a:t>st</a:t>
            </a:r>
            <a:r>
              <a:rPr lang="en-US" dirty="0" smtClean="0"/>
              <a:t> century but it definitely isn’t enough.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14:prism isContent="1"/>
      </p:transition>
    </mc:Choice>
    <mc:Fallback xmlns="">
      <p:transition xmlns:p14="http://schemas.microsoft.com/office/powerpoint/2010/main"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46777" y="1474800"/>
            <a:ext cx="6525623" cy="304574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“Language is the road map of a culture. It tells you where its people come from and where they are going.”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46777" y="4905020"/>
            <a:ext cx="6400800" cy="762000"/>
          </a:xfrm>
        </p:spPr>
        <p:txBody>
          <a:bodyPr/>
          <a:lstStyle/>
          <a:p>
            <a:r>
              <a:rPr lang="en-US" dirty="0" smtClean="0"/>
              <a:t>- </a:t>
            </a:r>
            <a:r>
              <a:rPr lang="en-US" sz="2800" dirty="0" smtClean="0"/>
              <a:t>Rita Mae Brown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516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8000">
        <p14:switch dir="r"/>
      </p:transition>
    </mc:Choice>
    <mc:Fallback xmlns="">
      <p:transition xmlns:p14="http://schemas.microsoft.com/office/powerpoint/2010/main"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World Language Honor Societies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7360" y="1893818"/>
            <a:ext cx="6525040" cy="4071140"/>
          </a:xfrm>
        </p:spPr>
        <p:txBody>
          <a:bodyPr>
            <a:normAutofit fontScale="92500"/>
          </a:bodyPr>
          <a:lstStyle/>
          <a:p>
            <a:pPr>
              <a:buFontTx/>
              <a:buChar char="•"/>
              <a:tabLst>
                <a:tab pos="457200" algn="l"/>
              </a:tabLst>
            </a:pPr>
            <a:r>
              <a:rPr lang="en-US" sz="2600" b="1" i="1" dirty="0"/>
              <a:t>Senior enrolled in Level IV or V </a:t>
            </a:r>
            <a:r>
              <a:rPr lang="en-US" sz="2600" b="1" i="1" dirty="0" smtClean="0"/>
              <a:t>Honors</a:t>
            </a:r>
            <a:endParaRPr lang="en-US" sz="2600" b="1" dirty="0"/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en-US" sz="2000" b="1" i="1" dirty="0"/>
              <a:t>A-   average in Levels II, III and IV (Grades 10 and 11</a:t>
            </a:r>
            <a:r>
              <a:rPr lang="en-US" sz="2000" b="1" i="1" dirty="0" smtClean="0"/>
              <a:t>)</a:t>
            </a:r>
            <a:endParaRPr lang="en-US" sz="2000" b="1" dirty="0"/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en-US" sz="2000" b="1" i="1" dirty="0"/>
              <a:t>A-   average for the 1st Marking Period of Level IV or V</a:t>
            </a:r>
          </a:p>
          <a:p>
            <a:pPr>
              <a:tabLst>
                <a:tab pos="457200" algn="l"/>
              </a:tabLst>
            </a:pPr>
            <a:r>
              <a:rPr lang="en-US" sz="2000" b="1" i="1" dirty="0"/>
              <a:t>(Grade 12</a:t>
            </a:r>
            <a:r>
              <a:rPr lang="en-US" sz="2000" b="1" i="1" dirty="0" smtClean="0"/>
              <a:t>)</a:t>
            </a:r>
            <a:endParaRPr lang="en-US" sz="2000" b="1" dirty="0"/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en-US" sz="2000" b="1" i="1" dirty="0"/>
              <a:t>No grade(marking period, final exam, year) lower than B-</a:t>
            </a:r>
          </a:p>
          <a:p>
            <a:pPr indent="0">
              <a:buNone/>
              <a:tabLst>
                <a:tab pos="457200" algn="l"/>
              </a:tabLst>
            </a:pPr>
            <a:r>
              <a:rPr lang="en-US" sz="2000" b="1" i="1" dirty="0" smtClean="0"/>
              <a:t>Must </a:t>
            </a:r>
            <a:r>
              <a:rPr lang="en-US" sz="2000" b="1" i="1" dirty="0"/>
              <a:t>maintain an A-  average, with no grade lower than B-,</a:t>
            </a:r>
          </a:p>
          <a:p>
            <a:pPr>
              <a:tabLst>
                <a:tab pos="457200" algn="l"/>
              </a:tabLst>
            </a:pPr>
            <a:r>
              <a:rPr lang="en-US" sz="2000" b="1" i="1" dirty="0"/>
              <a:t>to maintain membership and to qualify for recognition at graduation.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22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0000">
        <p14:switch dir="r"/>
      </p:transition>
    </mc:Choice>
    <mc:Fallback xmlns="">
      <p:transition xmlns:p14="http://schemas.microsoft.com/office/powerpoint/2010/main"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1600" y="1428351"/>
            <a:ext cx="6400800" cy="3515986"/>
          </a:xfrm>
        </p:spPr>
        <p:txBody>
          <a:bodyPr>
            <a:normAutofit/>
          </a:bodyPr>
          <a:lstStyle/>
          <a:p>
            <a:r>
              <a:rPr lang="en-US" dirty="0" smtClean="0"/>
              <a:t> 6% of the world population only speak English as a first language and 75% don’t speak any English.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8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14:prism isContent="1"/>
      </p:transition>
    </mc:Choice>
    <mc:Fallback xmlns="">
      <p:transition xmlns:p14="http://schemas.microsoft.com/office/powerpoint/2010/main"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1600" y="1859279"/>
            <a:ext cx="6400800" cy="33912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Even more importantly, those who go to schools in countries where </a:t>
            </a:r>
            <a:r>
              <a:rPr lang="en-US" dirty="0" err="1" smtClean="0"/>
              <a:t>english</a:t>
            </a:r>
            <a:r>
              <a:rPr lang="en-US" dirty="0" smtClean="0"/>
              <a:t> is not the first language spend lots of time learning it.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8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14:prism isContent="1"/>
      </p:transition>
    </mc:Choice>
    <mc:Fallback xmlns="">
      <p:transition xmlns:p14="http://schemas.microsoft.com/office/powerpoint/2010/main"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1600" y="1859279"/>
            <a:ext cx="6400800" cy="33799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young people increasingly have to compete with those from other countries who have at least one language in addition to English.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0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14:prism isContent="1"/>
      </p:transition>
    </mc:Choice>
    <mc:Fallback xmlns="">
      <p:transition xmlns:p14="http://schemas.microsoft.com/office/powerpoint/2010/main"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30963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So, the fact that “everyone knows English” makes it even more important that our young people learn a foreign language.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6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14:prism isContent="1"/>
      </p:transition>
    </mc:Choice>
    <mc:Fallback xmlns="">
      <p:transition xmlns:p14="http://schemas.microsoft.com/office/powerpoint/2010/main"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1600" y="1587114"/>
            <a:ext cx="6400800" cy="31871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than Global understanding, there are many more perks in the language learning arena.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37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000">
        <p14:prism isContent="1" isInverted="1"/>
      </p:transition>
    </mc:Choice>
    <mc:Fallback xmlns="">
      <p:transition xmlns:p14="http://schemas.microsoft.com/office/powerpoint/2010/main"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Language learning develops the skills of</a:t>
            </a:r>
            <a:br>
              <a:rPr lang="en-US" dirty="0" smtClean="0"/>
            </a:br>
            <a:r>
              <a:rPr lang="en-US" sz="5300" b="1" dirty="0" smtClean="0"/>
              <a:t>memory.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16216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219</TotalTime>
  <Words>545</Words>
  <Application>Microsoft Office PowerPoint</Application>
  <PresentationFormat>On-screen Show (4:3)</PresentationFormat>
  <Paragraphs>48</Paragraphs>
  <Slides>31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Couture</vt:lpstr>
      <vt:lpstr>“A different language is a different vision of life”</vt:lpstr>
      <vt:lpstr>Unless one understands a culture in its own terms,  one cannot be said to have gained an entry into another culture.</vt:lpstr>
      <vt:lpstr>English is a very important world language still in the 21st century but it definitely isn’t enough.</vt:lpstr>
      <vt:lpstr> 6% of the world population only speak English as a first language and 75% don’t speak any English.</vt:lpstr>
      <vt:lpstr>Even more importantly, those who go to schools in countries where english is not the first language spend lots of time learning it.</vt:lpstr>
      <vt:lpstr>Our young people increasingly have to compete with those from other countries who have at least one language in addition to English.</vt:lpstr>
      <vt:lpstr>So, the fact that “everyone knows English” makes it even more important that our young people learn a foreign language.</vt:lpstr>
      <vt:lpstr>Other than Global understanding, there are many more perks in the language learning arena.</vt:lpstr>
      <vt:lpstr>Language learning develops the skills of memory.</vt:lpstr>
      <vt:lpstr>Language learning develops the skills of  attention to detail.</vt:lpstr>
      <vt:lpstr>Language learning develops the skills of  pattern finding.</vt:lpstr>
      <vt:lpstr>Language learning develops the skills of  creative thinking and reasoning.</vt:lpstr>
      <vt:lpstr>It is difficult to imagine any job that wouldn’t require these skills.</vt:lpstr>
      <vt:lpstr>And as a bonus,   it is easier to learn a third language when one already knows two because all the mentioned skills are transferable! </vt:lpstr>
      <vt:lpstr>“Students who averaged 4 or more years of foreign language study scored higher on the verbal section of the SAT than those who studied 4 or more years in another subject.” -College Entrance Examination Board</vt:lpstr>
      <vt:lpstr>“The average mathematics score on the SAT for individuals who had taken 4 or more years of foreign language study was identical to the average score of those who had studied 4 years of mathematics.” -College Entrance Examination Board</vt:lpstr>
      <vt:lpstr>  The integrated curriculum of foreign language education reinforces content from   social studies, fine arts,   math, science, language   arts, and health/PE  -Rafferty and Masciantonio   </vt:lpstr>
      <vt:lpstr>All beginning students have the same opportunity to succeed in foreign language. No history of failures. Everyone is new to the subject. </vt:lpstr>
      <vt:lpstr>“One language sets you in a corridor of life.  Two languages open every door along the way.”</vt:lpstr>
      <vt:lpstr>There is Access to a greater number of job possibilities   </vt:lpstr>
      <vt:lpstr>Some include…  CIA/FBI/DEA  state department  US Armed services  Sales </vt:lpstr>
      <vt:lpstr>Public relations  social services  heatlh care   police enforcement  top management positions </vt:lpstr>
      <vt:lpstr>The USA vS. The Rest of the World </vt:lpstr>
      <vt:lpstr>      </vt:lpstr>
      <vt:lpstr>New Jersey offers language courses in grades 5-12.</vt:lpstr>
      <vt:lpstr>EUROPE</vt:lpstr>
      <vt:lpstr>According to Asiasociety.org: </vt:lpstr>
      <vt:lpstr>There is one more exceptional benefit.</vt:lpstr>
      <vt:lpstr>Did you know that knowing another language even helps with the delay of dementia and alzheimer’s?  It is the gift that keeps on giving!!!</vt:lpstr>
      <vt:lpstr>“Language is the road map of a culture. It tells you where its people come from and where they are going.”</vt:lpstr>
      <vt:lpstr>World Language Honor Societies</vt:lpstr>
    </vt:vector>
  </TitlesOfParts>
  <Company>Neshaminy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 different language is a different vision of life”</dc:title>
  <dc:creator>Cara DeLorenzo</dc:creator>
  <cp:lastModifiedBy>MamaLaptop</cp:lastModifiedBy>
  <cp:revision>18</cp:revision>
  <dcterms:created xsi:type="dcterms:W3CDTF">2013-10-01T22:30:31Z</dcterms:created>
  <dcterms:modified xsi:type="dcterms:W3CDTF">2014-02-24T21:44:32Z</dcterms:modified>
</cp:coreProperties>
</file>