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150" y="9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A158F-ED36-4207-A943-DFCB1C75C9D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9F43A97-A99B-4055-957D-8173B607765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A158F-ED36-4207-A943-DFCB1C75C9D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3A97-A99B-4055-957D-8173B60776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A158F-ED36-4207-A943-DFCB1C75C9D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3A97-A99B-4055-957D-8173B60776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A158F-ED36-4207-A943-DFCB1C75C9D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3A97-A99B-4055-957D-8173B60776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A158F-ED36-4207-A943-DFCB1C75C9D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3A97-A99B-4055-957D-8173B607765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A158F-ED36-4207-A943-DFCB1C75C9D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3A97-A99B-4055-957D-8173B60776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A158F-ED36-4207-A943-DFCB1C75C9D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3A97-A99B-4055-957D-8173B60776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A158F-ED36-4207-A943-DFCB1C75C9D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3A97-A99B-4055-957D-8173B60776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A158F-ED36-4207-A943-DFCB1C75C9D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3A97-A99B-4055-957D-8173B60776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A158F-ED36-4207-A943-DFCB1C75C9D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3A97-A99B-4055-957D-8173B607765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A158F-ED36-4207-A943-DFCB1C75C9D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43A97-A99B-4055-957D-8173B607765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ACA158F-ED36-4207-A943-DFCB1C75C9D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9F43A97-A99B-4055-957D-8173B607765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“Food of the God’s”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CHOCOLATE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22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basic Types of chocolate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8650" indent="-514350">
              <a:buFont typeface="+mj-lt"/>
              <a:buAutoNum type="arabicPeriod"/>
            </a:pPr>
            <a:r>
              <a:rPr lang="en-US" sz="3200" dirty="0" smtClean="0"/>
              <a:t>Dark Chocolate</a:t>
            </a:r>
          </a:p>
          <a:p>
            <a:pPr lvl="2"/>
            <a:r>
              <a:rPr lang="en-US" sz="2600" dirty="0" smtClean="0"/>
              <a:t>Bittersweet or semisweet chocolate</a:t>
            </a:r>
          </a:p>
          <a:p>
            <a:pPr marL="628650" indent="-514350">
              <a:buFont typeface="+mj-lt"/>
              <a:buAutoNum type="arabicPeriod"/>
            </a:pPr>
            <a:endParaRPr lang="en-US" sz="3200" dirty="0" smtClean="0"/>
          </a:p>
          <a:p>
            <a:pPr marL="628650" indent="-514350">
              <a:buFont typeface="+mj-lt"/>
              <a:buAutoNum type="arabicPeriod"/>
            </a:pPr>
            <a:r>
              <a:rPr lang="en-US" sz="3200" dirty="0" smtClean="0"/>
              <a:t>Milk Chocolate</a:t>
            </a:r>
          </a:p>
          <a:p>
            <a:pPr marL="628650" indent="-514350">
              <a:buFont typeface="+mj-lt"/>
              <a:buAutoNum type="arabicPeriod"/>
            </a:pPr>
            <a:endParaRPr lang="en-US" sz="3200" dirty="0" smtClean="0"/>
          </a:p>
          <a:p>
            <a:pPr marL="628650" indent="-514350">
              <a:buFont typeface="+mj-lt"/>
              <a:buAutoNum type="arabicPeriod"/>
            </a:pPr>
            <a:r>
              <a:rPr lang="en-US" sz="3200" dirty="0" smtClean="0"/>
              <a:t>White Chocolate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4673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7 Variations of these basic types of chocolate used in baking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71500" indent="-457200">
              <a:buFont typeface="+mj-lt"/>
              <a:buAutoNum type="arabicPeriod"/>
            </a:pPr>
            <a:r>
              <a:rPr lang="en-US" sz="4200" b="1" dirty="0" smtClean="0"/>
              <a:t>Unsweetened</a:t>
            </a:r>
          </a:p>
          <a:p>
            <a:pPr lvl="1"/>
            <a:r>
              <a:rPr lang="en-US" sz="2800" dirty="0" smtClean="0"/>
              <a:t>It’s a thick paste, called unsweetened chocolate, chocolate liquor, or bakers chocolate.  </a:t>
            </a:r>
            <a:endParaRPr lang="en-US" sz="2800" dirty="0"/>
          </a:p>
          <a:p>
            <a:pPr lvl="1"/>
            <a:r>
              <a:rPr lang="en-US" sz="2800" dirty="0" smtClean="0"/>
              <a:t>Used primarily as a flavoring in recipes.  Its very bitter.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4200" b="1" dirty="0" smtClean="0"/>
              <a:t>Cocoa Powder</a:t>
            </a:r>
          </a:p>
          <a:p>
            <a:pPr lvl="1"/>
            <a:r>
              <a:rPr lang="en-US" sz="2800" dirty="0" smtClean="0"/>
              <a:t>Dry powder left from the pressing of the cocoa butter.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4200" b="1" dirty="0" smtClean="0"/>
              <a:t>Bittersweet and Semisweet Chocolate</a:t>
            </a:r>
          </a:p>
          <a:p>
            <a:pPr lvl="1"/>
            <a:r>
              <a:rPr lang="en-US" sz="2800" dirty="0" smtClean="0"/>
              <a:t>Cocoa butter, sugar, vanilla and other flavorings are added to chocolate liquor to produce this.</a:t>
            </a:r>
          </a:p>
        </p:txBody>
      </p:sp>
    </p:spTree>
    <p:extLst>
      <p:ext uri="{BB962C8B-B14F-4D97-AF65-F5344CB8AC3E}">
        <p14:creationId xmlns:p14="http://schemas.microsoft.com/office/powerpoint/2010/main" val="140852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lvl="0" indent="0">
              <a:buClr>
                <a:srgbClr val="2DA2BF"/>
              </a:buClr>
              <a:buNone/>
            </a:pPr>
            <a:r>
              <a:rPr lang="en-US" sz="4000" b="1" dirty="0" smtClean="0">
                <a:solidFill>
                  <a:srgbClr val="464646"/>
                </a:solidFill>
              </a:rPr>
              <a:t>4.</a:t>
            </a:r>
            <a:r>
              <a:rPr lang="en-US" sz="2800" b="1" dirty="0" smtClean="0">
                <a:solidFill>
                  <a:srgbClr val="464646"/>
                </a:solidFill>
              </a:rPr>
              <a:t>  </a:t>
            </a:r>
            <a:r>
              <a:rPr lang="en-US" sz="4100" b="1" dirty="0" smtClean="0">
                <a:solidFill>
                  <a:srgbClr val="464646"/>
                </a:solidFill>
              </a:rPr>
              <a:t>Chocolate </a:t>
            </a:r>
            <a:r>
              <a:rPr lang="en-US" sz="4100" b="1" dirty="0">
                <a:solidFill>
                  <a:srgbClr val="464646"/>
                </a:solidFill>
              </a:rPr>
              <a:t>chips or morsels</a:t>
            </a:r>
          </a:p>
          <a:p>
            <a:pPr marL="1051560" lvl="3" indent="0">
              <a:buClr>
                <a:srgbClr val="DA1F28"/>
              </a:buClr>
              <a:buNone/>
            </a:pPr>
            <a:r>
              <a:rPr lang="en-US" sz="3000" dirty="0">
                <a:solidFill>
                  <a:srgbClr val="464646"/>
                </a:solidFill>
              </a:rPr>
              <a:t>A special blend of chocolate that </a:t>
            </a:r>
            <a:r>
              <a:rPr lang="en-US" sz="3000" dirty="0" smtClean="0">
                <a:solidFill>
                  <a:srgbClr val="464646"/>
                </a:solidFill>
              </a:rPr>
              <a:t>contains </a:t>
            </a:r>
            <a:r>
              <a:rPr lang="en-US" sz="3000" dirty="0">
                <a:solidFill>
                  <a:srgbClr val="464646"/>
                </a:solidFill>
              </a:rPr>
              <a:t>less </a:t>
            </a:r>
            <a:r>
              <a:rPr lang="en-US" sz="3000">
                <a:solidFill>
                  <a:srgbClr val="464646"/>
                </a:solidFill>
              </a:rPr>
              <a:t>cocoa </a:t>
            </a:r>
            <a:r>
              <a:rPr lang="en-US" sz="3000" smtClean="0">
                <a:solidFill>
                  <a:srgbClr val="464646"/>
                </a:solidFill>
              </a:rPr>
              <a:t>than </a:t>
            </a:r>
            <a:r>
              <a:rPr lang="en-US" sz="3000" dirty="0">
                <a:solidFill>
                  <a:srgbClr val="464646"/>
                </a:solidFill>
              </a:rPr>
              <a:t>other chocolates, so they can retain their shape when </a:t>
            </a:r>
            <a:r>
              <a:rPr lang="en-US" sz="3000" dirty="0" smtClean="0">
                <a:solidFill>
                  <a:srgbClr val="464646"/>
                </a:solidFill>
              </a:rPr>
              <a:t>baked.</a:t>
            </a:r>
          </a:p>
          <a:p>
            <a:pPr marL="114300" indent="0">
              <a:buClr>
                <a:srgbClr val="DA1F28"/>
              </a:buClr>
              <a:buNone/>
            </a:pPr>
            <a:r>
              <a:rPr lang="en-US" sz="4100" b="1" dirty="0" smtClean="0">
                <a:solidFill>
                  <a:srgbClr val="464646"/>
                </a:solidFill>
              </a:rPr>
              <a:t>5.  Milk chocolate</a:t>
            </a:r>
          </a:p>
          <a:p>
            <a:pPr marL="1051560" lvl="3" indent="0">
              <a:buClr>
                <a:srgbClr val="2DA2BF"/>
              </a:buClr>
              <a:buNone/>
            </a:pPr>
            <a:r>
              <a:rPr lang="en-US" sz="2700" dirty="0">
                <a:solidFill>
                  <a:srgbClr val="464646"/>
                </a:solidFill>
              </a:rPr>
              <a:t>N</a:t>
            </a:r>
            <a:r>
              <a:rPr lang="en-US" sz="2700" dirty="0" smtClean="0">
                <a:solidFill>
                  <a:srgbClr val="464646"/>
                </a:solidFill>
              </a:rPr>
              <a:t>estle company in Switzerland developed this by developing a milk powder and then adding it to dark chocolate. It is sweeter than dark chocolate.</a:t>
            </a:r>
            <a:endParaRPr lang="en-US" sz="2700" dirty="0">
              <a:solidFill>
                <a:srgbClr val="46464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30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8650" lvl="0" indent="-514350">
              <a:buClr>
                <a:srgbClr val="2DA2BF"/>
              </a:buClr>
              <a:buAutoNum type="arabicPeriod" startAt="6"/>
            </a:pPr>
            <a:r>
              <a:rPr lang="en-US" sz="2800" b="1" dirty="0" smtClean="0">
                <a:solidFill>
                  <a:srgbClr val="464646"/>
                </a:solidFill>
              </a:rPr>
              <a:t>White Chocolate</a:t>
            </a:r>
          </a:p>
          <a:p>
            <a:pPr lvl="1">
              <a:buClr>
                <a:srgbClr val="2DA2BF"/>
              </a:buClr>
            </a:pPr>
            <a:r>
              <a:rPr lang="en-US" sz="2400" dirty="0" smtClean="0">
                <a:solidFill>
                  <a:srgbClr val="464646"/>
                </a:solidFill>
              </a:rPr>
              <a:t>Not a true chocolate. It is made from cocoa butter, sugar, milk powder, flavorings.  Does NOT contain ANY chocolate liquor.  It is quite sweet.</a:t>
            </a:r>
            <a:endParaRPr lang="en-US" sz="2400" dirty="0">
              <a:solidFill>
                <a:srgbClr val="464646"/>
              </a:solidFill>
            </a:endParaRPr>
          </a:p>
          <a:p>
            <a:pPr marL="628650" lvl="0" indent="-514350">
              <a:buClr>
                <a:srgbClr val="2DA2BF"/>
              </a:buClr>
              <a:buFont typeface="Arial" pitchFamily="34" charset="0"/>
              <a:buAutoNum type="arabicPeriod" startAt="6"/>
            </a:pPr>
            <a:endParaRPr lang="en-US" sz="2800" b="1" dirty="0">
              <a:solidFill>
                <a:srgbClr val="464646"/>
              </a:solidFill>
            </a:endParaRPr>
          </a:p>
          <a:p>
            <a:pPr marL="628650" lvl="0" indent="-514350">
              <a:buClr>
                <a:srgbClr val="2DA2BF"/>
              </a:buClr>
              <a:buAutoNum type="arabicPeriod" startAt="7"/>
            </a:pPr>
            <a:r>
              <a:rPr lang="en-US" sz="2800" b="1" dirty="0" smtClean="0">
                <a:solidFill>
                  <a:srgbClr val="464646"/>
                </a:solidFill>
              </a:rPr>
              <a:t>Compound </a:t>
            </a:r>
            <a:r>
              <a:rPr lang="en-US" sz="2800" b="1" dirty="0">
                <a:solidFill>
                  <a:srgbClr val="464646"/>
                </a:solidFill>
              </a:rPr>
              <a:t>or Coating </a:t>
            </a:r>
            <a:r>
              <a:rPr lang="en-US" sz="2800" b="1" dirty="0" smtClean="0">
                <a:solidFill>
                  <a:srgbClr val="464646"/>
                </a:solidFill>
              </a:rPr>
              <a:t>chocolate</a:t>
            </a:r>
          </a:p>
          <a:p>
            <a:pPr lvl="1">
              <a:buClr>
                <a:srgbClr val="2DA2BF"/>
              </a:buClr>
            </a:pPr>
            <a:r>
              <a:rPr lang="en-US" sz="2400" dirty="0" smtClean="0">
                <a:solidFill>
                  <a:srgbClr val="464646"/>
                </a:solidFill>
              </a:rPr>
              <a:t>Chocolate made with vegetable fat instead of cocoa butter. This saves the producers money. It is easier to use for dipping or glazing and does not require </a:t>
            </a:r>
            <a:r>
              <a:rPr lang="en-US" sz="2400" b="1" i="1" dirty="0" smtClean="0">
                <a:solidFill>
                  <a:srgbClr val="464646"/>
                </a:solidFill>
              </a:rPr>
              <a:t>tempering</a:t>
            </a:r>
            <a:r>
              <a:rPr lang="en-US" sz="2400" dirty="0" smtClean="0">
                <a:solidFill>
                  <a:srgbClr val="464646"/>
                </a:solidFill>
              </a:rPr>
              <a:t>.</a:t>
            </a:r>
            <a:endParaRPr lang="en-US" sz="2400" dirty="0">
              <a:solidFill>
                <a:srgbClr val="46464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4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DUTCH PROCESSED CHOCOLATE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>
                <a:solidFill>
                  <a:srgbClr val="545454"/>
                </a:solidFill>
              </a:rPr>
              <a:t>Dutch </a:t>
            </a:r>
            <a:r>
              <a:rPr lang="en-US" i="1" dirty="0">
                <a:solidFill>
                  <a:srgbClr val="545454"/>
                </a:solidFill>
              </a:rPr>
              <a:t>process chocolate</a:t>
            </a:r>
            <a:r>
              <a:rPr lang="en-US" dirty="0">
                <a:solidFill>
                  <a:srgbClr val="545454"/>
                </a:solidFill>
              </a:rPr>
              <a:t> or </a:t>
            </a:r>
            <a:r>
              <a:rPr lang="en-US" i="1" dirty="0" err="1">
                <a:solidFill>
                  <a:srgbClr val="545454"/>
                </a:solidFill>
              </a:rPr>
              <a:t>Dutched</a:t>
            </a:r>
            <a:r>
              <a:rPr lang="en-US" i="1" dirty="0">
                <a:solidFill>
                  <a:srgbClr val="545454"/>
                </a:solidFill>
              </a:rPr>
              <a:t> chocolate</a:t>
            </a:r>
            <a:r>
              <a:rPr lang="en-US" dirty="0">
                <a:solidFill>
                  <a:srgbClr val="545454"/>
                </a:solidFill>
              </a:rPr>
              <a:t> is </a:t>
            </a:r>
            <a:r>
              <a:rPr lang="en-US" i="1" dirty="0">
                <a:solidFill>
                  <a:srgbClr val="545454"/>
                </a:solidFill>
              </a:rPr>
              <a:t>chocolate</a:t>
            </a:r>
            <a:r>
              <a:rPr lang="en-US" dirty="0">
                <a:solidFill>
                  <a:srgbClr val="545454"/>
                </a:solidFill>
              </a:rPr>
              <a:t> that has been treated with an alkalizing agent to modify its color and give it a milder taste compared to "natural cocoa" extracted with the </a:t>
            </a:r>
            <a:r>
              <a:rPr lang="en-US" dirty="0" err="1">
                <a:solidFill>
                  <a:srgbClr val="545454"/>
                </a:solidFill>
              </a:rPr>
              <a:t>Broma</a:t>
            </a:r>
            <a:r>
              <a:rPr lang="en-US" dirty="0">
                <a:solidFill>
                  <a:srgbClr val="545454"/>
                </a:solidFill>
              </a:rPr>
              <a:t> </a:t>
            </a:r>
            <a:r>
              <a:rPr lang="en-US" i="1" dirty="0">
                <a:solidFill>
                  <a:srgbClr val="545454"/>
                </a:solidFill>
              </a:rPr>
              <a:t>process</a:t>
            </a:r>
            <a:r>
              <a:rPr lang="en-US" dirty="0">
                <a:solidFill>
                  <a:srgbClr val="545454"/>
                </a:solidFill>
              </a:rPr>
              <a:t>. It forms the basis for much of modern </a:t>
            </a:r>
            <a:r>
              <a:rPr lang="en-US" i="1" dirty="0">
                <a:solidFill>
                  <a:srgbClr val="545454"/>
                </a:solidFill>
              </a:rPr>
              <a:t>chocolate</a:t>
            </a:r>
            <a:r>
              <a:rPr lang="en-US" dirty="0">
                <a:solidFill>
                  <a:srgbClr val="545454"/>
                </a:solidFill>
              </a:rPr>
              <a:t>, and is used in ice cream, hot cocoa, and </a:t>
            </a:r>
            <a:r>
              <a:rPr lang="en-US" dirty="0" smtClean="0">
                <a:solidFill>
                  <a:srgbClr val="545454"/>
                </a:solidFill>
              </a:rPr>
              <a:t>baking.</a:t>
            </a:r>
          </a:p>
          <a:p>
            <a:endParaRPr lang="en-US" dirty="0" smtClean="0">
              <a:solidFill>
                <a:srgbClr val="545454"/>
              </a:solidFill>
            </a:endParaRPr>
          </a:p>
          <a:p>
            <a:r>
              <a:rPr lang="en-US" dirty="0" smtClean="0">
                <a:solidFill>
                  <a:srgbClr val="545454"/>
                </a:solidFill>
              </a:rPr>
              <a:t>Most chocolate is Dutch Processed.</a:t>
            </a:r>
          </a:p>
          <a:p>
            <a:pPr marL="114300" indent="0">
              <a:buNone/>
            </a:pPr>
            <a:endParaRPr lang="en-US" dirty="0" smtClean="0">
              <a:solidFill>
                <a:srgbClr val="545454"/>
              </a:solidFill>
            </a:endParaRPr>
          </a:p>
          <a:p>
            <a:r>
              <a:rPr lang="en-US" smtClean="0">
                <a:solidFill>
                  <a:srgbClr val="545454"/>
                </a:solidFill>
              </a:rPr>
              <a:t>“Nibs</a:t>
            </a:r>
            <a:r>
              <a:rPr lang="en-US" dirty="0" smtClean="0">
                <a:solidFill>
                  <a:srgbClr val="545454"/>
                </a:solidFill>
              </a:rPr>
              <a:t>” is another name for cleaned cocoa kernels.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13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TEMPERING CHOCOLATE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process of properly crystalizing chocolate. Upon melting chocolate, the fatty acid crystals separate.  The objective in </a:t>
            </a:r>
            <a:r>
              <a:rPr lang="en-US" b="1" i="1" dirty="0" smtClean="0"/>
              <a:t>tempering</a:t>
            </a:r>
            <a:r>
              <a:rPr lang="en-US" dirty="0" smtClean="0"/>
              <a:t> chocolate is the entice the crystals of cocoa BACK INTO 1 stable form. </a:t>
            </a:r>
          </a:p>
          <a:p>
            <a:endParaRPr lang="en-US" dirty="0"/>
          </a:p>
          <a:p>
            <a:r>
              <a:rPr lang="en-US" dirty="0" smtClean="0"/>
              <a:t>Tempering chocolate is necessary when the chocolate is to be used by itself and not incorporated into a recipe.</a:t>
            </a:r>
          </a:p>
          <a:p>
            <a:endParaRPr lang="en-US" dirty="0" smtClean="0"/>
          </a:p>
          <a:p>
            <a:r>
              <a:rPr lang="en-US" dirty="0" smtClean="0"/>
              <a:t>Tempering gives a shiny, flawless appearance.</a:t>
            </a:r>
          </a:p>
          <a:p>
            <a:endParaRPr lang="en-US" dirty="0" smtClean="0"/>
          </a:p>
          <a:p>
            <a:r>
              <a:rPr lang="en-US" dirty="0" smtClean="0"/>
              <a:t>It prevents the cocoa butter from separating out of the chocolate and causing white swirls or spots.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3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Tabling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method to cool chocolate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You pour the chocolate on to a marble slab, move it around with 2 metal spatulas to cool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89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STORING CHOCOLATE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Can  be stored for up to a year.</a:t>
            </a:r>
          </a:p>
          <a:p>
            <a:r>
              <a:rPr lang="en-US" sz="2800" dirty="0" smtClean="0"/>
              <a:t>4 THINGS TO AVOID WHEN STORING:</a:t>
            </a:r>
          </a:p>
          <a:p>
            <a:pPr marL="685800" lvl="2" indent="0">
              <a:buNone/>
            </a:pPr>
            <a:r>
              <a:rPr lang="en-US" sz="2200" dirty="0" smtClean="0"/>
              <a:t>	</a:t>
            </a:r>
            <a:r>
              <a:rPr lang="en-US" sz="2600" b="1" dirty="0" smtClean="0"/>
              <a:t>HEAT</a:t>
            </a:r>
            <a:r>
              <a:rPr lang="en-US" sz="2200" dirty="0" smtClean="0"/>
              <a:t>		</a:t>
            </a:r>
          </a:p>
          <a:p>
            <a:pPr lvl="3"/>
            <a:r>
              <a:rPr lang="en-US" sz="2000" dirty="0" smtClean="0"/>
              <a:t>Do not want the cocoa butter to separate out.</a:t>
            </a:r>
            <a:endParaRPr lang="en-US" sz="2200" dirty="0" smtClean="0"/>
          </a:p>
          <a:p>
            <a:pPr marL="411480" lvl="1" indent="0">
              <a:buNone/>
            </a:pPr>
            <a:r>
              <a:rPr lang="en-US" sz="2400" b="1" dirty="0" smtClean="0"/>
              <a:t>	MOISTURE</a:t>
            </a:r>
          </a:p>
          <a:p>
            <a:pPr lvl="3"/>
            <a:r>
              <a:rPr lang="en-US" sz="2000" dirty="0" smtClean="0"/>
              <a:t>Will cause it to become thick when melted</a:t>
            </a:r>
          </a:p>
          <a:p>
            <a:pPr marL="411480" lvl="1" indent="0">
              <a:buNone/>
            </a:pPr>
            <a:r>
              <a:rPr lang="en-US" sz="2400" dirty="0" smtClean="0"/>
              <a:t>	</a:t>
            </a:r>
            <a:r>
              <a:rPr lang="en-US" sz="2400" b="1" dirty="0" smtClean="0"/>
              <a:t>ODORS</a:t>
            </a:r>
          </a:p>
          <a:p>
            <a:pPr lvl="3"/>
            <a:r>
              <a:rPr lang="en-US" sz="2000" dirty="0" smtClean="0"/>
              <a:t>Cocoa butter absorbs odors easily</a:t>
            </a:r>
          </a:p>
          <a:p>
            <a:pPr marL="685800" lvl="2" indent="0">
              <a:buNone/>
            </a:pPr>
            <a:r>
              <a:rPr lang="en-US" sz="2200" b="1" dirty="0"/>
              <a:t> </a:t>
            </a:r>
            <a:r>
              <a:rPr lang="en-US" sz="2200" b="1" dirty="0" smtClean="0"/>
              <a:t>  </a:t>
            </a:r>
            <a:r>
              <a:rPr lang="en-US" sz="2600" b="1" dirty="0" smtClean="0"/>
              <a:t>LIGHT</a:t>
            </a:r>
          </a:p>
          <a:p>
            <a:pPr lvl="3"/>
            <a:r>
              <a:rPr lang="en-US" sz="2000" dirty="0" smtClean="0"/>
              <a:t>Light breaks down the cocoa butter causing it to go rancid.  The covering of the chocolate should prevent contact with light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7275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125</TotalTime>
  <Words>433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Apothecary</vt:lpstr>
      <vt:lpstr>CHOCOLATE</vt:lpstr>
      <vt:lpstr>3 basic Types of chocolate</vt:lpstr>
      <vt:lpstr>7 Variations of these basic types of chocolate used in baking</vt:lpstr>
      <vt:lpstr>PowerPoint Presentation</vt:lpstr>
      <vt:lpstr>PowerPoint Presentation</vt:lpstr>
      <vt:lpstr>DUTCH PROCESSED CHOCOLATE</vt:lpstr>
      <vt:lpstr>TEMPERING CHOCOLATE</vt:lpstr>
      <vt:lpstr>Tabling Method</vt:lpstr>
      <vt:lpstr>STORING CHOCOLATE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CHOCOLATE</dc:title>
  <dc:creator>Virginia</dc:creator>
  <cp:lastModifiedBy>Caminiti, Ann</cp:lastModifiedBy>
  <cp:revision>17</cp:revision>
  <dcterms:created xsi:type="dcterms:W3CDTF">2016-02-09T00:53:22Z</dcterms:created>
  <dcterms:modified xsi:type="dcterms:W3CDTF">2016-02-11T13:53:19Z</dcterms:modified>
</cp:coreProperties>
</file>