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B41839-59FD-421E-9B62-362ACA87723B}" type="datetimeFigureOut">
              <a:rPr lang="en-US" smtClean="0"/>
              <a:t>6/6/2016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7463E4-0683-457A-8AE6-55784DABF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898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D8CDC58-D3BE-4B92-8DCA-A5FB9BE679F3}" type="slidenum">
              <a:rPr lang="en-US" altLang="en-US" smtClean="0">
                <a:ea typeface="MS Pゴシック" charset="0"/>
                <a:cs typeface="MS Pゴシック" charset="0"/>
              </a:rPr>
              <a:pPr eaLnBrk="1" hangingPunct="1">
                <a:spcBef>
                  <a:spcPct val="0"/>
                </a:spcBef>
              </a:pPr>
              <a:t>9</a:t>
            </a:fld>
            <a:endParaRPr lang="en-US" altLang="en-US" smtClean="0">
              <a:ea typeface="MS Pゴシック" charset="0"/>
              <a:cs typeface="MS P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4C513-EED5-4946-9649-7237781C0E90}" type="datetimeFigureOut">
              <a:rPr lang="en-US" smtClean="0"/>
              <a:t>6/6/2016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DD95A-8C41-4C3D-87DA-BDC9241F90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4C513-EED5-4946-9649-7237781C0E90}" type="datetimeFigureOut">
              <a:rPr lang="en-US" smtClean="0"/>
              <a:t>6/6/2016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DD95A-8C41-4C3D-87DA-BDC9241F90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4C513-EED5-4946-9649-7237781C0E90}" type="datetimeFigureOut">
              <a:rPr lang="en-US" smtClean="0"/>
              <a:t>6/6/2016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DD95A-8C41-4C3D-87DA-BDC9241F90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4C513-EED5-4946-9649-7237781C0E90}" type="datetimeFigureOut">
              <a:rPr lang="en-US" smtClean="0"/>
              <a:t>6/6/2016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DD95A-8C41-4C3D-87DA-BDC9241F90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4C513-EED5-4946-9649-7237781C0E90}" type="datetimeFigureOut">
              <a:rPr lang="en-US" smtClean="0"/>
              <a:t>6/6/2016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DD95A-8C41-4C3D-87DA-BDC9241F90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4C513-EED5-4946-9649-7237781C0E90}" type="datetimeFigureOut">
              <a:rPr lang="en-US" smtClean="0"/>
              <a:t>6/6/2016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DD95A-8C41-4C3D-87DA-BDC9241F90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4C513-EED5-4946-9649-7237781C0E90}" type="datetimeFigureOut">
              <a:rPr lang="en-US" smtClean="0"/>
              <a:t>6/6/2016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DD95A-8C41-4C3D-87DA-BDC9241F90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4C513-EED5-4946-9649-7237781C0E90}" type="datetimeFigureOut">
              <a:rPr lang="en-US" smtClean="0"/>
              <a:t>6/6/2016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DD95A-8C41-4C3D-87DA-BDC9241F90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4C513-EED5-4946-9649-7237781C0E90}" type="datetimeFigureOut">
              <a:rPr lang="en-US" smtClean="0"/>
              <a:t>6/6/2016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DD95A-8C41-4C3D-87DA-BDC9241F90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4C513-EED5-4946-9649-7237781C0E90}" type="datetimeFigureOut">
              <a:rPr lang="en-US" smtClean="0"/>
              <a:t>6/6/2016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DD95A-8C41-4C3D-87DA-BDC9241F902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4C513-EED5-4946-9649-7237781C0E90}" type="datetimeFigureOut">
              <a:rPr lang="en-US" smtClean="0"/>
              <a:t>6/6/2016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4DD95A-8C41-4C3D-87DA-BDC9241F902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7E4DD95A-8C41-4C3D-87DA-BDC9241F9024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8D34C513-EED5-4946-9649-7237781C0E90}" type="datetimeFigureOut">
              <a:rPr lang="en-US" smtClean="0"/>
              <a:t>6/6/2016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youtube.com/watch?v=XgnXwrsMBUs" TargetMode="Externa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6750" y="914400"/>
            <a:ext cx="7543800" cy="2593975"/>
          </a:xfrm>
        </p:spPr>
        <p:txBody>
          <a:bodyPr/>
          <a:lstStyle/>
          <a:p>
            <a:r>
              <a:rPr lang="en-US" dirty="0" smtClean="0"/>
              <a:t>Industrialized Nations After the Cold War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5" descr="13647298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590800"/>
            <a:ext cx="2724150" cy="3525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8763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Economy Faces Ups and Downs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3500"/>
            <a:ext cx="7620000" cy="4800600"/>
          </a:xfrm>
        </p:spPr>
        <p:txBody>
          <a:bodyPr/>
          <a:lstStyle/>
          <a:p>
            <a:r>
              <a:rPr lang="en-US" dirty="0"/>
              <a:t>An economic boom in the 1990s created a budget surplus. However, slower growth, tax cuts, and increased spending led to a deficit in the 2000s.  </a:t>
            </a:r>
          </a:p>
          <a:p>
            <a:r>
              <a:rPr lang="en-US" dirty="0"/>
              <a:t>A 2008 financial crisis weakened the American economy and sparked a global recession. </a:t>
            </a:r>
          </a:p>
          <a:p>
            <a:r>
              <a:rPr lang="en-US" dirty="0"/>
              <a:t>President Barack Obama approved an economic stimulus package when he took office in 2009. Critics argued that Obama’s policies increased the budget deficit and overextended federal power. </a:t>
            </a:r>
          </a:p>
          <a:p>
            <a:endParaRPr lang="en-U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838854"/>
            <a:ext cx="3181350" cy="173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964781"/>
            <a:ext cx="1905000" cy="2893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3951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"/>
            <a:ext cx="7620000" cy="1143000"/>
          </a:xfrm>
        </p:spPr>
        <p:txBody>
          <a:bodyPr/>
          <a:lstStyle/>
          <a:p>
            <a:r>
              <a:rPr lang="en-US" dirty="0" smtClean="0"/>
              <a:t>Changes in Asia – Pacific Rim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43000"/>
            <a:ext cx="7620000" cy="4800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Asian Nations that border the Pacific Ocean</a:t>
            </a:r>
            <a:endParaRPr lang="en-US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4000"/>
            <a:ext cx="7315200" cy="5349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9608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374"/>
            <a:ext cx="7620000" cy="1143000"/>
          </a:xfrm>
        </p:spPr>
        <p:txBody>
          <a:bodyPr/>
          <a:lstStyle/>
          <a:p>
            <a:r>
              <a:rPr lang="en-US" dirty="0" smtClean="0"/>
              <a:t>Japan and China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28700"/>
            <a:ext cx="7620000" cy="4800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After booming in the 1980’s, Japan’s economy suffered a downturn in the 1990’s</a:t>
            </a:r>
          </a:p>
          <a:p>
            <a:r>
              <a:rPr lang="en-US" sz="2400" dirty="0" smtClean="0"/>
              <a:t>China’s economy has continued to grow (</a:t>
            </a:r>
            <a:r>
              <a:rPr lang="en-US" sz="2400" smtClean="0"/>
              <a:t>second </a:t>
            </a:r>
            <a:r>
              <a:rPr lang="en-US" sz="2400" smtClean="0"/>
              <a:t>largest </a:t>
            </a:r>
            <a:r>
              <a:rPr lang="en-US" sz="2400" dirty="0" smtClean="0"/>
              <a:t>economy in the world today).</a:t>
            </a:r>
          </a:p>
          <a:p>
            <a:r>
              <a:rPr lang="en-US" sz="2400" dirty="0" smtClean="0"/>
              <a:t>Both were effected by the global recession but each has returned to economic growth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429000"/>
            <a:ext cx="2667000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399" y="3429000"/>
            <a:ext cx="4415503" cy="3311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6959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Asian Tigers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Powerhouses of the Pacific Rim – Taiwan, Hong Kong, Singapore and South Korea</a:t>
            </a:r>
          </a:p>
          <a:p>
            <a:r>
              <a:rPr lang="en-US" sz="2400" dirty="0" smtClean="0"/>
              <a:t>Although different, each had quickly modernized and industrialized by the 1980’s</a:t>
            </a:r>
          </a:p>
          <a:p>
            <a:r>
              <a:rPr lang="en-US" sz="2400" dirty="0" smtClean="0"/>
              <a:t>All four have been influenced by China and Confucian traditions of loyalty, hard work, and consensus</a:t>
            </a:r>
          </a:p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109258"/>
            <a:ext cx="3657600" cy="2748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657600"/>
            <a:ext cx="2095500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7625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/>
              <a:t>Examine social, political, and economic trends </a:t>
            </a:r>
            <a:br>
              <a:rPr lang="en-US" sz="3200" dirty="0"/>
            </a:br>
            <a:r>
              <a:rPr lang="en-US" sz="3200" dirty="0"/>
              <a:t>in Europe after the Cold War.</a:t>
            </a:r>
          </a:p>
          <a:p>
            <a:r>
              <a:rPr lang="en-US" sz="3200" dirty="0"/>
              <a:t>Analyze how the United States’ and Russia’s shifting roles have affected the balance of </a:t>
            </a:r>
            <a:br>
              <a:rPr lang="en-US" sz="3200" dirty="0"/>
            </a:br>
            <a:r>
              <a:rPr lang="en-US" sz="3200" dirty="0"/>
              <a:t>global power.</a:t>
            </a:r>
          </a:p>
          <a:p>
            <a:r>
              <a:rPr lang="en-US" sz="3200" dirty="0"/>
              <a:t>Understand how important economic changes have affected Asia since the end of the Cold War.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528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123"/>
            <a:ext cx="7620000" cy="1143000"/>
          </a:xfrm>
        </p:spPr>
        <p:txBody>
          <a:bodyPr/>
          <a:lstStyle/>
          <a:p>
            <a:r>
              <a:rPr lang="en-US" dirty="0" smtClean="0"/>
              <a:t>The New  Face of Europe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7620000" cy="4800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 collapse of communism ended decades of division</a:t>
            </a:r>
          </a:p>
          <a:p>
            <a:r>
              <a:rPr lang="en-US" sz="2400" dirty="0"/>
              <a:t>The end of the Cold War marked the beginning of a global economy. </a:t>
            </a:r>
            <a:endParaRPr lang="en-US" sz="2400" dirty="0" smtClean="0"/>
          </a:p>
          <a:p>
            <a:r>
              <a:rPr lang="en-US" sz="2400" dirty="0" smtClean="0"/>
              <a:t>Trade, business, travel, and communications across the continent became easier</a:t>
            </a:r>
          </a:p>
          <a:p>
            <a:r>
              <a:rPr lang="en-US" sz="2400" dirty="0" smtClean="0"/>
              <a:t>Large scale immigration, discrimination, and rising unemployment remain as problems</a:t>
            </a:r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930134"/>
            <a:ext cx="3657600" cy="2851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1280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Germany Reunifies</a:t>
            </a:r>
            <a:endParaRPr lang="en-US" dirty="0"/>
          </a:p>
        </p:txBody>
      </p:sp>
      <p:sp>
        <p:nvSpPr>
          <p:cNvPr id="4" name="Text Box 129"/>
          <p:cNvSpPr txBox="1">
            <a:spLocks noGrp="1" noChangeArrowheads="1"/>
          </p:cNvSpPr>
          <p:nvPr>
            <p:ph idx="1"/>
          </p:nvPr>
        </p:nvSpPr>
        <p:spPr bwMode="auto">
          <a:xfrm>
            <a:off x="0" y="1371600"/>
            <a:ext cx="8458200" cy="4050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90000"/>
              </a:lnSpc>
              <a:spcBef>
                <a:spcPct val="20000"/>
              </a:spcBef>
              <a:buFont typeface="Times" pitchFamily="1" charset="0"/>
              <a:defRPr>
                <a:solidFill>
                  <a:schemeClr val="tx1"/>
                </a:solidFill>
                <a:latin typeface="Arial" pitchFamily="34" charset="0"/>
                <a:ea typeface="MS Pゴシック" charset="0"/>
                <a:cs typeface="MS Pゴシック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20000"/>
              </a:spcBef>
              <a:buFont typeface="Times" pitchFamily="1" charset="0"/>
              <a:buChar char="•"/>
              <a:defRPr>
                <a:solidFill>
                  <a:schemeClr val="tx1"/>
                </a:solidFill>
                <a:latin typeface="Arial" pitchFamily="34" charset="0"/>
                <a:ea typeface="MS Pゴシック" charset="0"/>
                <a:cs typeface="MS Pゴシック" charset="0"/>
              </a:defRPr>
            </a:lvl2pPr>
            <a:lvl3pPr marL="1143000" indent="-228600" eaLnBrk="0" hangingPunct="0">
              <a:spcBef>
                <a:spcPct val="20000"/>
              </a:spcBef>
              <a:buFont typeface="Times" pitchFamily="1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MS Pゴシック" charset="0"/>
                <a:cs typeface="MS Pゴシック" charset="0"/>
              </a:defRPr>
            </a:lvl3pPr>
            <a:lvl4pPr marL="1600200" indent="-228600" eaLnBrk="0" hangingPunct="0">
              <a:spcBef>
                <a:spcPct val="20000"/>
              </a:spcBef>
              <a:buFont typeface="Times" pitchFamily="1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MS Pゴシック" charset="0"/>
                <a:cs typeface="MS Pゴシック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20000"/>
              </a:spcBef>
              <a:buFont typeface="Times" pitchFamily="1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MS Pゴシック" charset="0"/>
                <a:cs typeface="MS Pゴシック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Times" pitchFamily="1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MS Pゴシック" charset="0"/>
                <a:cs typeface="MS Pゴシック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Times" pitchFamily="1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MS Pゴシック" charset="0"/>
                <a:cs typeface="MS Pゴシック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Times" pitchFamily="1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MS Pゴシック" charset="0"/>
                <a:cs typeface="MS Pゴシック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Times" pitchFamily="1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MS Pゴシック" charset="0"/>
                <a:cs typeface="MS Pゴシック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+mn-lt"/>
                <a:ea typeface="+mn-ea"/>
                <a:cs typeface="+mn-cs"/>
              </a:rPr>
              <a:t>The reunification of Germany in 1990 was widely celebrated as a sign that the Cold War was </a:t>
            </a:r>
            <a:r>
              <a:rPr lang="en-US" altLang="en-US" sz="2400" dirty="0" smtClean="0">
                <a:latin typeface="+mn-lt"/>
                <a:ea typeface="+mn-ea"/>
                <a:cs typeface="+mn-cs"/>
              </a:rPr>
              <a:t>ending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60000"/>
              </a:spcAft>
              <a:buClr>
                <a:schemeClr val="tx1"/>
              </a:buClr>
              <a:buFont typeface="Times" pitchFamily="1" charset="0"/>
              <a:buChar char="•"/>
            </a:pPr>
            <a:r>
              <a:rPr lang="en-US" altLang="en-US" sz="2400" dirty="0" smtClean="0">
                <a:latin typeface="+mn-lt"/>
              </a:rPr>
              <a:t>East </a:t>
            </a:r>
            <a:r>
              <a:rPr lang="en-US" altLang="en-US" sz="2400" dirty="0">
                <a:latin typeface="+mn-lt"/>
              </a:rPr>
              <a:t>Germany faced challenges. Its economy had to be modernized, and unemployment rose when communist-era factories were closed.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60000"/>
              </a:spcAft>
              <a:buClr>
                <a:schemeClr val="tx1"/>
              </a:buClr>
              <a:buFont typeface="Times" pitchFamily="1" charset="0"/>
              <a:buChar char="•"/>
            </a:pPr>
            <a:r>
              <a:rPr lang="en-US" altLang="en-US" sz="2400" dirty="0">
                <a:latin typeface="+mn-lt"/>
              </a:rPr>
              <a:t>Neo-Nazis blamed immigrants for economic troubles.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60000"/>
              </a:spcAft>
              <a:buClr>
                <a:schemeClr val="tx1"/>
              </a:buClr>
              <a:buFont typeface="Times" pitchFamily="1" charset="0"/>
              <a:buChar char="•"/>
            </a:pPr>
            <a:r>
              <a:rPr lang="en-US" altLang="en-US" sz="2400" dirty="0">
                <a:latin typeface="+mn-lt"/>
              </a:rPr>
              <a:t>Twenty years after reunification, Germany remained </a:t>
            </a:r>
            <a:br>
              <a:rPr lang="en-US" altLang="en-US" sz="2400" dirty="0">
                <a:latin typeface="+mn-lt"/>
              </a:rPr>
            </a:br>
            <a:r>
              <a:rPr lang="en-US" altLang="en-US" sz="2400" dirty="0">
                <a:latin typeface="+mn-lt"/>
              </a:rPr>
              <a:t>a strong leader and an economic power.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en-US" dirty="0">
              <a:latin typeface="+mn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718255"/>
            <a:ext cx="3457575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1416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620000" cy="1143000"/>
          </a:xfrm>
        </p:spPr>
        <p:txBody>
          <a:bodyPr/>
          <a:lstStyle/>
          <a:p>
            <a:r>
              <a:rPr lang="en-US" dirty="0" smtClean="0"/>
              <a:t>NATO and Warsaw Pact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7300"/>
            <a:ext cx="7620000" cy="4800600"/>
          </a:xfrm>
        </p:spPr>
        <p:txBody>
          <a:bodyPr>
            <a:normAutofit/>
          </a:bodyPr>
          <a:lstStyle/>
          <a:p>
            <a:r>
              <a:rPr lang="en-US" altLang="en-US" sz="2400" dirty="0">
                <a:latin typeface="+mj-lt"/>
              </a:rPr>
              <a:t>The Warsaw Pact dissolved after the Cold </a:t>
            </a:r>
            <a:r>
              <a:rPr lang="en-US" altLang="en-US" sz="2400" dirty="0" smtClean="0">
                <a:latin typeface="+mj-lt"/>
              </a:rPr>
              <a:t>War</a:t>
            </a:r>
          </a:p>
          <a:p>
            <a:r>
              <a:rPr lang="en-US" altLang="en-US" sz="2400" dirty="0">
                <a:latin typeface="+mj-lt"/>
              </a:rPr>
              <a:t>Eastern European nations and former Soviet republics wanted to join NATO. It now includes such former communist nations as Poland, Hungary, the Czech Republic, Albania, Latvia, Lithuania, and Estonia.</a:t>
            </a:r>
          </a:p>
          <a:p>
            <a:r>
              <a:rPr lang="en-US" altLang="en-US" sz="2400" dirty="0">
                <a:latin typeface="+mj-lt"/>
              </a:rPr>
              <a:t>The primary goal of NATO shifted from a Cold War alliance to a peacekeeper and protector of human rights</a:t>
            </a:r>
            <a:endParaRPr lang="en-US" sz="2400" dirty="0">
              <a:latin typeface="+mj-l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127090"/>
            <a:ext cx="34290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9161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European Union (EU)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sz="2400" dirty="0" smtClean="0"/>
              <a:t>Founded in </a:t>
            </a:r>
            <a:r>
              <a:rPr lang="en-US" altLang="en-US" sz="2400" dirty="0"/>
              <a:t>the 1990s to promote free flow of capital, goods, and labor</a:t>
            </a:r>
            <a:r>
              <a:rPr lang="en-US" altLang="en-US" sz="2400" dirty="0" smtClean="0"/>
              <a:t>.</a:t>
            </a:r>
          </a:p>
          <a:p>
            <a:pPr marL="0" indent="0"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spcAft>
                <a:spcPct val="60000"/>
              </a:spcAft>
              <a:buClr>
                <a:schemeClr val="tx1"/>
              </a:buClr>
              <a:buSzPct val="80000"/>
              <a:buFont typeface="Verdana" pitchFamily="34" charset="0"/>
              <a:buChar char="•"/>
            </a:pPr>
            <a:r>
              <a:rPr lang="en-US" altLang="en-US" sz="2400" dirty="0"/>
              <a:t>Union helped European nations compete more efficiently with the United States and Japan.</a:t>
            </a:r>
          </a:p>
          <a:p>
            <a:pPr>
              <a:spcBef>
                <a:spcPct val="0"/>
              </a:spcBef>
              <a:spcAft>
                <a:spcPct val="60000"/>
              </a:spcAft>
              <a:buClr>
                <a:schemeClr val="tx1"/>
              </a:buClr>
              <a:buSzPct val="80000"/>
              <a:buFont typeface="Verdana" pitchFamily="34" charset="0"/>
              <a:buChar char="•"/>
            </a:pPr>
            <a:r>
              <a:rPr lang="en-US" altLang="en-US" sz="2400" dirty="0"/>
              <a:t>The euro became the common currency in 2002.</a:t>
            </a:r>
          </a:p>
          <a:p>
            <a:pPr>
              <a:spcBef>
                <a:spcPct val="0"/>
              </a:spcBef>
              <a:spcAft>
                <a:spcPct val="60000"/>
              </a:spcAft>
              <a:buClr>
                <a:schemeClr val="tx1"/>
              </a:buClr>
              <a:buSzPct val="80000"/>
              <a:buFont typeface="Verdana" pitchFamily="34" charset="0"/>
              <a:buChar char="•"/>
            </a:pPr>
            <a:r>
              <a:rPr lang="en-US" altLang="en-US" sz="2400" dirty="0"/>
              <a:t>Some Europeans favored even greater political and economic unity, but others felt that the EU undermined national independence and loyalties.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03399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5"/>
          <p:cNvSpPr txBox="1">
            <a:spLocks noChangeArrowheads="1"/>
          </p:cNvSpPr>
          <p:nvPr/>
        </p:nvSpPr>
        <p:spPr bwMode="auto">
          <a:xfrm>
            <a:off x="5791200" y="1371600"/>
            <a:ext cx="2590800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ct val="20000"/>
              </a:spcBef>
              <a:buFont typeface="Times" pitchFamily="1" charset="0"/>
              <a:defRPr>
                <a:solidFill>
                  <a:schemeClr val="tx1"/>
                </a:solidFill>
                <a:latin typeface="Arial" pitchFamily="34" charset="0"/>
                <a:ea typeface="MS Pゴシック" charset="0"/>
                <a:cs typeface="MS Pゴシック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20000"/>
              </a:spcBef>
              <a:buFont typeface="Times" pitchFamily="1" charset="0"/>
              <a:buChar char="•"/>
              <a:defRPr>
                <a:solidFill>
                  <a:schemeClr val="tx1"/>
                </a:solidFill>
                <a:latin typeface="Arial" pitchFamily="34" charset="0"/>
                <a:ea typeface="MS Pゴシック" charset="0"/>
                <a:cs typeface="MS Pゴシック" charset="0"/>
              </a:defRPr>
            </a:lvl2pPr>
            <a:lvl3pPr marL="1143000" indent="-228600" eaLnBrk="0" hangingPunct="0">
              <a:spcBef>
                <a:spcPct val="20000"/>
              </a:spcBef>
              <a:buFont typeface="Times" pitchFamily="1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MS Pゴシック" charset="0"/>
                <a:cs typeface="MS Pゴシック" charset="0"/>
              </a:defRPr>
            </a:lvl3pPr>
            <a:lvl4pPr marL="1600200" indent="-228600" eaLnBrk="0" hangingPunct="0">
              <a:spcBef>
                <a:spcPct val="20000"/>
              </a:spcBef>
              <a:buFont typeface="Times" pitchFamily="1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MS Pゴシック" charset="0"/>
                <a:cs typeface="MS Pゴシック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20000"/>
              </a:spcBef>
              <a:buFont typeface="Times" pitchFamily="1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MS Pゴシック" charset="0"/>
                <a:cs typeface="MS Pゴシック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Times" pitchFamily="1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MS Pゴシック" charset="0"/>
                <a:cs typeface="MS Pゴシック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Times" pitchFamily="1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MS Pゴシック" charset="0"/>
                <a:cs typeface="MS Pゴシック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Times" pitchFamily="1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MS Pゴシック" charset="0"/>
                <a:cs typeface="MS Pゴシック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Times" pitchFamily="1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MS Pゴシック" charset="0"/>
                <a:cs typeface="MS Pゴシック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>
                <a:latin typeface="Verdana" pitchFamily="34" charset="0"/>
              </a:rPr>
              <a:t>Twenty-seven countries had joined the EU by 2007.</a:t>
            </a:r>
          </a:p>
        </p:txBody>
      </p:sp>
      <p:pic>
        <p:nvPicPr>
          <p:cNvPr id="11267" name="Picture 4" descr="WH-Ch34_S1_EUM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828800"/>
            <a:ext cx="4953000" cy="409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5" descr="13647298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971800"/>
            <a:ext cx="2238375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9600" y="533400"/>
            <a:ext cx="800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dirty="0">
                <a:hlinkClick r:id="rId5"/>
              </a:rPr>
              <a:t>https://www.youtube.com/watch?v=XgnXwrsMBUs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352600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Russia After the Soviet Union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Russia struggled to build a market economy</a:t>
            </a:r>
          </a:p>
          <a:p>
            <a:r>
              <a:rPr lang="en-US" dirty="0"/>
              <a:t>Some prospered in the new economy, but others suffered. Unemployment and prices rose as the government privatized businesses and farms.</a:t>
            </a:r>
          </a:p>
          <a:p>
            <a:r>
              <a:rPr lang="en-US" dirty="0"/>
              <a:t>Russia defaulted on its foreign debt in 1998. Banks collapsed and many people lost jobs or savings.</a:t>
            </a:r>
          </a:p>
          <a:p>
            <a:r>
              <a:rPr lang="en-US" dirty="0"/>
              <a:t>President Vladimir Putin helped rebuild the economy, but his government was plagued by corruption.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648200"/>
            <a:ext cx="2742543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0812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4"/>
          <p:cNvSpPr txBox="1">
            <a:spLocks noChangeArrowheads="1"/>
          </p:cNvSpPr>
          <p:nvPr/>
        </p:nvSpPr>
        <p:spPr bwMode="auto">
          <a:xfrm>
            <a:off x="931606" y="3567113"/>
            <a:ext cx="23241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ct val="20000"/>
              </a:spcBef>
              <a:buFont typeface="Times" pitchFamily="1" charset="0"/>
              <a:defRPr>
                <a:solidFill>
                  <a:schemeClr val="tx1"/>
                </a:solidFill>
                <a:latin typeface="Arial" pitchFamily="34" charset="0"/>
                <a:ea typeface="MS Pゴシック" charset="0"/>
                <a:cs typeface="MS Pゴシック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20000"/>
              </a:spcBef>
              <a:buFont typeface="Times" pitchFamily="1" charset="0"/>
              <a:buChar char="•"/>
              <a:defRPr>
                <a:solidFill>
                  <a:schemeClr val="tx1"/>
                </a:solidFill>
                <a:latin typeface="Arial" pitchFamily="34" charset="0"/>
                <a:ea typeface="MS Pゴシック" charset="0"/>
                <a:cs typeface="MS Pゴシック" charset="0"/>
              </a:defRPr>
            </a:lvl2pPr>
            <a:lvl3pPr marL="1143000" indent="-228600" eaLnBrk="0" hangingPunct="0">
              <a:spcBef>
                <a:spcPct val="20000"/>
              </a:spcBef>
              <a:buFont typeface="Times" pitchFamily="1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MS Pゴシック" charset="0"/>
                <a:cs typeface="MS Pゴシック" charset="0"/>
              </a:defRPr>
            </a:lvl3pPr>
            <a:lvl4pPr marL="1600200" indent="-228600" eaLnBrk="0" hangingPunct="0">
              <a:spcBef>
                <a:spcPct val="20000"/>
              </a:spcBef>
              <a:buFont typeface="Times" pitchFamily="1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MS Pゴシック" charset="0"/>
                <a:cs typeface="MS Pゴシック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20000"/>
              </a:spcBef>
              <a:buFont typeface="Times" pitchFamily="1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MS Pゴシック" charset="0"/>
                <a:cs typeface="MS Pゴシック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Times" pitchFamily="1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MS Pゴシック" charset="0"/>
                <a:cs typeface="MS Pゴシック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Times" pitchFamily="1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MS Pゴシック" charset="0"/>
                <a:cs typeface="MS Pゴシック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Times" pitchFamily="1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MS Pゴシック" charset="0"/>
                <a:cs typeface="MS Pゴシック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Times" pitchFamily="1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MS Pゴシック" charset="0"/>
                <a:cs typeface="MS Pゴシック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Verdana" pitchFamily="34" charset="0"/>
              </a:rPr>
              <a:t>2001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Verdana" pitchFamily="34" charset="0"/>
              </a:rPr>
              <a:t>President George W. Bush declared a “war on terror.”</a:t>
            </a:r>
          </a:p>
        </p:txBody>
      </p:sp>
      <p:sp>
        <p:nvSpPr>
          <p:cNvPr id="11267" name="AutoShape 10"/>
          <p:cNvSpPr>
            <a:spLocks noChangeArrowheads="1"/>
          </p:cNvSpPr>
          <p:nvPr/>
        </p:nvSpPr>
        <p:spPr bwMode="auto">
          <a:xfrm rot="10792560" flipH="1">
            <a:off x="838200" y="1711325"/>
            <a:ext cx="7467600" cy="1449388"/>
          </a:xfrm>
          <a:prstGeom prst="upArrowCallout">
            <a:avLst>
              <a:gd name="adj1" fmla="val 55959"/>
              <a:gd name="adj2" fmla="val 50711"/>
              <a:gd name="adj3" fmla="val 20940"/>
              <a:gd name="adj4" fmla="val 68194"/>
            </a:avLst>
          </a:prstGeom>
          <a:gradFill rotWithShape="1">
            <a:gsLst>
              <a:gs pos="0">
                <a:srgbClr val="CDCD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rot="10800000" wrap="none" anchor="ctr"/>
          <a:lstStyle>
            <a:lvl1pPr eaLnBrk="0" hangingPunct="0">
              <a:lnSpc>
                <a:spcPct val="90000"/>
              </a:lnSpc>
              <a:spcBef>
                <a:spcPct val="20000"/>
              </a:spcBef>
              <a:buFont typeface="Times" pitchFamily="1" charset="0"/>
              <a:defRPr>
                <a:solidFill>
                  <a:schemeClr val="tx1"/>
                </a:solidFill>
                <a:latin typeface="Arial" pitchFamily="34" charset="0"/>
                <a:ea typeface="MS Pゴシック" charset="0"/>
                <a:cs typeface="MS Pゴシック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20000"/>
              </a:spcBef>
              <a:buFont typeface="Times" pitchFamily="1" charset="0"/>
              <a:buChar char="•"/>
              <a:defRPr>
                <a:solidFill>
                  <a:schemeClr val="tx1"/>
                </a:solidFill>
                <a:latin typeface="Arial" pitchFamily="34" charset="0"/>
                <a:ea typeface="MS Pゴシック" charset="0"/>
                <a:cs typeface="MS Pゴシック" charset="0"/>
              </a:defRPr>
            </a:lvl2pPr>
            <a:lvl3pPr marL="1143000" indent="-228600" eaLnBrk="0" hangingPunct="0">
              <a:spcBef>
                <a:spcPct val="20000"/>
              </a:spcBef>
              <a:buFont typeface="Times" pitchFamily="1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MS Pゴシック" charset="0"/>
                <a:cs typeface="MS Pゴシック" charset="0"/>
              </a:defRPr>
            </a:lvl3pPr>
            <a:lvl4pPr marL="1600200" indent="-228600" eaLnBrk="0" hangingPunct="0">
              <a:spcBef>
                <a:spcPct val="20000"/>
              </a:spcBef>
              <a:buFont typeface="Times" pitchFamily="1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MS Pゴシック" charset="0"/>
                <a:cs typeface="MS Pゴシック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20000"/>
              </a:spcBef>
              <a:buFont typeface="Times" pitchFamily="1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MS Pゴシック" charset="0"/>
                <a:cs typeface="MS Pゴシック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Times" pitchFamily="1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MS Pゴシック" charset="0"/>
                <a:cs typeface="MS Pゴシック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Times" pitchFamily="1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MS Pゴシック" charset="0"/>
                <a:cs typeface="MS Pゴシック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Times" pitchFamily="1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MS Pゴシック" charset="0"/>
                <a:cs typeface="MS Pゴシック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Times" pitchFamily="1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MS Pゴシック" charset="0"/>
                <a:cs typeface="MS Pゴシック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>
              <a:latin typeface="Verdana" pitchFamily="34" charset="0"/>
            </a:endParaRPr>
          </a:p>
        </p:txBody>
      </p:sp>
      <p:sp>
        <p:nvSpPr>
          <p:cNvPr id="11268" name="Text Box 129"/>
          <p:cNvSpPr txBox="1">
            <a:spLocks noChangeArrowheads="1"/>
          </p:cNvSpPr>
          <p:nvPr/>
        </p:nvSpPr>
        <p:spPr bwMode="auto">
          <a:xfrm>
            <a:off x="838200" y="1820863"/>
            <a:ext cx="7467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ct val="20000"/>
              </a:spcBef>
              <a:buFont typeface="Times" pitchFamily="1" charset="0"/>
              <a:defRPr>
                <a:solidFill>
                  <a:schemeClr val="tx1"/>
                </a:solidFill>
                <a:latin typeface="Arial" pitchFamily="34" charset="0"/>
                <a:ea typeface="MS Pゴシック" charset="0"/>
                <a:cs typeface="MS Pゴシック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20000"/>
              </a:spcBef>
              <a:buFont typeface="Times" pitchFamily="1" charset="0"/>
              <a:buChar char="•"/>
              <a:defRPr>
                <a:solidFill>
                  <a:schemeClr val="tx1"/>
                </a:solidFill>
                <a:latin typeface="Arial" pitchFamily="34" charset="0"/>
                <a:ea typeface="MS Pゴシック" charset="0"/>
                <a:cs typeface="MS Pゴシック" charset="0"/>
              </a:defRPr>
            </a:lvl2pPr>
            <a:lvl3pPr marL="1143000" indent="-228600" eaLnBrk="0" hangingPunct="0">
              <a:spcBef>
                <a:spcPct val="20000"/>
              </a:spcBef>
              <a:buFont typeface="Times" pitchFamily="1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MS Pゴシック" charset="0"/>
                <a:cs typeface="MS Pゴシック" charset="0"/>
              </a:defRPr>
            </a:lvl3pPr>
            <a:lvl4pPr marL="1600200" indent="-228600" eaLnBrk="0" hangingPunct="0">
              <a:spcBef>
                <a:spcPct val="20000"/>
              </a:spcBef>
              <a:buFont typeface="Times" pitchFamily="1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MS Pゴシック" charset="0"/>
                <a:cs typeface="MS Pゴシック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20000"/>
              </a:spcBef>
              <a:buFont typeface="Times" pitchFamily="1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MS Pゴシック" charset="0"/>
                <a:cs typeface="MS Pゴシック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Times" pitchFamily="1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MS Pゴシック" charset="0"/>
                <a:cs typeface="MS Pゴシック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Times" pitchFamily="1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MS Pゴシック" charset="0"/>
                <a:cs typeface="MS Pゴシック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Times" pitchFamily="1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MS Pゴシック" charset="0"/>
                <a:cs typeface="MS Pゴシック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Times" pitchFamily="1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MS Pゴシック" charset="0"/>
                <a:cs typeface="MS Pゴシック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Verdana" pitchFamily="34" charset="0"/>
              </a:rPr>
              <a:t>The United States became the world’s only superpower and had great global influence.</a:t>
            </a:r>
          </a:p>
        </p:txBody>
      </p:sp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3238500" y="3567113"/>
            <a:ext cx="2667000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ct val="20000"/>
              </a:spcBef>
              <a:buFont typeface="Times" pitchFamily="1" charset="0"/>
              <a:defRPr>
                <a:solidFill>
                  <a:schemeClr val="tx1"/>
                </a:solidFill>
                <a:latin typeface="Arial" pitchFamily="34" charset="0"/>
                <a:ea typeface="MS Pゴシック" charset="0"/>
                <a:cs typeface="MS Pゴシック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20000"/>
              </a:spcBef>
              <a:buFont typeface="Times" pitchFamily="1" charset="0"/>
              <a:buChar char="•"/>
              <a:defRPr>
                <a:solidFill>
                  <a:schemeClr val="tx1"/>
                </a:solidFill>
                <a:latin typeface="Arial" pitchFamily="34" charset="0"/>
                <a:ea typeface="MS Pゴシック" charset="0"/>
                <a:cs typeface="MS Pゴシック" charset="0"/>
              </a:defRPr>
            </a:lvl2pPr>
            <a:lvl3pPr marL="1143000" indent="-228600" eaLnBrk="0" hangingPunct="0">
              <a:spcBef>
                <a:spcPct val="20000"/>
              </a:spcBef>
              <a:buFont typeface="Times" pitchFamily="1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MS Pゴシック" charset="0"/>
                <a:cs typeface="MS Pゴシック" charset="0"/>
              </a:defRPr>
            </a:lvl3pPr>
            <a:lvl4pPr marL="1600200" indent="-228600" eaLnBrk="0" hangingPunct="0">
              <a:spcBef>
                <a:spcPct val="20000"/>
              </a:spcBef>
              <a:buFont typeface="Times" pitchFamily="1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MS Pゴシック" charset="0"/>
                <a:cs typeface="MS Pゴシック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20000"/>
              </a:spcBef>
              <a:buFont typeface="Times" pitchFamily="1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MS Pゴシック" charset="0"/>
                <a:cs typeface="MS Pゴシック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Times" pitchFamily="1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MS Pゴシック" charset="0"/>
                <a:cs typeface="MS Pゴシック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Times" pitchFamily="1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MS Pゴシック" charset="0"/>
                <a:cs typeface="MS Pゴシック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Times" pitchFamily="1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MS Pゴシック" charset="0"/>
                <a:cs typeface="MS Pゴシック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Times" pitchFamily="1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MS Pゴシック" charset="0"/>
                <a:cs typeface="MS Pゴシック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Verdana" pitchFamily="34" charset="0"/>
              </a:rPr>
              <a:t>2002</a:t>
            </a:r>
            <a:endParaRPr lang="en-US" altLang="en-US" b="0" dirty="0">
              <a:latin typeface="Verdana" pitchFamily="34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0" dirty="0">
                <a:latin typeface="Verdana" pitchFamily="34" charset="0"/>
              </a:rPr>
              <a:t>United States sent forces to Afghanistan, where the 2001 terrorist attacks had been planned.</a:t>
            </a: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5981700" y="3567113"/>
            <a:ext cx="2324100" cy="243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ct val="20000"/>
              </a:spcBef>
              <a:buFont typeface="Times" pitchFamily="1" charset="0"/>
              <a:defRPr>
                <a:solidFill>
                  <a:schemeClr val="tx1"/>
                </a:solidFill>
                <a:latin typeface="Arial" pitchFamily="34" charset="0"/>
                <a:ea typeface="MS Pゴシック" charset="0"/>
                <a:cs typeface="MS Pゴシック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20000"/>
              </a:spcBef>
              <a:buFont typeface="Times" pitchFamily="1" charset="0"/>
              <a:buChar char="•"/>
              <a:defRPr>
                <a:solidFill>
                  <a:schemeClr val="tx1"/>
                </a:solidFill>
                <a:latin typeface="Arial" pitchFamily="34" charset="0"/>
                <a:ea typeface="MS Pゴシック" charset="0"/>
                <a:cs typeface="MS Pゴシック" charset="0"/>
              </a:defRPr>
            </a:lvl2pPr>
            <a:lvl3pPr marL="1143000" indent="-228600" eaLnBrk="0" hangingPunct="0">
              <a:spcBef>
                <a:spcPct val="20000"/>
              </a:spcBef>
              <a:buFont typeface="Times" pitchFamily="1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MS Pゴシック" charset="0"/>
                <a:cs typeface="MS Pゴシック" charset="0"/>
              </a:defRPr>
            </a:lvl3pPr>
            <a:lvl4pPr marL="1600200" indent="-228600" eaLnBrk="0" hangingPunct="0">
              <a:spcBef>
                <a:spcPct val="20000"/>
              </a:spcBef>
              <a:buFont typeface="Times" pitchFamily="1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MS Pゴシック" charset="0"/>
                <a:cs typeface="MS Pゴシック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20000"/>
              </a:spcBef>
              <a:buFont typeface="Times" pitchFamily="1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MS Pゴシック" charset="0"/>
                <a:cs typeface="MS Pゴシック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Times" pitchFamily="1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MS Pゴシック" charset="0"/>
                <a:cs typeface="MS Pゴシック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Times" pitchFamily="1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MS Pゴシック" charset="0"/>
                <a:cs typeface="MS Pゴシック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Times" pitchFamily="1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MS Pゴシック" charset="0"/>
                <a:cs typeface="MS Pゴシック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Times" pitchFamily="1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MS Pゴシック" charset="0"/>
                <a:cs typeface="MS Pゴシック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Verdana" pitchFamily="34" charset="0"/>
              </a:rPr>
              <a:t>2003</a:t>
            </a:r>
            <a:endParaRPr lang="en-US" altLang="en-US" b="0" dirty="0">
              <a:latin typeface="Verdana" pitchFamily="34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0" dirty="0">
                <a:latin typeface="Verdana" pitchFamily="34" charset="0"/>
              </a:rPr>
              <a:t>U.S. forces invaded Iraq and toppled dictator Saddam Hussein.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U.S. Faces New Challenges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54728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2" grpId="0"/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4144</TotalTime>
  <Words>585</Words>
  <Application>Microsoft Office PowerPoint</Application>
  <PresentationFormat>On-screen Show (4:3)</PresentationFormat>
  <Paragraphs>55</Paragraphs>
  <Slides>13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Adjacency</vt:lpstr>
      <vt:lpstr>Industrialized Nations After the Cold War</vt:lpstr>
      <vt:lpstr>Objectives</vt:lpstr>
      <vt:lpstr>The New  Face of Europe</vt:lpstr>
      <vt:lpstr>Germany Reunifies</vt:lpstr>
      <vt:lpstr>NATO and Warsaw Pact</vt:lpstr>
      <vt:lpstr>European Union (EU)</vt:lpstr>
      <vt:lpstr>PowerPoint Presentation</vt:lpstr>
      <vt:lpstr>Russia After the Soviet Union </vt:lpstr>
      <vt:lpstr>U.S. Faces New Challenges</vt:lpstr>
      <vt:lpstr>Economy Faces Ups and Downs</vt:lpstr>
      <vt:lpstr>Changes in Asia – Pacific Rim</vt:lpstr>
      <vt:lpstr>Japan and China</vt:lpstr>
      <vt:lpstr>The Asian Tigers</vt:lpstr>
    </vt:vector>
  </TitlesOfParts>
  <Company>Neshaminy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Bluett, Brian</dc:creator>
  <cp:lastModifiedBy>Bluett, Brian</cp:lastModifiedBy>
  <cp:revision>18</cp:revision>
  <dcterms:created xsi:type="dcterms:W3CDTF">2016-06-03T12:04:44Z</dcterms:created>
  <dcterms:modified xsi:type="dcterms:W3CDTF">2016-06-06T13:06:07Z</dcterms:modified>
</cp:coreProperties>
</file>