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8" r:id="rId4"/>
    <p:sldId id="261" r:id="rId5"/>
    <p:sldId id="262" r:id="rId6"/>
    <p:sldId id="263" r:id="rId7"/>
    <p:sldId id="269" r:id="rId8"/>
    <p:sldId id="270" r:id="rId9"/>
    <p:sldId id="264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1603"/>
    <a:srgbClr val="339933"/>
    <a:srgbClr val="E4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D4683-81DD-4995-9A6B-5627BCE14C9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73C6-AA5A-4BDE-AB89-3AD0953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6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9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9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8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6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DAE2-4690-435B-A447-12C871F21B0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ffingtonpost.co.uk/2015/12/17/the-rise-of-isis_n_8825060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-32327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cademy Engraved LET" pitchFamily="2" charset="0"/>
              </a:rPr>
              <a:t>ISIS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0554"/>
            <a:ext cx="2774200" cy="18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733800"/>
            <a:ext cx="4434128" cy="24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038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3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CURRENT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505199"/>
          </a:xfrm>
        </p:spPr>
        <p:txBody>
          <a:bodyPr>
            <a:normAutofit/>
          </a:bodyPr>
          <a:lstStyle/>
          <a:p>
            <a:r>
              <a:rPr lang="en-US" sz="2400" b="1" dirty="0"/>
              <a:t>OVER THE PAST YEAR ISIS HAS </a:t>
            </a:r>
            <a:r>
              <a:rPr lang="en-US" sz="2400" b="1" dirty="0">
                <a:solidFill>
                  <a:srgbClr val="FFFF00"/>
                </a:solidFill>
              </a:rPr>
              <a:t>LOST NEARLY 25% </a:t>
            </a:r>
            <a:r>
              <a:rPr lang="en-US" sz="2400" b="1" dirty="0"/>
              <a:t>OF THE TERRITORY IT CONTROLLED IN </a:t>
            </a:r>
            <a:r>
              <a:rPr lang="en-US" sz="2400" b="1" dirty="0">
                <a:solidFill>
                  <a:srgbClr val="FFFF00"/>
                </a:solidFill>
              </a:rPr>
              <a:t>IRAQ </a:t>
            </a:r>
            <a:r>
              <a:rPr lang="en-US" sz="2400" b="1" dirty="0"/>
              <a:t>&amp;</a:t>
            </a:r>
            <a:r>
              <a:rPr lang="en-US" sz="2400" b="1" dirty="0">
                <a:solidFill>
                  <a:srgbClr val="FFFF00"/>
                </a:solidFill>
              </a:rPr>
              <a:t> SYRIA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THE BATTLE FOR MOSUL CONTINUES</a:t>
            </a:r>
            <a:r>
              <a:rPr lang="en-US" sz="2400" b="1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IT IS EXPECTED THAT THE CITY WILL BE RECAPTURED IN THE COMING MONTHS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U.S. BACKED SYRIAN REBELS HAVE BEEN ADVANCING ON ISIS STRONGHOLDS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PRESIDENT TRUMP </a:t>
            </a:r>
            <a:r>
              <a:rPr lang="en-US" sz="2400" b="1" dirty="0"/>
              <a:t>HAS VOWED TO DESTROY ISIS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4552536" cy="276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3" y="3962400"/>
            <a:ext cx="4487554" cy="272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93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4E43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092036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/>
              </a:rPr>
              <a:t>6 minute video explaining ISIS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7777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71603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96750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22" y="127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5" y="3429000"/>
            <a:ext cx="402980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2831"/>
            <a:ext cx="419902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711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71603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40" y="293683"/>
            <a:ext cx="4065060" cy="285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0" y="3382089"/>
            <a:ext cx="4021912" cy="304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694"/>
            <a:ext cx="4564379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0" y="3382089"/>
            <a:ext cx="3923158" cy="31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ISIS?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09600"/>
            <a:ext cx="8915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ISIS IS A PRODUCT OF THE </a:t>
            </a:r>
            <a:r>
              <a:rPr lang="en-US" sz="2400" b="1" dirty="0">
                <a:solidFill>
                  <a:srgbClr val="0000FF"/>
                </a:solidFill>
              </a:rPr>
              <a:t>IRAQ WAR</a:t>
            </a:r>
            <a:r>
              <a:rPr lang="en-US" sz="24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IT IS A NEW VERSION OF AL-QAEDA IN IRAQ (AQI), THE ISLAMIST GROUP THAT ROSE TO POWER AFTER THE AMERICAN INVASION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AQI WANTED TO TAKE OVER TERRITORY INSIDE OF IRAQ BUT WAS DEFEATED IN 2006 BUT NOT DESTROYED</a:t>
            </a:r>
            <a:r>
              <a:rPr lang="en-US" dirty="0"/>
              <a:t>.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IN 2011 THE GROUP RE-EMERGED AS ISIS AND SLOWLY BEGAN REBUILDING ITS STRENGTH. 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ISIS </a:t>
            </a:r>
            <a:r>
              <a:rPr lang="en-US" sz="2400" b="1" dirty="0"/>
              <a:t>STANDS FOR </a:t>
            </a:r>
            <a:r>
              <a:rPr lang="en-US" sz="2400" b="1" dirty="0">
                <a:solidFill>
                  <a:srgbClr val="0000FF"/>
                </a:solidFill>
              </a:rPr>
              <a:t>“THE ISLAMIC STATE OF IRAQ AND SYRIA”.</a:t>
            </a:r>
            <a:r>
              <a:rPr lang="en-US" b="1" dirty="0">
                <a:solidFill>
                  <a:srgbClr val="0000FF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SOMETIMES IT IS CALLED </a:t>
            </a:r>
            <a:r>
              <a:rPr lang="en-US" sz="2400" b="1" dirty="0">
                <a:solidFill>
                  <a:srgbClr val="0000FF"/>
                </a:solidFill>
              </a:rPr>
              <a:t>ISIL </a:t>
            </a:r>
            <a:r>
              <a:rPr lang="en-US" sz="2400" b="1" dirty="0"/>
              <a:t>WHICH STANDS FOR </a:t>
            </a:r>
            <a:r>
              <a:rPr lang="en-US" sz="2400" b="1" dirty="0">
                <a:solidFill>
                  <a:srgbClr val="0000FF"/>
                </a:solidFill>
              </a:rPr>
              <a:t>“THE ISLAMIC STATE OF IRAQ AND THE LEVANT”</a:t>
            </a:r>
            <a:r>
              <a:rPr lang="en-US" sz="2400" b="1" dirty="0"/>
              <a:t>:</a:t>
            </a:r>
            <a:endParaRPr lang="en-US" sz="2400" b="1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THE LEVANT IS THE REGION AROUND SYRIA WHICH INCLUDES SYRIA, LEBANON, ISRAEL, PALESTINE, AND JORDAN. THIS NAME SHOWS THAT THE MILITANTS WANT THEIR AREA OF CONTROL TO GO BEYOND IRAQ &amp; SYRIA.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THE MILITANT GROUP ANNOUNCED IT PREFERS TO BE CALLED JUST </a:t>
            </a:r>
            <a:r>
              <a:rPr lang="en-US" sz="2400" b="1" dirty="0">
                <a:solidFill>
                  <a:srgbClr val="0000FF"/>
                </a:solidFill>
              </a:rPr>
              <a:t>“ISLAMIC STATE”.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75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upload.wikimedia.org/wikipedia/commons/2/28/Levant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90712"/>
            <a:ext cx="7620000" cy="46624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38400" y="76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cademy Engraved LET" pitchFamily="2" charset="0"/>
              </a:rPr>
              <a:t>THE LEVANT</a:t>
            </a:r>
          </a:p>
        </p:txBody>
      </p:sp>
    </p:spTree>
    <p:extLst>
      <p:ext uri="{BB962C8B-B14F-4D97-AF65-F5344CB8AC3E}">
        <p14:creationId xmlns:p14="http://schemas.microsoft.com/office/powerpoint/2010/main" val="616624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ISIS WANTS TO CARVE OUT AN ISLAMIC STATE IN </a:t>
            </a:r>
            <a:r>
              <a:rPr lang="en-US" sz="2400" b="1" dirty="0">
                <a:solidFill>
                  <a:srgbClr val="0000FF"/>
                </a:solidFill>
              </a:rPr>
              <a:t>IRAQ AND SYRIA</a:t>
            </a:r>
            <a:r>
              <a:rPr lang="en-US" sz="24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THEY WANT COMPLETE FAILURE OF THE GOVERNMENTS IN IRAQ AND SYRIA SO A </a:t>
            </a:r>
            <a:r>
              <a:rPr lang="en-US" sz="2400" b="1" dirty="0">
                <a:solidFill>
                  <a:srgbClr val="0000FF"/>
                </a:solidFill>
              </a:rPr>
              <a:t>CALIPHATE</a:t>
            </a:r>
            <a:r>
              <a:rPr lang="en-US" sz="2400" b="1" dirty="0"/>
              <a:t> CAN BE ESTABLISHED: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A CALIPHATE IS AN ISLAMIC STATE LED BY A </a:t>
            </a:r>
            <a:r>
              <a:rPr lang="en-US" sz="2000" b="1" dirty="0">
                <a:solidFill>
                  <a:srgbClr val="0000FF"/>
                </a:solidFill>
              </a:rPr>
              <a:t>CALIPH: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AN ABSOLUTE POLITICAL &amp; RELIGIOUS LEADER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SUCCESSOR TO THE PROPHET MUHAMMAD</a:t>
            </a:r>
          </a:p>
          <a:p>
            <a:r>
              <a:rPr lang="en-US" dirty="0"/>
              <a:t> 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DOES ISIS WANT?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91" y="2209800"/>
            <a:ext cx="329795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4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75620"/>
            <a:ext cx="8839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ISIS THRIVES ON TENSION BETWEEN IRAQ’S TWO LARGEST RELIGIOUS GROUPS: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ISIS FIGHTERS ARE </a:t>
            </a:r>
            <a:r>
              <a:rPr lang="en-US" sz="2000" b="1" dirty="0">
                <a:solidFill>
                  <a:srgbClr val="FFFF00"/>
                </a:solidFill>
              </a:rPr>
              <a:t>SUNNIS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MAJORITY OF IRAQIS ARE </a:t>
            </a:r>
            <a:r>
              <a:rPr lang="en-US" sz="2000" b="1" dirty="0">
                <a:solidFill>
                  <a:srgbClr val="FFFF00"/>
                </a:solidFill>
              </a:rPr>
              <a:t>SHIAS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CIVIL WAR AFTER U.S. INVASION </a:t>
            </a:r>
            <a:r>
              <a:rPr lang="en-US" sz="2000" b="1" dirty="0">
                <a:solidFill>
                  <a:srgbClr val="FFFF00"/>
                </a:solidFill>
              </a:rPr>
              <a:t>EMPOWERED THE SHIAS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TWO GROUPS DISTRUST EACH OTHER &amp; COMPETE FOR CONTROL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SUNNIS FEEL THEY ARE PERSECUTED &amp; THIS HELPS ISIS </a:t>
            </a:r>
            <a:r>
              <a:rPr lang="en-US" sz="2000" b="1" dirty="0">
                <a:solidFill>
                  <a:srgbClr val="FFFF00"/>
                </a:solidFill>
              </a:rPr>
              <a:t>RECRUIT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474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SUNNI</a:t>
            </a:r>
            <a:r>
              <a:rPr lang="en-US" sz="4000" b="1" dirty="0"/>
              <a:t> VERSUS </a:t>
            </a:r>
            <a:r>
              <a:rPr lang="en-US" sz="4000" b="1" dirty="0">
                <a:solidFill>
                  <a:srgbClr val="0070C0"/>
                </a:solidFill>
              </a:rPr>
              <a:t>SHIA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599"/>
            <a:ext cx="5312270" cy="30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714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8928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IRAQ HAS ANOTHER ETHNO-RELIGIOUS GROUP, THE </a:t>
            </a:r>
            <a:r>
              <a:rPr lang="en-US" sz="2800" b="1" dirty="0">
                <a:solidFill>
                  <a:srgbClr val="0000FF"/>
                </a:solidFill>
              </a:rPr>
              <a:t>KURDS</a:t>
            </a:r>
            <a:r>
              <a:rPr lang="en-US" sz="2800" b="1" dirty="0"/>
              <a:t>, WHO ARE </a:t>
            </a:r>
            <a:r>
              <a:rPr lang="en-US" sz="2800" b="1" dirty="0">
                <a:solidFill>
                  <a:srgbClr val="0000FF"/>
                </a:solidFill>
              </a:rPr>
              <a:t>IN THE FIGHT AGAINST ISIS</a:t>
            </a:r>
            <a:r>
              <a:rPr lang="en-US" sz="28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KURDS ARE </a:t>
            </a:r>
            <a:r>
              <a:rPr lang="en-US" sz="2400" b="1" dirty="0">
                <a:solidFill>
                  <a:srgbClr val="0000FF"/>
                </a:solidFill>
              </a:rPr>
              <a:t>MOSTLY SUNNIS </a:t>
            </a:r>
            <a:r>
              <a:rPr lang="en-US" sz="2400" b="1" dirty="0"/>
              <a:t>BUT ARE </a:t>
            </a:r>
            <a:r>
              <a:rPr lang="en-US" sz="2400" b="1" dirty="0">
                <a:solidFill>
                  <a:srgbClr val="0000FF"/>
                </a:solidFill>
              </a:rPr>
              <a:t>NOT ARABS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KURDS CONTROL PART OF </a:t>
            </a:r>
            <a:r>
              <a:rPr lang="en-US" sz="2400" b="1" dirty="0">
                <a:solidFill>
                  <a:srgbClr val="0000FF"/>
                </a:solidFill>
              </a:rPr>
              <a:t>NORTHEAST IRAQ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KURDISH MILITIAS REPRESENT A </a:t>
            </a:r>
            <a:r>
              <a:rPr lang="en-US" sz="2400" b="1" dirty="0">
                <a:solidFill>
                  <a:srgbClr val="0000FF"/>
                </a:solidFill>
              </a:rPr>
              <a:t>SERIOUS THREAT TO ISIS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70298"/>
            <a:ext cx="2111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KURDS</a:t>
            </a:r>
          </a:p>
        </p:txBody>
      </p:sp>
      <p:pic>
        <p:nvPicPr>
          <p:cNvPr id="6146" name="Picture 2" descr="Image result for kurdish mili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83032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kurdistan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83" y="3200400"/>
            <a:ext cx="45770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73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686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ISIS’ CAPTURE OF THE CITY OF MOSUL IN IRAQ WAS IMPORTANT AND ISIS </a:t>
            </a:r>
            <a:r>
              <a:rPr lang="en-US" sz="2400" b="1" dirty="0">
                <a:solidFill>
                  <a:srgbClr val="FFFF00"/>
                </a:solidFill>
              </a:rPr>
              <a:t>SPREAD OUT FROM THERE</a:t>
            </a:r>
            <a:r>
              <a:rPr lang="en-US" sz="2400" b="1" dirty="0">
                <a:solidFill>
                  <a:srgbClr val="0000FF"/>
                </a:solidFill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MOSUL, THE 2</a:t>
            </a:r>
            <a:r>
              <a:rPr lang="en-US" sz="2000" b="1" baseline="30000" dirty="0"/>
              <a:t>ND</a:t>
            </a:r>
            <a:r>
              <a:rPr lang="en-US" sz="2000" b="1" dirty="0"/>
              <a:t> LARGEST CITY IN IRAQ, IS CLOSE TO: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MAJOR OILFIELDS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KEY WATER SUPPLIES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ISIS CAPTURED MOSUL IN </a:t>
            </a:r>
            <a:r>
              <a:rPr lang="en-US" sz="2000" b="1" dirty="0">
                <a:solidFill>
                  <a:srgbClr val="FFFF00"/>
                </a:solidFill>
              </a:rPr>
              <a:t>2014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THE IRAQI ARMY, MILITIAS, &amp; COALITION FORCES HAVE BEEN FIGHTING TO RETAKE MOSUL AND ARE MAKING PROGRESS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9108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MOSUL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35" y="3810000"/>
            <a:ext cx="445008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973286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72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13698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IRAQI ARMY IS MUCH </a:t>
            </a:r>
            <a:r>
              <a:rPr lang="en-US" sz="2400" b="1" dirty="0">
                <a:solidFill>
                  <a:schemeClr val="bg1"/>
                </a:solidFill>
              </a:rPr>
              <a:t>LARGER</a:t>
            </a:r>
            <a:r>
              <a:rPr lang="en-US" sz="2400" b="1" dirty="0"/>
              <a:t> THAN ISIS, BUT ALSO A MESS: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MORALE</a:t>
            </a:r>
            <a:r>
              <a:rPr lang="en-US" sz="2000" b="1" dirty="0"/>
              <a:t> IS POOR IN IRAQI ARMY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IRAQI ARMY HAS BOTH </a:t>
            </a:r>
            <a:r>
              <a:rPr lang="en-US" sz="2000" b="1" dirty="0">
                <a:solidFill>
                  <a:schemeClr val="bg1"/>
                </a:solidFill>
              </a:rPr>
              <a:t>SUNNI</a:t>
            </a:r>
            <a:r>
              <a:rPr lang="en-US" sz="2000" b="1" dirty="0"/>
              <a:t> &amp; </a:t>
            </a:r>
            <a:r>
              <a:rPr lang="en-US" sz="2000" b="1" dirty="0">
                <a:solidFill>
                  <a:schemeClr val="bg1"/>
                </a:solidFill>
              </a:rPr>
              <a:t>SHIA</a:t>
            </a:r>
            <a:r>
              <a:rPr lang="en-US" sz="2000" b="1" dirty="0"/>
              <a:t> TROOPS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SUNNI IRAQI SOLDIERS OFTEN DO NOT WANT TO FIGHT </a:t>
            </a:r>
            <a:r>
              <a:rPr lang="en-US" sz="2000" b="1" dirty="0">
                <a:solidFill>
                  <a:schemeClr val="bg1"/>
                </a:solidFill>
              </a:rPr>
              <a:t>SUNNI ISIS FORCES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0543" y="152400"/>
            <a:ext cx="3097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IRAQI ARMY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26681"/>
            <a:ext cx="405862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42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45" y="737175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SYRIAN CONFLICT HAS MADE ISIS MUCH </a:t>
            </a:r>
            <a:r>
              <a:rPr lang="en-US" sz="2400" b="1" dirty="0">
                <a:solidFill>
                  <a:srgbClr val="FFFF00"/>
                </a:solidFill>
              </a:rPr>
              <a:t>STRONGER</a:t>
            </a:r>
            <a:r>
              <a:rPr lang="en-US" sz="2400" b="1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</a:rPr>
              <a:t>ISIS</a:t>
            </a:r>
            <a:r>
              <a:rPr lang="en-US" sz="2000" b="1" dirty="0"/>
              <a:t> IS FIGHTING THE </a:t>
            </a:r>
            <a:r>
              <a:rPr lang="en-US" sz="2000" b="1" dirty="0">
                <a:solidFill>
                  <a:srgbClr val="FFFF00"/>
                </a:solidFill>
              </a:rPr>
              <a:t>SYRIAN GOV’T  </a:t>
            </a:r>
            <a:r>
              <a:rPr lang="en-US" sz="2000" b="1" dirty="0"/>
              <a:t>(AS ARE OTHER GROUPS)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THE CRISIS IN SYRIA HAS HELPED </a:t>
            </a:r>
            <a:r>
              <a:rPr lang="en-US" sz="2000" b="1" dirty="0">
                <a:solidFill>
                  <a:srgbClr val="FFFF00"/>
                </a:solidFill>
              </a:rPr>
              <a:t>ISIS’ ATTACKS IN IRAQ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ISIS AREAS IN SYRIA </a:t>
            </a:r>
            <a:r>
              <a:rPr lang="en-US" sz="2000" b="1" dirty="0">
                <a:solidFill>
                  <a:srgbClr val="FFFF00"/>
                </a:solidFill>
              </a:rPr>
              <a:t>PROVIDE WEAPONS &amp; MONEY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WHEN FIGHTING SYRIAN TROOPS ISIS CAN SAFELY </a:t>
            </a:r>
            <a:r>
              <a:rPr lang="en-US" sz="2000" b="1" dirty="0">
                <a:solidFill>
                  <a:srgbClr val="FFFF00"/>
                </a:solidFill>
              </a:rPr>
              <a:t>RETREAT TO IRAQ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FF00"/>
                </a:solidFill>
              </a:rPr>
              <a:t>VICE-VERSA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1455" y="152400"/>
            <a:ext cx="395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SYRIAN CONFLICT</a:t>
            </a:r>
          </a:p>
        </p:txBody>
      </p:sp>
      <p:pic>
        <p:nvPicPr>
          <p:cNvPr id="7170" name="Picture 2" descr="Image result for ISIS fighting in sy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3662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4" y="3124200"/>
            <a:ext cx="440012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91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789</TotalTime>
  <Words>408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Academy Engraved LET</vt:lpstr>
      <vt:lpstr>Arial</vt:lpstr>
      <vt:lpstr>Calibri</vt:lpstr>
      <vt:lpstr>Wingdings</vt:lpstr>
      <vt:lpstr>Office Theme</vt:lpstr>
      <vt:lpstr>ISIS</vt:lpstr>
      <vt:lpstr>WHAT IS ISIS?</vt:lpstr>
      <vt:lpstr>PowerPoint Presentation</vt:lpstr>
      <vt:lpstr>WHAT DOES ISIS WANT?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SITUATION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ISIS</dc:title>
  <dc:creator>kevin</dc:creator>
  <cp:lastModifiedBy>Bluett, Brian</cp:lastModifiedBy>
  <cp:revision>51</cp:revision>
  <dcterms:created xsi:type="dcterms:W3CDTF">2017-04-22T19:35:27Z</dcterms:created>
  <dcterms:modified xsi:type="dcterms:W3CDTF">2017-05-01T13:34:18Z</dcterms:modified>
</cp:coreProperties>
</file>