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0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6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0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8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3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6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1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00B4-EE4E-43B5-B23A-16EC5F1DFCF1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CCC2-D29C-4154-93F0-BAF18E24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1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Uo0tvY_4P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docid=b5wzjDpwUVs2OM&amp;tbnid=wgZuqHNHAVDfuM:&amp;ved=0CAUQjRw&amp;url=http://erikachristakis.wordpress.com/2013/01/04/the-case-of-the-missing-girls-skewed-sex-ratios-and-big-problems/&amp;ei=9TeFU7uiM82VyAS2rIGYBg&amp;bvm=bv.67720277,d.aWw&amp;psig=AFQjCNEBRbmJXta4NobSEkwjqC4fqrUk4g&amp;ust=14013254721402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 and India:  Two Giants of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79" y="2591105"/>
            <a:ext cx="2920621" cy="29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China’s Economic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reforms more than quadrupled China’s economic output by the early 2000s</a:t>
            </a:r>
          </a:p>
          <a:p>
            <a:r>
              <a:rPr lang="en-US" dirty="0" smtClean="0"/>
              <a:t>China’s industrial power has made it a rival of the United States</a:t>
            </a:r>
          </a:p>
          <a:p>
            <a:r>
              <a:rPr lang="en-US" dirty="0" smtClean="0"/>
              <a:t>China’s achievements were displayed to the world during the 2008 summer Olympics</a:t>
            </a:r>
            <a:endParaRPr lang="en-US" dirty="0"/>
          </a:p>
        </p:txBody>
      </p:sp>
      <p:pic>
        <p:nvPicPr>
          <p:cNvPr id="4" name="Picture 6" descr="beijing_olympics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74" y="4316103"/>
            <a:ext cx="3243618" cy="24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8new_top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81" y="4389460"/>
            <a:ext cx="1511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lympics_opening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37" y="4389460"/>
            <a:ext cx="3384644" cy="22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6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Brings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416515" cy="3599316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Boom led to rapid urbanization</a:t>
            </a:r>
            <a:r>
              <a:rPr lang="en-US" sz="2800" dirty="0" smtClean="0"/>
              <a:t>, millions or rural workers flood China’s cities</a:t>
            </a:r>
          </a:p>
          <a:p>
            <a:r>
              <a:rPr lang="en-US" sz="2800" dirty="0" smtClean="0"/>
              <a:t>Fast growing economy consumed vast amounts of coal and oil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Increased air and water pollution</a:t>
            </a:r>
          </a:p>
          <a:p>
            <a:r>
              <a:rPr lang="en-US" sz="2800" dirty="0" smtClean="0"/>
              <a:t>Spread of AIDS and other diseases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1" y="2137000"/>
            <a:ext cx="4012442" cy="231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04" y="4756542"/>
            <a:ext cx="4528839" cy="18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32" y="2200396"/>
            <a:ext cx="9613861" cy="359931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China has jailed critics and limited basic freedoms</a:t>
            </a:r>
          </a:p>
          <a:p>
            <a:r>
              <a:rPr lang="en-US" dirty="0" smtClean="0"/>
              <a:t>Use of prison labor to produce cheap goods for export</a:t>
            </a:r>
          </a:p>
          <a:p>
            <a:r>
              <a:rPr lang="en-US" dirty="0" smtClean="0"/>
              <a:t>Suppression of the Tibetan Buddhist Culture</a:t>
            </a:r>
          </a:p>
          <a:p>
            <a:r>
              <a:rPr lang="en-US" dirty="0" smtClean="0"/>
              <a:t>Tibetan demands for autonomy within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2" y="4488925"/>
            <a:ext cx="3405809" cy="221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1" y="4543425"/>
            <a:ext cx="3696892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57" y="4488925"/>
            <a:ext cx="41148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Builds a Modern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235380" cy="3599316"/>
          </a:xfrm>
        </p:spPr>
        <p:txBody>
          <a:bodyPr/>
          <a:lstStyle/>
          <a:p>
            <a:r>
              <a:rPr lang="en-US" dirty="0" smtClean="0"/>
              <a:t>After gaining independence in 1947, India sets up a democratic government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Socialist model, 5 year plans to set economic goals and manage resources </a:t>
            </a:r>
            <a:r>
              <a:rPr lang="en-US" dirty="0" smtClean="0"/>
              <a:t>– development uneven</a:t>
            </a:r>
          </a:p>
          <a:p>
            <a:r>
              <a:rPr lang="en-US" dirty="0" smtClean="0"/>
              <a:t>Lacks oil and natural gas, relies on costly imported oil</a:t>
            </a:r>
          </a:p>
          <a:p>
            <a:r>
              <a:rPr lang="en-US" dirty="0" smtClean="0"/>
              <a:t>Benefitted from </a:t>
            </a:r>
            <a:r>
              <a:rPr lang="en-US" dirty="0" smtClean="0">
                <a:solidFill>
                  <a:srgbClr val="FFFF00"/>
                </a:solidFill>
              </a:rPr>
              <a:t>Green Revolution </a:t>
            </a:r>
            <a:r>
              <a:rPr lang="en-US" dirty="0" smtClean="0"/>
              <a:t>– high yield crops, </a:t>
            </a:r>
            <a:r>
              <a:rPr lang="en-US" dirty="0" err="1" smtClean="0"/>
              <a:t>chem</a:t>
            </a:r>
            <a:r>
              <a:rPr lang="en-US" dirty="0" smtClean="0"/>
              <a:t> fertilizers, better irrigation systems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605" y="4280906"/>
            <a:ext cx="3521833" cy="243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04" y="1427654"/>
            <a:ext cx="3521833" cy="270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Economy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1971079"/>
            <a:ext cx="9613861" cy="359931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1980’s moves toward a market economy</a:t>
            </a:r>
            <a:r>
              <a:rPr lang="en-US" dirty="0"/>
              <a:t>, some industries were privatized  and more foreign investment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Textiles, technology</a:t>
            </a:r>
            <a:r>
              <a:rPr lang="en-US" dirty="0" smtClean="0"/>
              <a:t>, and other industries expand rapidly</a:t>
            </a:r>
          </a:p>
          <a:p>
            <a:r>
              <a:rPr lang="en-US" dirty="0" smtClean="0"/>
              <a:t>World leader in Information technology and computer software services</a:t>
            </a:r>
          </a:p>
          <a:p>
            <a:r>
              <a:rPr lang="en-US" dirty="0" smtClean="0"/>
              <a:t>Launched own space program, landed moon probe in 2008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814" y="4544704"/>
            <a:ext cx="3469944" cy="2313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73" y="4732345"/>
            <a:ext cx="3539916" cy="19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 and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50270"/>
            <a:ext cx="7098904" cy="47053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Rapid population growth </a:t>
            </a:r>
            <a:r>
              <a:rPr lang="en-US" dirty="0" smtClean="0"/>
              <a:t>has hurt efforts to improve living conditions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More than 1/3 of Indians live in poverty</a:t>
            </a:r>
          </a:p>
          <a:p>
            <a:r>
              <a:rPr lang="en-US" dirty="0" smtClean="0"/>
              <a:t>Pressure put on healthcare system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Overcrowded cities </a:t>
            </a:r>
            <a:r>
              <a:rPr lang="en-US" dirty="0" smtClean="0"/>
              <a:t>like Kolkata (Calcutta) and Mumbai (Bombay)</a:t>
            </a:r>
          </a:p>
          <a:p>
            <a:r>
              <a:rPr lang="en-US" dirty="0" smtClean="0"/>
              <a:t>Mother Teresa founded the Missionaries of Charity in Calcutta</a:t>
            </a:r>
          </a:p>
          <a:p>
            <a:r>
              <a:rPr lang="en-US" dirty="0" smtClean="0"/>
              <a:t>Efforts to slow population growth have had limited success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0" y="2065183"/>
            <a:ext cx="4203596" cy="2699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5" y="4872386"/>
            <a:ext cx="4196971" cy="18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80729"/>
            <a:ext cx="9613861" cy="1080938"/>
          </a:xfrm>
        </p:spPr>
        <p:txBody>
          <a:bodyPr/>
          <a:lstStyle/>
          <a:p>
            <a:r>
              <a:rPr lang="en-US" dirty="0" smtClean="0"/>
              <a:t>Reforming Indian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18" y="1886495"/>
            <a:ext cx="9613861" cy="3599316"/>
          </a:xfrm>
        </p:spPr>
        <p:txBody>
          <a:bodyPr/>
          <a:lstStyle/>
          <a:p>
            <a:r>
              <a:rPr lang="en-US" dirty="0" smtClean="0"/>
              <a:t>Urbanization, education, and growth of a modern economy have undermined traditional ways of life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Changes have benefited India’s lowest social castes and women</a:t>
            </a:r>
          </a:p>
          <a:p>
            <a:r>
              <a:rPr lang="en-US" dirty="0" smtClean="0"/>
              <a:t>Constitution banned discrimination against </a:t>
            </a:r>
            <a:r>
              <a:rPr lang="en-US" dirty="0" err="1" smtClean="0"/>
              <a:t>dalits</a:t>
            </a:r>
            <a:r>
              <a:rPr lang="en-US" dirty="0" smtClean="0"/>
              <a:t>, or people of the lowest caste</a:t>
            </a:r>
          </a:p>
          <a:p>
            <a:r>
              <a:rPr lang="en-US" dirty="0" smtClean="0"/>
              <a:t>Constitution granted equal rights to women, still many from poor families receive little to no education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64" y="4710050"/>
            <a:ext cx="3139364" cy="2085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9" y="4628442"/>
            <a:ext cx="3780430" cy="217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8" y="4572003"/>
            <a:ext cx="3045087" cy="22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077565"/>
            <a:ext cx="9613861" cy="3599316"/>
          </a:xfrm>
        </p:spPr>
        <p:txBody>
          <a:bodyPr/>
          <a:lstStyle/>
          <a:p>
            <a:r>
              <a:rPr lang="en-US" dirty="0" smtClean="0"/>
              <a:t>China and India dominate much of Asia</a:t>
            </a:r>
          </a:p>
          <a:p>
            <a:r>
              <a:rPr lang="en-US" dirty="0" smtClean="0"/>
              <a:t>Together, they are home to about 2/5 the worlds population</a:t>
            </a:r>
          </a:p>
          <a:p>
            <a:r>
              <a:rPr lang="en-US" dirty="0" smtClean="0"/>
              <a:t>Both are leading Asian and global powers</a:t>
            </a:r>
          </a:p>
          <a:p>
            <a:r>
              <a:rPr lang="en-US" dirty="0" smtClean="0"/>
              <a:t>Over the last 60 years, both have taken different paths toward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54" y="4458580"/>
            <a:ext cx="3530789" cy="2353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46" y="4500281"/>
            <a:ext cx="3405685" cy="22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Mixes Reform and Repression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Mao Zedong dies in 1976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After Mao’s death, more moderate leaders take over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Deng Xiaoping </a:t>
            </a:r>
            <a:r>
              <a:rPr lang="en-US" dirty="0" smtClean="0"/>
              <a:t>takes a more practical approach to economy</a:t>
            </a:r>
          </a:p>
          <a:p>
            <a:pPr lvl="1"/>
            <a:r>
              <a:rPr lang="en-US" dirty="0" smtClean="0"/>
              <a:t>“I don’t care if a cat is black or white, as long as it catches mice”</a:t>
            </a:r>
          </a:p>
          <a:p>
            <a:pPr lvl="1"/>
            <a:endParaRPr lang="en-US" dirty="0"/>
          </a:p>
          <a:p>
            <a:pPr marL="231775"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45" y="4335089"/>
            <a:ext cx="4219225" cy="2201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085" y="2779916"/>
            <a:ext cx="2320943" cy="3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1834166"/>
            <a:ext cx="9613861" cy="359931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 Modernizations, emphasized agriculture, industry, science, and defense</a:t>
            </a:r>
          </a:p>
          <a:p>
            <a:r>
              <a:rPr lang="en-US" dirty="0" smtClean="0"/>
              <a:t>Some features of free market, some private ownership of property</a:t>
            </a:r>
          </a:p>
          <a:p>
            <a:r>
              <a:rPr lang="en-US" dirty="0" smtClean="0"/>
              <a:t>Collective farms, Communes, dismantled – responsibility system</a:t>
            </a:r>
          </a:p>
          <a:p>
            <a:r>
              <a:rPr lang="en-US" dirty="0" smtClean="0"/>
              <a:t>Gov’t takes share of their crops, farmers could sell surplus and keep profits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78" y="4072500"/>
            <a:ext cx="1895901" cy="2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44" y="4455637"/>
            <a:ext cx="3435443" cy="2237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28" y="4016275"/>
            <a:ext cx="1896318" cy="272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9" y="4350050"/>
            <a:ext cx="3579694" cy="2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Modernizing the Economy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10" y="2084389"/>
            <a:ext cx="7590223" cy="477361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Entrepreneurs allowed to set up businesses</a:t>
            </a:r>
          </a:p>
          <a:p>
            <a:r>
              <a:rPr lang="en-US" sz="2800" dirty="0"/>
              <a:t>Welcomed foreign capital (investments) and </a:t>
            </a:r>
            <a:r>
              <a:rPr lang="en-US" sz="2800" dirty="0" smtClean="0"/>
              <a:t>technology</a:t>
            </a:r>
          </a:p>
          <a:p>
            <a:r>
              <a:rPr lang="en-US" sz="2800" dirty="0" smtClean="0"/>
              <a:t>Economic reforms bring surge of growth, economic boom</a:t>
            </a:r>
          </a:p>
          <a:p>
            <a:r>
              <a:rPr lang="en-US" sz="2800" dirty="0" smtClean="0"/>
              <a:t>Increased standard of living – access to material goods (cars etc.)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Growing gap between poor rural famers and wealthy city </a:t>
            </a:r>
            <a:r>
              <a:rPr lang="en-US" sz="2800" dirty="0" smtClean="0">
                <a:solidFill>
                  <a:srgbClr val="FFFF00"/>
                </a:solidFill>
              </a:rPr>
              <a:t>dwellers</a:t>
            </a: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www.youtube.com/watch?v=Uo0tvY_4PlM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95" y="1817671"/>
            <a:ext cx="3239173" cy="2187551"/>
          </a:xfrm>
          <a:prstGeom prst="rect">
            <a:avLst/>
          </a:prstGeom>
        </p:spPr>
      </p:pic>
      <p:pic>
        <p:nvPicPr>
          <p:cNvPr id="5" name="Picture 2" descr="Image result for economic growth from the 4 modernizations of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0" y="4190084"/>
            <a:ext cx="3905288" cy="23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Crushes 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69850"/>
            <a:ext cx="7777879" cy="3821894"/>
          </a:xfrm>
        </p:spPr>
        <p:txBody>
          <a:bodyPr>
            <a:noAutofit/>
          </a:bodyPr>
          <a:lstStyle/>
          <a:p>
            <a:r>
              <a:rPr lang="en-US" sz="2800" dirty="0" smtClean="0"/>
              <a:t>1980’s students, workers, and others demanded greater political freedom</a:t>
            </a:r>
          </a:p>
          <a:p>
            <a:r>
              <a:rPr lang="en-US" sz="2800" dirty="0" smtClean="0"/>
              <a:t>Deng and other Chinese leaders refuse to allow democratic reforms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1989</a:t>
            </a:r>
            <a:r>
              <a:rPr lang="en-US" sz="2800" dirty="0" smtClean="0"/>
              <a:t> thousands of protesters gather in  </a:t>
            </a:r>
            <a:r>
              <a:rPr lang="en-US" sz="2800" dirty="0" smtClean="0">
                <a:solidFill>
                  <a:srgbClr val="FFFF00"/>
                </a:solidFill>
              </a:rPr>
              <a:t>Tiananmen Square </a:t>
            </a:r>
            <a:r>
              <a:rPr lang="en-US" sz="2800" dirty="0" smtClean="0"/>
              <a:t>(public plaza in </a:t>
            </a:r>
            <a:r>
              <a:rPr lang="en-US" sz="2800" dirty="0" smtClean="0"/>
              <a:t>Beijing)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Government sent in troops and tanks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Thousands killed or injured</a:t>
            </a:r>
            <a:r>
              <a:rPr lang="en-US" sz="2800" dirty="0" smtClean="0"/>
              <a:t>, many others imprisoned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136" y="1969850"/>
            <a:ext cx="3325593" cy="2230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36" y="4335760"/>
            <a:ext cx="3286126" cy="24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Limits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22" y="2136847"/>
            <a:ext cx="9122492" cy="4349677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China’s population is more than 1.3 billion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1980’s imposed a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One-child Policy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families one child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Rural families two children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Enforced with fines and other penalties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Goal was to keep population growth from hurting economic development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Ended in 2016, all families now can have 2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457200" lvl="1" indent="-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a gender and age imbalance in China’s population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2490574"/>
            <a:ext cx="238918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Asia’s Missing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24" y="2206244"/>
            <a:ext cx="7703856" cy="482157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None/>
              <a:defRPr/>
            </a:pPr>
            <a:r>
              <a:rPr lang="en-US" dirty="0">
                <a:ea typeface="ＭＳ Ｐゴシック" charset="0"/>
              </a:rPr>
              <a:t>China, India and South Korea all put bans on the use of ultrasounds to determine </a:t>
            </a:r>
            <a:r>
              <a:rPr lang="en-US" dirty="0" smtClean="0">
                <a:ea typeface="ＭＳ Ｐゴシック" charset="0"/>
              </a:rPr>
              <a:t>gender</a:t>
            </a:r>
            <a:r>
              <a:rPr lang="en-US" dirty="0">
                <a:ea typeface="ＭＳ Ｐゴシック" charset="0"/>
              </a:rPr>
              <a:t> </a:t>
            </a:r>
            <a:endParaRPr lang="en-US" b="1" dirty="0">
              <a:ea typeface="ＭＳ Ｐゴシック" charset="0"/>
            </a:endParaRPr>
          </a:p>
          <a:p>
            <a:pPr marL="609600" indent="-609600">
              <a:defRPr/>
            </a:pPr>
            <a:r>
              <a:rPr lang="en-US" sz="2600" b="1" dirty="0">
                <a:solidFill>
                  <a:srgbClr val="FFFF00"/>
                </a:solidFill>
                <a:ea typeface="ＭＳ Ｐゴシック" charset="0"/>
              </a:rPr>
              <a:t>Because Asians were terminating pregnancies if they found they were having a female child </a:t>
            </a:r>
          </a:p>
          <a:p>
            <a:endParaRPr lang="en-US" dirty="0" smtClean="0"/>
          </a:p>
          <a:p>
            <a:pPr marL="609600" indent="-609600">
              <a:buNone/>
              <a:defRPr/>
            </a:pPr>
            <a:r>
              <a:rPr lang="en-US" altLang="en-US" b="1" dirty="0"/>
              <a:t>Asians favor males, even in modern times when women have many of the same rights as </a:t>
            </a:r>
            <a:r>
              <a:rPr lang="en-US" altLang="en-US" b="1" dirty="0" smtClean="0"/>
              <a:t>men</a:t>
            </a:r>
            <a:r>
              <a:rPr lang="en-US" altLang="en-US" b="1" dirty="0"/>
              <a:t> </a:t>
            </a:r>
            <a:r>
              <a:rPr lang="en-US" altLang="en-US" b="1" dirty="0" smtClean="0"/>
              <a:t>because: </a:t>
            </a:r>
            <a:endParaRPr lang="en-US" altLang="en-US" b="1" dirty="0"/>
          </a:p>
          <a:p>
            <a:pPr marL="609600" indent="-609600">
              <a:defRPr/>
            </a:pPr>
            <a:r>
              <a:rPr lang="en-US" altLang="en-US" sz="2600" b="1" dirty="0">
                <a:solidFill>
                  <a:srgbClr val="FFFF00"/>
                </a:solidFill>
              </a:rPr>
              <a:t>Males are better wage-earners and will provide for the family. </a:t>
            </a:r>
          </a:p>
          <a:p>
            <a:pPr marL="609600" indent="-609600">
              <a:defRPr/>
            </a:pPr>
            <a:r>
              <a:rPr lang="en-US" altLang="en-US" sz="2600" b="1" dirty="0">
                <a:solidFill>
                  <a:srgbClr val="FFFF00"/>
                </a:solidFill>
              </a:rPr>
              <a:t>A son is expected to live with his parents and take care of them in old age, </a:t>
            </a:r>
          </a:p>
          <a:p>
            <a:pPr marL="609600" indent="-609600">
              <a:defRPr/>
            </a:pPr>
            <a:r>
              <a:rPr lang="en-US" altLang="en-US" sz="2600" b="1" dirty="0">
                <a:solidFill>
                  <a:srgbClr val="FFFF00"/>
                </a:solidFill>
              </a:rPr>
              <a:t>Women move in with the husband</a:t>
            </a:r>
            <a:r>
              <a:rPr lang="ja-JP" altLang="en-US" sz="2600" b="1" dirty="0">
                <a:solidFill>
                  <a:srgbClr val="FFFF00"/>
                </a:solidFill>
              </a:rPr>
              <a:t>’</a:t>
            </a:r>
            <a:r>
              <a:rPr lang="en-US" altLang="ja-JP" sz="2600" b="1" dirty="0">
                <a:solidFill>
                  <a:srgbClr val="FFFF00"/>
                </a:solidFill>
              </a:rPr>
              <a:t>s family and leave their families to care for themselves and sometimes leave family with a debt from their dowry.</a:t>
            </a:r>
            <a:r>
              <a:rPr lang="en-US" altLang="ja-JP" sz="2600" dirty="0">
                <a:solidFill>
                  <a:srgbClr val="FFFF00"/>
                </a:solidFill>
              </a:rPr>
              <a:t> </a:t>
            </a:r>
            <a:endParaRPr lang="en-US" altLang="ja-JP" sz="26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9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2431869"/>
            <a:ext cx="4038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1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Asia’s Missing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54" y="2106331"/>
            <a:ext cx="5864170" cy="4339517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  <a:defRPr/>
            </a:pPr>
            <a:r>
              <a:rPr lang="en-US" sz="2800" b="1" dirty="0" smtClean="0">
                <a:ea typeface="ＭＳ Ｐゴシック" charset="0"/>
              </a:rPr>
              <a:t> </a:t>
            </a:r>
            <a:endParaRPr lang="en-US" sz="2800" b="1" dirty="0">
              <a:ea typeface="ＭＳ Ｐゴシック" charset="0"/>
            </a:endParaRPr>
          </a:p>
          <a:p>
            <a:pPr marL="609600" indent="-609600">
              <a:defRPr/>
            </a:pPr>
            <a:r>
              <a:rPr lang="en-US" sz="2800" b="1" dirty="0" smtClean="0">
                <a:ea typeface="ＭＳ Ｐゴシック" charset="0"/>
              </a:rPr>
              <a:t>Due to these policies some </a:t>
            </a:r>
            <a:r>
              <a:rPr lang="en-US" sz="2800" b="1" dirty="0">
                <a:ea typeface="ＭＳ Ｐゴシック" charset="0"/>
              </a:rPr>
              <a:t>couples have made extreme decisions, such as </a:t>
            </a:r>
          </a:p>
          <a:p>
            <a:pPr marL="990600" lvl="1" indent="-533400">
              <a:defRPr/>
            </a:pPr>
            <a:r>
              <a:rPr lang="en-US" sz="2400" b="1" dirty="0">
                <a:solidFill>
                  <a:srgbClr val="FFFF00"/>
                </a:solidFill>
                <a:ea typeface="ＭＳ Ｐゴシック" charset="0"/>
              </a:rPr>
              <a:t>hiding </a:t>
            </a:r>
            <a:r>
              <a:rPr lang="en-US" sz="2400" b="1" dirty="0" smtClean="0">
                <a:solidFill>
                  <a:srgbClr val="FFFF00"/>
                </a:solidFill>
                <a:ea typeface="ＭＳ Ｐゴシック" charset="0"/>
              </a:rPr>
              <a:t> or terminating pregnancies</a:t>
            </a:r>
          </a:p>
          <a:p>
            <a:pPr marL="990600" lvl="1" indent="-533400">
              <a:defRPr/>
            </a:pPr>
            <a:endParaRPr lang="en-US" sz="2400" b="1" dirty="0">
              <a:solidFill>
                <a:srgbClr val="FFFF00"/>
              </a:solidFill>
              <a:ea typeface="ＭＳ Ｐゴシック" charset="0"/>
            </a:endParaRPr>
          </a:p>
          <a:p>
            <a:pPr marL="990600" lvl="1" indent="-533400">
              <a:defRPr/>
            </a:pPr>
            <a:r>
              <a:rPr lang="en-US" sz="2400" b="1" dirty="0">
                <a:solidFill>
                  <a:srgbClr val="FFFF00"/>
                </a:solidFill>
                <a:ea typeface="ＭＳ Ｐゴシック" charset="0"/>
              </a:rPr>
              <a:t>putting newborn girls up for adoption or for sale</a:t>
            </a:r>
            <a:r>
              <a:rPr lang="en-US" sz="2400" b="1" dirty="0" smtClean="0">
                <a:solidFill>
                  <a:srgbClr val="FFFF00"/>
                </a:solidFill>
                <a:ea typeface="ＭＳ Ｐゴシック" charset="0"/>
              </a:rPr>
              <a:t>,</a:t>
            </a:r>
          </a:p>
          <a:p>
            <a:pPr marL="990600" lvl="1" indent="-533400">
              <a:defRPr/>
            </a:pPr>
            <a:endParaRPr lang="en-US" sz="2400" b="1" dirty="0">
              <a:solidFill>
                <a:srgbClr val="FFFF00"/>
              </a:solidFill>
              <a:ea typeface="ＭＳ Ｐゴシック" charset="0"/>
            </a:endParaRPr>
          </a:p>
          <a:p>
            <a:pPr marL="990600" lvl="1" indent="-533400">
              <a:defRPr/>
            </a:pPr>
            <a:r>
              <a:rPr lang="en-US" sz="2400" b="1" dirty="0" smtClean="0">
                <a:solidFill>
                  <a:srgbClr val="FFFF00"/>
                </a:solidFill>
                <a:ea typeface="ＭＳ Ｐゴシック" charset="0"/>
              </a:rPr>
              <a:t>in </a:t>
            </a:r>
            <a:r>
              <a:rPr lang="en-US" sz="2400" b="1" dirty="0">
                <a:solidFill>
                  <a:srgbClr val="FFFF00"/>
                </a:solidFill>
                <a:ea typeface="ＭＳ Ｐゴシック" charset="0"/>
              </a:rPr>
              <a:t>rare cases, abandoning female infants to die.</a:t>
            </a:r>
            <a:r>
              <a:rPr lang="en-US" sz="2400" dirty="0">
                <a:solidFill>
                  <a:srgbClr val="FFFF00"/>
                </a:solidFill>
                <a:ea typeface="ＭＳ Ｐゴシック" charset="0"/>
              </a:rPr>
              <a:t> </a:t>
            </a:r>
            <a:endParaRPr lang="en-US" sz="2400" dirty="0" smtClean="0">
              <a:solidFill>
                <a:srgbClr val="FFFF00"/>
              </a:solidFill>
              <a:ea typeface="ＭＳ Ｐゴシック" charset="0"/>
            </a:endParaRPr>
          </a:p>
          <a:p>
            <a:pPr marL="990600" lvl="1" indent="-533400">
              <a:defRPr/>
            </a:pPr>
            <a:endParaRPr lang="en-US" sz="2400" dirty="0">
              <a:solidFill>
                <a:srgbClr val="FFFF00"/>
              </a:solidFill>
              <a:ea typeface="ＭＳ Ｐゴシック" charset="0"/>
            </a:endParaRPr>
          </a:p>
          <a:p>
            <a:pPr marL="990600" lvl="1" indent="-533400">
              <a:defRPr/>
            </a:pPr>
            <a:endParaRPr lang="en-US" sz="2400" dirty="0">
              <a:solidFill>
                <a:srgbClr val="FFFF00"/>
              </a:solidFill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4" name="Picture 12" descr="unknow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40" y="4276090"/>
            <a:ext cx="3886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40" y="2072640"/>
            <a:ext cx="39147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1061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423</TotalTime>
  <Words>792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Trebuchet MS</vt:lpstr>
      <vt:lpstr>Wingdings</vt:lpstr>
      <vt:lpstr>Berlin</vt:lpstr>
      <vt:lpstr>China and India:  Two Giants of Asia</vt:lpstr>
      <vt:lpstr>China and India</vt:lpstr>
      <vt:lpstr>China Mixes Reform and Repression</vt:lpstr>
      <vt:lpstr>Modernizing the Economy</vt:lpstr>
      <vt:lpstr>Modernizing the Economy Cont.</vt:lpstr>
      <vt:lpstr>Government Crushes Protests</vt:lpstr>
      <vt:lpstr>China Limits Population</vt:lpstr>
      <vt:lpstr>Asia’s Missing Girls</vt:lpstr>
      <vt:lpstr>Asia’s Missing Girls</vt:lpstr>
      <vt:lpstr>China’s Economic Growth</vt:lpstr>
      <vt:lpstr>Growth Brings Problems</vt:lpstr>
      <vt:lpstr>Human Rights Issues</vt:lpstr>
      <vt:lpstr>India Builds a Modern Economy</vt:lpstr>
      <vt:lpstr>Modern Economy Cont.</vt:lpstr>
      <vt:lpstr>Population Growth and Poverty</vt:lpstr>
      <vt:lpstr>Reforming Indian Society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India:  Two Giants of Asia</dc:title>
  <dc:creator>Bluett, Brian</dc:creator>
  <cp:lastModifiedBy>Bluett, Brian</cp:lastModifiedBy>
  <cp:revision>25</cp:revision>
  <dcterms:created xsi:type="dcterms:W3CDTF">2018-05-24T11:05:34Z</dcterms:created>
  <dcterms:modified xsi:type="dcterms:W3CDTF">2018-05-25T12:48:18Z</dcterms:modified>
</cp:coreProperties>
</file>