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95" r:id="rId3"/>
    <p:sldId id="294" r:id="rId4"/>
    <p:sldId id="259" r:id="rId5"/>
    <p:sldId id="260" r:id="rId6"/>
    <p:sldId id="262" r:id="rId7"/>
    <p:sldId id="296"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300" r:id="rId23"/>
    <p:sldId id="277" r:id="rId24"/>
    <p:sldId id="279" r:id="rId25"/>
    <p:sldId id="280" r:id="rId26"/>
    <p:sldId id="285" r:id="rId27"/>
    <p:sldId id="282" r:id="rId28"/>
    <p:sldId id="284" r:id="rId29"/>
    <p:sldId id="283" r:id="rId30"/>
    <p:sldId id="281" r:id="rId31"/>
    <p:sldId id="301" r:id="rId32"/>
    <p:sldId id="290" r:id="rId33"/>
    <p:sldId id="303" r:id="rId34"/>
    <p:sldId id="304" r:id="rId35"/>
    <p:sldId id="305" r:id="rId36"/>
    <p:sldId id="306" r:id="rId37"/>
    <p:sldId id="307" r:id="rId38"/>
    <p:sldId id="308" r:id="rId39"/>
    <p:sldId id="309" r:id="rId40"/>
    <p:sldId id="310" r:id="rId41"/>
    <p:sldId id="311"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CC"/>
    <a:srgbClr val="95BC06"/>
    <a:srgbClr val="6600CC"/>
    <a:srgbClr val="5E84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4E3F44-92DE-452D-A23C-B3381B5F00DE}" type="datetimeFigureOut">
              <a:rPr lang="en-US" smtClean="0"/>
              <a:t>9/27/2015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75DB1-0630-4A4C-8DE9-EC5A79A280F4}" type="slidenum">
              <a:rPr lang="en-US" smtClean="0"/>
              <a:t>‹#›</a:t>
            </a:fld>
            <a:endParaRPr lang="en-US"/>
          </a:p>
        </p:txBody>
      </p:sp>
    </p:spTree>
    <p:extLst>
      <p:ext uri="{BB962C8B-B14F-4D97-AF65-F5344CB8AC3E}">
        <p14:creationId xmlns:p14="http://schemas.microsoft.com/office/powerpoint/2010/main" val="342637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1</a:t>
            </a:fld>
            <a:endParaRPr lang="en-US"/>
          </a:p>
        </p:txBody>
      </p:sp>
    </p:spTree>
    <p:extLst>
      <p:ext uri="{BB962C8B-B14F-4D97-AF65-F5344CB8AC3E}">
        <p14:creationId xmlns:p14="http://schemas.microsoft.com/office/powerpoint/2010/main" val="272917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C1B4F6C0-4BB1-488C-9A46-EE5D254690EE}" type="slidenum">
              <a:rPr lang="en-US" smtClean="0">
                <a:latin typeface="Calibri" pitchFamily="34" charset="0"/>
              </a:rPr>
              <a:pPr fontAlgn="base">
                <a:spcBef>
                  <a:spcPct val="0"/>
                </a:spcBef>
                <a:spcAft>
                  <a:spcPct val="0"/>
                </a:spcAft>
                <a:defRPr/>
              </a:pPr>
              <a:t>10</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8F12421-5F73-426A-B803-B7CACEDB65F5}" type="slidenum">
              <a:rPr lang="en-US" sz="1200">
                <a:latin typeface="Calibri" pitchFamily="34" charset="0"/>
              </a:rPr>
              <a:pPr algn="r" eaLnBrk="1" hangingPunct="1"/>
              <a:t>11</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04974B8-5F75-4DF7-8EB4-4B8B89945B03}" type="slidenum">
              <a:rPr lang="en-US" sz="1200">
                <a:latin typeface="Calibri" pitchFamily="34" charset="0"/>
              </a:rPr>
              <a:pPr algn="r" eaLnBrk="1" hangingPunct="1"/>
              <a:t>12</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33F1F2FF-FD85-4878-9806-E689C8C91984}" type="slidenum">
              <a:rPr lang="en-US" smtClean="0">
                <a:latin typeface="Calibri" pitchFamily="34" charset="0"/>
              </a:rPr>
              <a:pPr fontAlgn="base">
                <a:spcBef>
                  <a:spcPct val="0"/>
                </a:spcBef>
                <a:spcAft>
                  <a:spcPct val="0"/>
                </a:spcAft>
                <a:defRPr/>
              </a:pPr>
              <a:t>13</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7C72CDEE-9AF0-425E-9919-D2458FF05BD4}" type="slidenum">
              <a:rPr lang="en-US" smtClean="0">
                <a:latin typeface="Calibri" pitchFamily="34" charset="0"/>
              </a:rPr>
              <a:pPr fontAlgn="base">
                <a:spcBef>
                  <a:spcPct val="0"/>
                </a:spcBef>
                <a:spcAft>
                  <a:spcPct val="0"/>
                </a:spcAft>
                <a:defRPr/>
              </a:pPr>
              <a:t>14</a:t>
            </a:fld>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A00D89A-62A2-4423-A31B-4CF8E8A90301}" type="slidenum">
              <a:rPr lang="en-US" smtClean="0">
                <a:latin typeface="Calibri" pitchFamily="34" charset="0"/>
              </a:rPr>
              <a:pPr fontAlgn="base">
                <a:spcBef>
                  <a:spcPct val="0"/>
                </a:spcBef>
                <a:spcAft>
                  <a:spcPct val="0"/>
                </a:spcAft>
                <a:defRPr/>
              </a:pPr>
              <a:t>15</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021D61C-13C5-446A-90EB-D84D5ECD40E1}" type="slidenum">
              <a:rPr lang="en-US" sz="1200">
                <a:latin typeface="Calibri" pitchFamily="34" charset="0"/>
              </a:rPr>
              <a:pPr algn="r" eaLnBrk="1" hangingPunct="1"/>
              <a:t>16</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403EDC5-14D7-4672-95D2-61C4CEF55FA6}" type="slidenum">
              <a:rPr lang="en-US" sz="1200">
                <a:latin typeface="Calibri" pitchFamily="34" charset="0"/>
              </a:rPr>
              <a:pPr algn="r" eaLnBrk="1" hangingPunct="1"/>
              <a:t>17</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18</a:t>
            </a:fld>
            <a:endParaRPr lang="en-US"/>
          </a:p>
        </p:txBody>
      </p:sp>
    </p:spTree>
    <p:extLst>
      <p:ext uri="{BB962C8B-B14F-4D97-AF65-F5344CB8AC3E}">
        <p14:creationId xmlns:p14="http://schemas.microsoft.com/office/powerpoint/2010/main" val="3886633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19</a:t>
            </a:fld>
            <a:endParaRPr lang="en-US"/>
          </a:p>
        </p:txBody>
      </p:sp>
    </p:spTree>
    <p:extLst>
      <p:ext uri="{BB962C8B-B14F-4D97-AF65-F5344CB8AC3E}">
        <p14:creationId xmlns:p14="http://schemas.microsoft.com/office/powerpoint/2010/main" val="118261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2</a:t>
            </a:fld>
            <a:endParaRPr lang="en-US"/>
          </a:p>
        </p:txBody>
      </p:sp>
    </p:spTree>
    <p:extLst>
      <p:ext uri="{BB962C8B-B14F-4D97-AF65-F5344CB8AC3E}">
        <p14:creationId xmlns:p14="http://schemas.microsoft.com/office/powerpoint/2010/main" val="1926408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20</a:t>
            </a:fld>
            <a:endParaRPr lang="en-US"/>
          </a:p>
        </p:txBody>
      </p:sp>
    </p:spTree>
    <p:extLst>
      <p:ext uri="{BB962C8B-B14F-4D97-AF65-F5344CB8AC3E}">
        <p14:creationId xmlns:p14="http://schemas.microsoft.com/office/powerpoint/2010/main" val="2162577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21</a:t>
            </a:fld>
            <a:endParaRPr lang="en-US"/>
          </a:p>
        </p:txBody>
      </p:sp>
    </p:spTree>
    <p:extLst>
      <p:ext uri="{BB962C8B-B14F-4D97-AF65-F5344CB8AC3E}">
        <p14:creationId xmlns:p14="http://schemas.microsoft.com/office/powerpoint/2010/main" val="2162577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22</a:t>
            </a:fld>
            <a:endParaRPr lang="en-US"/>
          </a:p>
        </p:txBody>
      </p:sp>
    </p:spTree>
    <p:extLst>
      <p:ext uri="{BB962C8B-B14F-4D97-AF65-F5344CB8AC3E}">
        <p14:creationId xmlns:p14="http://schemas.microsoft.com/office/powerpoint/2010/main" val="2162577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23</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24</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25</a:t>
            </a:fld>
            <a:endParaRPr lang="en-US"/>
          </a:p>
        </p:txBody>
      </p:sp>
    </p:spTree>
    <p:extLst>
      <p:ext uri="{BB962C8B-B14F-4D97-AF65-F5344CB8AC3E}">
        <p14:creationId xmlns:p14="http://schemas.microsoft.com/office/powerpoint/2010/main" val="2729179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26</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27</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28</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29</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3</a:t>
            </a:fld>
            <a:endParaRPr lang="en-US"/>
          </a:p>
        </p:txBody>
      </p:sp>
    </p:spTree>
    <p:extLst>
      <p:ext uri="{BB962C8B-B14F-4D97-AF65-F5344CB8AC3E}">
        <p14:creationId xmlns:p14="http://schemas.microsoft.com/office/powerpoint/2010/main" val="1956095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30</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31</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32</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33</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34</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35</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36</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37</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38</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39</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4</a:t>
            </a:fld>
            <a:endParaRPr lang="en-US"/>
          </a:p>
        </p:txBody>
      </p:sp>
    </p:spTree>
    <p:extLst>
      <p:ext uri="{BB962C8B-B14F-4D97-AF65-F5344CB8AC3E}">
        <p14:creationId xmlns:p14="http://schemas.microsoft.com/office/powerpoint/2010/main" val="817048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40</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41</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42</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43</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44</a:t>
            </a:fld>
            <a:endParaRPr lang="en-US"/>
          </a:p>
        </p:txBody>
      </p:sp>
    </p:spTree>
    <p:extLst>
      <p:ext uri="{BB962C8B-B14F-4D97-AF65-F5344CB8AC3E}">
        <p14:creationId xmlns:p14="http://schemas.microsoft.com/office/powerpoint/2010/main" val="3666426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5</a:t>
            </a:fld>
            <a:endParaRPr lang="en-US"/>
          </a:p>
        </p:txBody>
      </p:sp>
    </p:spTree>
    <p:extLst>
      <p:ext uri="{BB962C8B-B14F-4D97-AF65-F5344CB8AC3E}">
        <p14:creationId xmlns:p14="http://schemas.microsoft.com/office/powerpoint/2010/main" val="300302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6</a:t>
            </a:fld>
            <a:endParaRPr lang="en-US"/>
          </a:p>
        </p:txBody>
      </p:sp>
    </p:spTree>
    <p:extLst>
      <p:ext uri="{BB962C8B-B14F-4D97-AF65-F5344CB8AC3E}">
        <p14:creationId xmlns:p14="http://schemas.microsoft.com/office/powerpoint/2010/main" val="349454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75DB1-0630-4A4C-8DE9-EC5A79A280F4}" type="slidenum">
              <a:rPr lang="en-US" smtClean="0"/>
              <a:t>7</a:t>
            </a:fld>
            <a:endParaRPr lang="en-US"/>
          </a:p>
        </p:txBody>
      </p:sp>
    </p:spTree>
    <p:extLst>
      <p:ext uri="{BB962C8B-B14F-4D97-AF65-F5344CB8AC3E}">
        <p14:creationId xmlns:p14="http://schemas.microsoft.com/office/powerpoint/2010/main" val="77316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FC541BFD-5701-4547-BBEC-24CAA1B41234}" type="slidenum">
              <a:rPr lang="en-US" smtClean="0">
                <a:latin typeface="Calibri" pitchFamily="34" charset="0"/>
              </a:rPr>
              <a:pPr fontAlgn="base">
                <a:spcBef>
                  <a:spcPct val="0"/>
                </a:spcBef>
                <a:spcAft>
                  <a:spcPct val="0"/>
                </a:spcAft>
                <a:defRPr/>
              </a:pPr>
              <a:t>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1564A50-F521-4611-B8D5-F4F9AC589FED}" type="slidenum">
              <a:rPr lang="en-US" smtClean="0">
                <a:latin typeface="Calibri" pitchFamily="34" charset="0"/>
              </a:rPr>
              <a:pPr fontAlgn="base">
                <a:spcBef>
                  <a:spcPct val="0"/>
                </a:spcBef>
                <a:spcAft>
                  <a:spcPct val="0"/>
                </a:spcAft>
                <a:defRPr/>
              </a:pPr>
              <a:t>9</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A889A7-9349-4418-856E-3F94784E0CCD}" type="datetimeFigureOut">
              <a:rPr lang="en-US" smtClean="0"/>
              <a:t>9/27/2015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689F-1200-47F2-90D8-B036FCB4F8A4}" type="slidenum">
              <a:rPr lang="en-US" smtClean="0"/>
              <a:t>‹#›</a:t>
            </a:fld>
            <a:endParaRPr lang="en-US"/>
          </a:p>
        </p:txBody>
      </p:sp>
    </p:spTree>
    <p:extLst>
      <p:ext uri="{BB962C8B-B14F-4D97-AF65-F5344CB8AC3E}">
        <p14:creationId xmlns:p14="http://schemas.microsoft.com/office/powerpoint/2010/main" val="90949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889A7-9349-4418-856E-3F94784E0CCD}" type="datetimeFigureOut">
              <a:rPr lang="en-US" smtClean="0"/>
              <a:t>9/27/2015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689F-1200-47F2-90D8-B036FCB4F8A4}" type="slidenum">
              <a:rPr lang="en-US" smtClean="0"/>
              <a:t>‹#›</a:t>
            </a:fld>
            <a:endParaRPr lang="en-US"/>
          </a:p>
        </p:txBody>
      </p:sp>
    </p:spTree>
    <p:extLst>
      <p:ext uri="{BB962C8B-B14F-4D97-AF65-F5344CB8AC3E}">
        <p14:creationId xmlns:p14="http://schemas.microsoft.com/office/powerpoint/2010/main" val="59112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889A7-9349-4418-856E-3F94784E0CCD}" type="datetimeFigureOut">
              <a:rPr lang="en-US" smtClean="0"/>
              <a:t>9/27/2015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689F-1200-47F2-90D8-B036FCB4F8A4}" type="slidenum">
              <a:rPr lang="en-US" smtClean="0"/>
              <a:t>‹#›</a:t>
            </a:fld>
            <a:endParaRPr lang="en-US"/>
          </a:p>
        </p:txBody>
      </p:sp>
    </p:spTree>
    <p:extLst>
      <p:ext uri="{BB962C8B-B14F-4D97-AF65-F5344CB8AC3E}">
        <p14:creationId xmlns:p14="http://schemas.microsoft.com/office/powerpoint/2010/main" val="355270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889A7-9349-4418-856E-3F94784E0CCD}" type="datetimeFigureOut">
              <a:rPr lang="en-US" smtClean="0"/>
              <a:t>9/27/2015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689F-1200-47F2-90D8-B036FCB4F8A4}" type="slidenum">
              <a:rPr lang="en-US" smtClean="0"/>
              <a:t>‹#›</a:t>
            </a:fld>
            <a:endParaRPr lang="en-US"/>
          </a:p>
        </p:txBody>
      </p:sp>
    </p:spTree>
    <p:extLst>
      <p:ext uri="{BB962C8B-B14F-4D97-AF65-F5344CB8AC3E}">
        <p14:creationId xmlns:p14="http://schemas.microsoft.com/office/powerpoint/2010/main" val="240832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A889A7-9349-4418-856E-3F94784E0CCD}" type="datetimeFigureOut">
              <a:rPr lang="en-US" smtClean="0"/>
              <a:t>9/27/2015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689F-1200-47F2-90D8-B036FCB4F8A4}" type="slidenum">
              <a:rPr lang="en-US" smtClean="0"/>
              <a:t>‹#›</a:t>
            </a:fld>
            <a:endParaRPr lang="en-US"/>
          </a:p>
        </p:txBody>
      </p:sp>
    </p:spTree>
    <p:extLst>
      <p:ext uri="{BB962C8B-B14F-4D97-AF65-F5344CB8AC3E}">
        <p14:creationId xmlns:p14="http://schemas.microsoft.com/office/powerpoint/2010/main" val="418495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A889A7-9349-4418-856E-3F94784E0CCD}" type="datetimeFigureOut">
              <a:rPr lang="en-US" smtClean="0"/>
              <a:t>9/27/2015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689F-1200-47F2-90D8-B036FCB4F8A4}" type="slidenum">
              <a:rPr lang="en-US" smtClean="0"/>
              <a:t>‹#›</a:t>
            </a:fld>
            <a:endParaRPr lang="en-US"/>
          </a:p>
        </p:txBody>
      </p:sp>
    </p:spTree>
    <p:extLst>
      <p:ext uri="{BB962C8B-B14F-4D97-AF65-F5344CB8AC3E}">
        <p14:creationId xmlns:p14="http://schemas.microsoft.com/office/powerpoint/2010/main" val="252416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A889A7-9349-4418-856E-3F94784E0CCD}" type="datetimeFigureOut">
              <a:rPr lang="en-US" smtClean="0"/>
              <a:t>9/27/2015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8689F-1200-47F2-90D8-B036FCB4F8A4}" type="slidenum">
              <a:rPr lang="en-US" smtClean="0"/>
              <a:t>‹#›</a:t>
            </a:fld>
            <a:endParaRPr lang="en-US"/>
          </a:p>
        </p:txBody>
      </p:sp>
    </p:spTree>
    <p:extLst>
      <p:ext uri="{BB962C8B-B14F-4D97-AF65-F5344CB8AC3E}">
        <p14:creationId xmlns:p14="http://schemas.microsoft.com/office/powerpoint/2010/main" val="163008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A889A7-9349-4418-856E-3F94784E0CCD}" type="datetimeFigureOut">
              <a:rPr lang="en-US" smtClean="0"/>
              <a:t>9/27/2015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8689F-1200-47F2-90D8-B036FCB4F8A4}" type="slidenum">
              <a:rPr lang="en-US" smtClean="0"/>
              <a:t>‹#›</a:t>
            </a:fld>
            <a:endParaRPr lang="en-US"/>
          </a:p>
        </p:txBody>
      </p:sp>
    </p:spTree>
    <p:extLst>
      <p:ext uri="{BB962C8B-B14F-4D97-AF65-F5344CB8AC3E}">
        <p14:creationId xmlns:p14="http://schemas.microsoft.com/office/powerpoint/2010/main" val="229572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889A7-9349-4418-856E-3F94784E0CCD}" type="datetimeFigureOut">
              <a:rPr lang="en-US" smtClean="0"/>
              <a:t>9/27/2015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8689F-1200-47F2-90D8-B036FCB4F8A4}" type="slidenum">
              <a:rPr lang="en-US" smtClean="0"/>
              <a:t>‹#›</a:t>
            </a:fld>
            <a:endParaRPr lang="en-US"/>
          </a:p>
        </p:txBody>
      </p:sp>
    </p:spTree>
    <p:extLst>
      <p:ext uri="{BB962C8B-B14F-4D97-AF65-F5344CB8AC3E}">
        <p14:creationId xmlns:p14="http://schemas.microsoft.com/office/powerpoint/2010/main" val="149258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889A7-9349-4418-856E-3F94784E0CCD}" type="datetimeFigureOut">
              <a:rPr lang="en-US" smtClean="0"/>
              <a:t>9/27/2015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689F-1200-47F2-90D8-B036FCB4F8A4}" type="slidenum">
              <a:rPr lang="en-US" smtClean="0"/>
              <a:t>‹#›</a:t>
            </a:fld>
            <a:endParaRPr lang="en-US"/>
          </a:p>
        </p:txBody>
      </p:sp>
    </p:spTree>
    <p:extLst>
      <p:ext uri="{BB962C8B-B14F-4D97-AF65-F5344CB8AC3E}">
        <p14:creationId xmlns:p14="http://schemas.microsoft.com/office/powerpoint/2010/main" val="32537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889A7-9349-4418-856E-3F94784E0CCD}" type="datetimeFigureOut">
              <a:rPr lang="en-US" smtClean="0"/>
              <a:t>9/27/2015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689F-1200-47F2-90D8-B036FCB4F8A4}" type="slidenum">
              <a:rPr lang="en-US" smtClean="0"/>
              <a:t>‹#›</a:t>
            </a:fld>
            <a:endParaRPr lang="en-US"/>
          </a:p>
        </p:txBody>
      </p:sp>
    </p:spTree>
    <p:extLst>
      <p:ext uri="{BB962C8B-B14F-4D97-AF65-F5344CB8AC3E}">
        <p14:creationId xmlns:p14="http://schemas.microsoft.com/office/powerpoint/2010/main" val="236911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889A7-9349-4418-856E-3F94784E0CCD}" type="datetimeFigureOut">
              <a:rPr lang="en-US" smtClean="0"/>
              <a:t>9/27/2015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8689F-1200-47F2-90D8-B036FCB4F8A4}" type="slidenum">
              <a:rPr lang="en-US" smtClean="0"/>
              <a:t>‹#›</a:t>
            </a:fld>
            <a:endParaRPr lang="en-US"/>
          </a:p>
        </p:txBody>
      </p:sp>
    </p:spTree>
    <p:extLst>
      <p:ext uri="{BB962C8B-B14F-4D97-AF65-F5344CB8AC3E}">
        <p14:creationId xmlns:p14="http://schemas.microsoft.com/office/powerpoint/2010/main" val="1439552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jpeg"/><Relationship Id="rId5" Type="http://schemas.microsoft.com/office/2007/relationships/hdphoto" Target="../media/hdphoto2.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jpeg"/><Relationship Id="rId5" Type="http://schemas.microsoft.com/office/2007/relationships/hdphoto" Target="../media/hdphoto2.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jpeg"/><Relationship Id="rId5" Type="http://schemas.microsoft.com/office/2007/relationships/hdphoto" Target="../media/hdphoto2.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jpeg"/><Relationship Id="rId5" Type="http://schemas.microsoft.com/office/2007/relationships/hdphoto" Target="../media/hdphoto2.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jpeg"/><Relationship Id="rId5" Type="http://schemas.microsoft.com/office/2007/relationships/hdphoto" Target="../media/hdphoto2.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jpeg"/><Relationship Id="rId5" Type="http://schemas.microsoft.com/office/2007/relationships/hdphoto" Target="../media/hdphoto2.wdp"/><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ubscriptions.teachtci.com/shared/sections/6352"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PowerPoint Template about business, globe, world">
            <a:hlinkClick r:id=""/>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24400" y="4191000"/>
            <a:ext cx="4267200" cy="1295400"/>
          </a:xfrm>
          <a:prstGeom prst="rect">
            <a:avLst/>
          </a:prstGeom>
          <a:gradFill>
            <a:gsLst>
              <a:gs pos="48750">
                <a:srgbClr val="C1D0ED"/>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4267200"/>
            <a:ext cx="4267200" cy="707886"/>
          </a:xfrm>
          <a:prstGeom prst="rect">
            <a:avLst/>
          </a:prstGeom>
          <a:noFill/>
        </p:spPr>
        <p:txBody>
          <a:bodyPr wrap="square" lIns="91440" tIns="45720" rIns="91440" bIns="45720">
            <a:spAutoFit/>
          </a:bodyPr>
          <a:lstStyle/>
          <a:p>
            <a:pPr algn="ctr"/>
            <a:r>
              <a:rPr lang="en-US"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GEO-CHALLENGE</a:t>
            </a: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Rectangle 6"/>
          <p:cNvSpPr/>
          <p:nvPr/>
        </p:nvSpPr>
        <p:spPr>
          <a:xfrm>
            <a:off x="4724401" y="4876800"/>
            <a:ext cx="4267200" cy="461665"/>
          </a:xfrm>
          <a:prstGeom prst="rect">
            <a:avLst/>
          </a:prstGeom>
          <a:noFill/>
        </p:spPr>
        <p:txBody>
          <a:bodyPr wrap="square" lIns="91440" tIns="45720" rIns="91440" bIns="45720">
            <a:spAutoFit/>
          </a:bodyPr>
          <a:lstStyle/>
          <a:p>
            <a:pPr algn="ctr"/>
            <a:r>
              <a:rPr lang="en-US" sz="2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Early Humans</a:t>
            </a:r>
            <a:endParaRPr lang="en-US"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405689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Text Box 8"/>
          <p:cNvSpPr txBox="1">
            <a:spLocks noChangeArrowheads="1"/>
          </p:cNvSpPr>
          <p:nvPr/>
        </p:nvSpPr>
        <p:spPr bwMode="auto">
          <a:xfrm>
            <a:off x="4219575" y="19050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4</a:t>
            </a:r>
          </a:p>
        </p:txBody>
      </p:sp>
      <p:pic>
        <p:nvPicPr>
          <p:cNvPr id="11268" name="Picture 4"/>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76400" y="1600200"/>
            <a:ext cx="56388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8"/>
          <p:cNvSpPr txBox="1">
            <a:spLocks noChangeArrowheads="1"/>
          </p:cNvSpPr>
          <p:nvPr/>
        </p:nvSpPr>
        <p:spPr bwMode="auto">
          <a:xfrm>
            <a:off x="2057400" y="2743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14</a:t>
            </a:r>
          </a:p>
        </p:txBody>
      </p:sp>
      <p:sp>
        <p:nvSpPr>
          <p:cNvPr id="2" name="Text Box 8"/>
          <p:cNvSpPr txBox="1">
            <a:spLocks noChangeArrowheads="1"/>
          </p:cNvSpPr>
          <p:nvPr/>
        </p:nvSpPr>
        <p:spPr bwMode="auto">
          <a:xfrm>
            <a:off x="3124200" y="48006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13</a:t>
            </a:r>
          </a:p>
        </p:txBody>
      </p:sp>
      <p:sp>
        <p:nvSpPr>
          <p:cNvPr id="3" name="Text Box 8"/>
          <p:cNvSpPr txBox="1">
            <a:spLocks noChangeArrowheads="1"/>
          </p:cNvSpPr>
          <p:nvPr/>
        </p:nvSpPr>
        <p:spPr bwMode="auto">
          <a:xfrm>
            <a:off x="5257800" y="3886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15</a:t>
            </a:r>
          </a:p>
        </p:txBody>
      </p:sp>
      <p:pic>
        <p:nvPicPr>
          <p:cNvPr id="8" name="Picture 2" descr="PowerPoint Template about business, globe, world">
            <a:hlinkClick r:id=""/>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6970"/>
          <a:stretch/>
        </p:blipFill>
        <p:spPr bwMode="auto">
          <a:xfrm rot="5400000">
            <a:off x="4152899" y="-4152900"/>
            <a:ext cx="838199" cy="9144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8382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4000" dirty="0">
                <a:solidFill>
                  <a:schemeClr val="tx2"/>
                </a:solidFill>
                <a:latin typeface="Arial Black" pitchFamily="34" charset="0"/>
              </a:rPr>
              <a:t>Name That </a:t>
            </a:r>
            <a:r>
              <a:rPr lang="en-US" sz="4000" dirty="0" smtClean="0">
                <a:solidFill>
                  <a:schemeClr val="tx2"/>
                </a:solidFill>
                <a:latin typeface="Arial Black" pitchFamily="34" charset="0"/>
              </a:rPr>
              <a:t>Body of Water</a:t>
            </a:r>
            <a:endParaRPr lang="en-US" sz="4000" dirty="0">
              <a:solidFill>
                <a:schemeClr val="tx2"/>
              </a:solidFill>
              <a:latin typeface="Arial Black" pitchFamily="34" charset="0"/>
            </a:endParaRPr>
          </a:p>
        </p:txBody>
      </p:sp>
    </p:spTree>
    <p:custDataLst>
      <p:tags r:id="rId1"/>
    </p:custDataLst>
    <p:extLst>
      <p:ext uri="{BB962C8B-B14F-4D97-AF65-F5344CB8AC3E}">
        <p14:creationId xmlns:p14="http://schemas.microsoft.com/office/powerpoint/2010/main" val="2690275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2" grpId="0" autoUpdateAnimBg="0"/>
      <p:bldP spid="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Text Box 8"/>
          <p:cNvSpPr txBox="1">
            <a:spLocks noChangeArrowheads="1"/>
          </p:cNvSpPr>
          <p:nvPr/>
        </p:nvSpPr>
        <p:spPr bwMode="auto">
          <a:xfrm>
            <a:off x="4219575" y="19050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4</a:t>
            </a:r>
          </a:p>
        </p:txBody>
      </p:sp>
      <p:pic>
        <p:nvPicPr>
          <p:cNvPr id="12292" name="Picture 4"/>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76400" y="1600200"/>
            <a:ext cx="56388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8"/>
          <p:cNvSpPr txBox="1">
            <a:spLocks noChangeArrowheads="1"/>
          </p:cNvSpPr>
          <p:nvPr/>
        </p:nvSpPr>
        <p:spPr bwMode="auto">
          <a:xfrm>
            <a:off x="2057400" y="13716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dirty="0">
                <a:solidFill>
                  <a:srgbClr val="FF0000"/>
                </a:solidFill>
                <a:latin typeface="Times New Roman" pitchFamily="18" charset="0"/>
              </a:rPr>
              <a:t>17</a:t>
            </a:r>
          </a:p>
        </p:txBody>
      </p:sp>
      <p:sp>
        <p:nvSpPr>
          <p:cNvPr id="2" name="Text Box 8"/>
          <p:cNvSpPr txBox="1">
            <a:spLocks noChangeArrowheads="1"/>
          </p:cNvSpPr>
          <p:nvPr/>
        </p:nvSpPr>
        <p:spPr bwMode="auto">
          <a:xfrm>
            <a:off x="5105400" y="16764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16</a:t>
            </a:r>
          </a:p>
        </p:txBody>
      </p:sp>
      <p:pic>
        <p:nvPicPr>
          <p:cNvPr id="7" name="Picture 2" descr="PowerPoint Template about business, globe, world">
            <a:hlinkClick r:id=""/>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6970"/>
          <a:stretch/>
        </p:blipFill>
        <p:spPr bwMode="auto">
          <a:xfrm rot="5400000">
            <a:off x="4152899" y="-4152900"/>
            <a:ext cx="838199" cy="9144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8382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4000" dirty="0">
                <a:solidFill>
                  <a:schemeClr val="tx2"/>
                </a:solidFill>
                <a:latin typeface="Arial Black" pitchFamily="34" charset="0"/>
              </a:rPr>
              <a:t>Name That </a:t>
            </a:r>
            <a:r>
              <a:rPr lang="en-US" sz="4000" dirty="0" smtClean="0">
                <a:solidFill>
                  <a:schemeClr val="tx2"/>
                </a:solidFill>
                <a:latin typeface="Arial Black" pitchFamily="34" charset="0"/>
              </a:rPr>
              <a:t>Body of Water</a:t>
            </a:r>
            <a:endParaRPr lang="en-US" sz="4000" dirty="0">
              <a:solidFill>
                <a:schemeClr val="tx2"/>
              </a:solidFill>
              <a:latin typeface="Arial Black" pitchFamily="34" charset="0"/>
            </a:endParaRPr>
          </a:p>
        </p:txBody>
      </p:sp>
    </p:spTree>
    <p:custDataLst>
      <p:tags r:id="rId1"/>
    </p:custDataLst>
    <p:extLst>
      <p:ext uri="{BB962C8B-B14F-4D97-AF65-F5344CB8AC3E}">
        <p14:creationId xmlns:p14="http://schemas.microsoft.com/office/powerpoint/2010/main" val="20055178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Text Box 8"/>
          <p:cNvSpPr txBox="1">
            <a:spLocks noChangeArrowheads="1"/>
          </p:cNvSpPr>
          <p:nvPr/>
        </p:nvSpPr>
        <p:spPr bwMode="auto">
          <a:xfrm>
            <a:off x="4219575" y="19050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4</a:t>
            </a:r>
          </a:p>
        </p:txBody>
      </p:sp>
      <p:pic>
        <p:nvPicPr>
          <p:cNvPr id="13316" name="Picture 4"/>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76400" y="1600200"/>
            <a:ext cx="56388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8"/>
          <p:cNvSpPr txBox="1">
            <a:spLocks noChangeArrowheads="1"/>
          </p:cNvSpPr>
          <p:nvPr/>
        </p:nvSpPr>
        <p:spPr bwMode="auto">
          <a:xfrm>
            <a:off x="3200400" y="426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18</a:t>
            </a:r>
          </a:p>
        </p:txBody>
      </p:sp>
      <p:sp>
        <p:nvSpPr>
          <p:cNvPr id="2" name="Text Box 8"/>
          <p:cNvSpPr txBox="1">
            <a:spLocks noChangeArrowheads="1"/>
          </p:cNvSpPr>
          <p:nvPr/>
        </p:nvSpPr>
        <p:spPr bwMode="auto">
          <a:xfrm>
            <a:off x="5181600" y="26670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19</a:t>
            </a:r>
          </a:p>
        </p:txBody>
      </p:sp>
      <p:sp>
        <p:nvSpPr>
          <p:cNvPr id="13319" name="Freeform 9"/>
          <p:cNvSpPr>
            <a:spLocks/>
          </p:cNvSpPr>
          <p:nvPr/>
        </p:nvSpPr>
        <p:spPr bwMode="auto">
          <a:xfrm>
            <a:off x="3748088" y="2590800"/>
            <a:ext cx="1331912" cy="1270000"/>
          </a:xfrm>
          <a:custGeom>
            <a:avLst/>
            <a:gdLst>
              <a:gd name="T0" fmla="*/ 1331912 w 839"/>
              <a:gd name="T1" fmla="*/ 1270000 h 896"/>
              <a:gd name="T2" fmla="*/ 1201737 w 839"/>
              <a:gd name="T3" fmla="*/ 1257243 h 896"/>
              <a:gd name="T4" fmla="*/ 1143000 w 839"/>
              <a:gd name="T5" fmla="*/ 1244487 h 896"/>
              <a:gd name="T6" fmla="*/ 984250 w 839"/>
              <a:gd name="T7" fmla="*/ 1075815 h 896"/>
              <a:gd name="T8" fmla="*/ 736600 w 839"/>
              <a:gd name="T9" fmla="*/ 1036127 h 896"/>
              <a:gd name="T10" fmla="*/ 561975 w 839"/>
              <a:gd name="T11" fmla="*/ 907143 h 896"/>
              <a:gd name="T12" fmla="*/ 476250 w 839"/>
              <a:gd name="T13" fmla="*/ 854699 h 896"/>
              <a:gd name="T14" fmla="*/ 388937 w 839"/>
              <a:gd name="T15" fmla="*/ 829185 h 896"/>
              <a:gd name="T16" fmla="*/ 287337 w 839"/>
              <a:gd name="T17" fmla="*/ 751228 h 896"/>
              <a:gd name="T18" fmla="*/ 127000 w 839"/>
              <a:gd name="T19" fmla="*/ 569799 h 896"/>
              <a:gd name="T20" fmla="*/ 84137 w 839"/>
              <a:gd name="T21" fmla="*/ 491842 h 896"/>
              <a:gd name="T22" fmla="*/ 53975 w 839"/>
              <a:gd name="T23" fmla="*/ 415301 h 896"/>
              <a:gd name="T24" fmla="*/ 69850 w 839"/>
              <a:gd name="T25" fmla="*/ 128984 h 896"/>
              <a:gd name="T26" fmla="*/ 344487 w 839"/>
              <a:gd name="T27" fmla="*/ 116228 h 896"/>
              <a:gd name="T28" fmla="*/ 446087 w 839"/>
              <a:gd name="T29" fmla="*/ 38270 h 896"/>
              <a:gd name="T30" fmla="*/ 736600 w 839"/>
              <a:gd name="T31" fmla="*/ 0 h 8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39" h="896">
                <a:moveTo>
                  <a:pt x="839" y="896"/>
                </a:moveTo>
                <a:cubicBezTo>
                  <a:pt x="812" y="893"/>
                  <a:pt x="784" y="891"/>
                  <a:pt x="757" y="887"/>
                </a:cubicBezTo>
                <a:cubicBezTo>
                  <a:pt x="744" y="885"/>
                  <a:pt x="730" y="886"/>
                  <a:pt x="720" y="878"/>
                </a:cubicBezTo>
                <a:cubicBezTo>
                  <a:pt x="681" y="844"/>
                  <a:pt x="672" y="782"/>
                  <a:pt x="620" y="759"/>
                </a:cubicBezTo>
                <a:cubicBezTo>
                  <a:pt x="561" y="733"/>
                  <a:pt x="534" y="738"/>
                  <a:pt x="464" y="731"/>
                </a:cubicBezTo>
                <a:cubicBezTo>
                  <a:pt x="403" y="711"/>
                  <a:pt x="400" y="675"/>
                  <a:pt x="354" y="640"/>
                </a:cubicBezTo>
                <a:cubicBezTo>
                  <a:pt x="337" y="627"/>
                  <a:pt x="318" y="615"/>
                  <a:pt x="300" y="603"/>
                </a:cubicBezTo>
                <a:cubicBezTo>
                  <a:pt x="284" y="592"/>
                  <a:pt x="245" y="585"/>
                  <a:pt x="245" y="585"/>
                </a:cubicBezTo>
                <a:cubicBezTo>
                  <a:pt x="224" y="565"/>
                  <a:pt x="201" y="551"/>
                  <a:pt x="181" y="530"/>
                </a:cubicBezTo>
                <a:cubicBezTo>
                  <a:pt x="158" y="464"/>
                  <a:pt x="139" y="442"/>
                  <a:pt x="80" y="402"/>
                </a:cubicBezTo>
                <a:cubicBezTo>
                  <a:pt x="51" y="314"/>
                  <a:pt x="96" y="441"/>
                  <a:pt x="53" y="347"/>
                </a:cubicBezTo>
                <a:cubicBezTo>
                  <a:pt x="45" y="330"/>
                  <a:pt x="34" y="293"/>
                  <a:pt x="34" y="293"/>
                </a:cubicBezTo>
                <a:cubicBezTo>
                  <a:pt x="37" y="226"/>
                  <a:pt x="0" y="142"/>
                  <a:pt x="44" y="91"/>
                </a:cubicBezTo>
                <a:cubicBezTo>
                  <a:pt x="82" y="47"/>
                  <a:pt x="160" y="90"/>
                  <a:pt x="217" y="82"/>
                </a:cubicBezTo>
                <a:cubicBezTo>
                  <a:pt x="247" y="78"/>
                  <a:pt x="243" y="31"/>
                  <a:pt x="281" y="27"/>
                </a:cubicBezTo>
                <a:cubicBezTo>
                  <a:pt x="466" y="10"/>
                  <a:pt x="429" y="71"/>
                  <a:pt x="464" y="0"/>
                </a:cubicBezTo>
              </a:path>
            </a:pathLst>
          </a:custGeom>
          <a:noFill/>
          <a:ln w="38100" cmpd="sng">
            <a:solidFill>
              <a:srgbClr val="00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
          <p:cNvSpPr>
            <a:spLocks/>
          </p:cNvSpPr>
          <p:nvPr/>
        </p:nvSpPr>
        <p:spPr bwMode="auto">
          <a:xfrm>
            <a:off x="4030663" y="2819400"/>
            <a:ext cx="1103312" cy="1089025"/>
          </a:xfrm>
          <a:custGeom>
            <a:avLst/>
            <a:gdLst>
              <a:gd name="T0" fmla="*/ 1077912 w 695"/>
              <a:gd name="T1" fmla="*/ 1072271 h 780"/>
              <a:gd name="T2" fmla="*/ 990600 w 695"/>
              <a:gd name="T3" fmla="*/ 1009442 h 780"/>
              <a:gd name="T4" fmla="*/ 889000 w 695"/>
              <a:gd name="T5" fmla="*/ 920087 h 780"/>
              <a:gd name="T6" fmla="*/ 846137 w 695"/>
              <a:gd name="T7" fmla="*/ 727413 h 780"/>
              <a:gd name="T8" fmla="*/ 817562 w 695"/>
              <a:gd name="T9" fmla="*/ 625491 h 780"/>
              <a:gd name="T10" fmla="*/ 555625 w 695"/>
              <a:gd name="T11" fmla="*/ 434214 h 780"/>
              <a:gd name="T12" fmla="*/ 411162 w 695"/>
              <a:gd name="T13" fmla="*/ 409082 h 780"/>
              <a:gd name="T14" fmla="*/ 338137 w 695"/>
              <a:gd name="T15" fmla="*/ 294595 h 780"/>
              <a:gd name="T16" fmla="*/ 352425 w 695"/>
              <a:gd name="T17" fmla="*/ 255502 h 780"/>
              <a:gd name="T18" fmla="*/ 381000 w 695"/>
              <a:gd name="T19" fmla="*/ 217805 h 780"/>
              <a:gd name="T20" fmla="*/ 323850 w 695"/>
              <a:gd name="T21" fmla="*/ 101922 h 780"/>
              <a:gd name="T22" fmla="*/ 92075 w 695"/>
              <a:gd name="T23" fmla="*/ 51659 h 780"/>
              <a:gd name="T24" fmla="*/ 4762 w 695"/>
              <a:gd name="T25" fmla="*/ 12566 h 7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5" h="780">
                <a:moveTo>
                  <a:pt x="679" y="768"/>
                </a:moveTo>
                <a:cubicBezTo>
                  <a:pt x="608" y="697"/>
                  <a:pt x="695" y="780"/>
                  <a:pt x="624" y="723"/>
                </a:cubicBezTo>
                <a:cubicBezTo>
                  <a:pt x="598" y="702"/>
                  <a:pt x="589" y="678"/>
                  <a:pt x="560" y="659"/>
                </a:cubicBezTo>
                <a:cubicBezTo>
                  <a:pt x="545" y="614"/>
                  <a:pt x="544" y="567"/>
                  <a:pt x="533" y="521"/>
                </a:cubicBezTo>
                <a:cubicBezTo>
                  <a:pt x="532" y="518"/>
                  <a:pt x="522" y="458"/>
                  <a:pt x="515" y="448"/>
                </a:cubicBezTo>
                <a:cubicBezTo>
                  <a:pt x="480" y="402"/>
                  <a:pt x="406" y="329"/>
                  <a:pt x="350" y="311"/>
                </a:cubicBezTo>
                <a:cubicBezTo>
                  <a:pt x="306" y="322"/>
                  <a:pt x="296" y="318"/>
                  <a:pt x="259" y="293"/>
                </a:cubicBezTo>
                <a:cubicBezTo>
                  <a:pt x="217" y="230"/>
                  <a:pt x="229" y="259"/>
                  <a:pt x="213" y="211"/>
                </a:cubicBezTo>
                <a:cubicBezTo>
                  <a:pt x="216" y="202"/>
                  <a:pt x="218" y="192"/>
                  <a:pt x="222" y="183"/>
                </a:cubicBezTo>
                <a:cubicBezTo>
                  <a:pt x="227" y="173"/>
                  <a:pt x="238" y="167"/>
                  <a:pt x="240" y="156"/>
                </a:cubicBezTo>
                <a:cubicBezTo>
                  <a:pt x="244" y="128"/>
                  <a:pt x="222" y="92"/>
                  <a:pt x="204" y="73"/>
                </a:cubicBezTo>
                <a:cubicBezTo>
                  <a:pt x="180" y="0"/>
                  <a:pt x="208" y="58"/>
                  <a:pt x="58" y="37"/>
                </a:cubicBezTo>
                <a:cubicBezTo>
                  <a:pt x="0" y="29"/>
                  <a:pt x="3" y="36"/>
                  <a:pt x="3" y="9"/>
                </a:cubicBezTo>
              </a:path>
            </a:pathLst>
          </a:custGeom>
          <a:noFill/>
          <a:ln w="38100" cmpd="sng">
            <a:solidFill>
              <a:srgbClr val="00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Line 11"/>
          <p:cNvSpPr>
            <a:spLocks noChangeShapeType="1"/>
          </p:cNvSpPr>
          <p:nvPr/>
        </p:nvSpPr>
        <p:spPr bwMode="auto">
          <a:xfrm flipV="1">
            <a:off x="3733800" y="3505200"/>
            <a:ext cx="533400" cy="1066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12"/>
          <p:cNvSpPr>
            <a:spLocks noChangeShapeType="1"/>
          </p:cNvSpPr>
          <p:nvPr/>
        </p:nvSpPr>
        <p:spPr bwMode="auto">
          <a:xfrm flipH="1">
            <a:off x="4876800" y="3200400"/>
            <a:ext cx="457200" cy="1524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 name="Picture 2" descr="PowerPoint Template about business, globe, world">
            <a:hlinkClick r:id=""/>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6970"/>
          <a:stretch/>
        </p:blipFill>
        <p:spPr bwMode="auto">
          <a:xfrm rot="5400000">
            <a:off x="4152899" y="-4152900"/>
            <a:ext cx="838199" cy="9144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a:spLocks noChangeArrowheads="1"/>
          </p:cNvSpPr>
          <p:nvPr/>
        </p:nvSpPr>
        <p:spPr bwMode="auto">
          <a:xfrm>
            <a:off x="8382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4000" dirty="0">
                <a:solidFill>
                  <a:schemeClr val="tx2"/>
                </a:solidFill>
                <a:latin typeface="Arial Black" pitchFamily="34" charset="0"/>
              </a:rPr>
              <a:t>Name That </a:t>
            </a:r>
            <a:r>
              <a:rPr lang="en-US" sz="4000" dirty="0" smtClean="0">
                <a:solidFill>
                  <a:schemeClr val="tx2"/>
                </a:solidFill>
                <a:latin typeface="Arial Black" pitchFamily="34" charset="0"/>
              </a:rPr>
              <a:t>Body of Water</a:t>
            </a:r>
            <a:endParaRPr lang="en-US" sz="4000" dirty="0">
              <a:solidFill>
                <a:schemeClr val="tx2"/>
              </a:solidFill>
              <a:latin typeface="Arial Black" pitchFamily="34" charset="0"/>
            </a:endParaRPr>
          </a:p>
        </p:txBody>
      </p:sp>
    </p:spTree>
    <p:custDataLst>
      <p:tags r:id="rId1"/>
    </p:custDataLst>
    <p:extLst>
      <p:ext uri="{BB962C8B-B14F-4D97-AF65-F5344CB8AC3E}">
        <p14:creationId xmlns:p14="http://schemas.microsoft.com/office/powerpoint/2010/main" val="769797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p:txBody>
          <a:bodyPr/>
          <a:lstStyle/>
          <a:p>
            <a:pPr eaLnBrk="1" hangingPunct="1"/>
            <a:endParaRPr lang="en-US" smtClean="0">
              <a:solidFill>
                <a:schemeClr val="bg2"/>
              </a:solidFill>
            </a:endParaRPr>
          </a:p>
        </p:txBody>
      </p:sp>
      <p:pic>
        <p:nvPicPr>
          <p:cNvPr id="14340" name="Picture 5" descr="world map"/>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47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1000" y="1524000"/>
            <a:ext cx="853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Text Box 13"/>
          <p:cNvSpPr txBox="1">
            <a:spLocks noChangeArrowheads="1"/>
          </p:cNvSpPr>
          <p:nvPr/>
        </p:nvSpPr>
        <p:spPr bwMode="auto">
          <a:xfrm>
            <a:off x="1295400" y="28956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FF"/>
                </a:solidFill>
                <a:latin typeface="Times New Roman" pitchFamily="18" charset="0"/>
              </a:rPr>
              <a:t>North America</a:t>
            </a:r>
          </a:p>
        </p:txBody>
      </p:sp>
      <p:sp>
        <p:nvSpPr>
          <p:cNvPr id="6158" name="Text Box 14"/>
          <p:cNvSpPr txBox="1">
            <a:spLocks noChangeArrowheads="1"/>
          </p:cNvSpPr>
          <p:nvPr/>
        </p:nvSpPr>
        <p:spPr bwMode="auto">
          <a:xfrm>
            <a:off x="3657600" y="37338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FF"/>
                </a:solidFill>
                <a:latin typeface="Times New Roman" pitchFamily="18" charset="0"/>
              </a:rPr>
              <a:t>Africa</a:t>
            </a:r>
          </a:p>
        </p:txBody>
      </p:sp>
      <p:sp>
        <p:nvSpPr>
          <p:cNvPr id="6159" name="Text Box 15"/>
          <p:cNvSpPr txBox="1">
            <a:spLocks noChangeArrowheads="1"/>
          </p:cNvSpPr>
          <p:nvPr/>
        </p:nvSpPr>
        <p:spPr bwMode="auto">
          <a:xfrm>
            <a:off x="2057400" y="43434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solidFill>
                  <a:srgbClr val="0000FF"/>
                </a:solidFill>
                <a:latin typeface="Times New Roman" pitchFamily="18" charset="0"/>
              </a:rPr>
              <a:t>South America</a:t>
            </a:r>
          </a:p>
        </p:txBody>
      </p:sp>
      <p:sp>
        <p:nvSpPr>
          <p:cNvPr id="6160" name="Text Box 16"/>
          <p:cNvSpPr txBox="1">
            <a:spLocks noChangeArrowheads="1"/>
          </p:cNvSpPr>
          <p:nvPr/>
        </p:nvSpPr>
        <p:spPr bwMode="auto">
          <a:xfrm>
            <a:off x="5562600" y="28194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FF"/>
                </a:solidFill>
                <a:latin typeface="Times New Roman" pitchFamily="18" charset="0"/>
              </a:rPr>
              <a:t>Asia</a:t>
            </a:r>
          </a:p>
        </p:txBody>
      </p:sp>
      <p:sp>
        <p:nvSpPr>
          <p:cNvPr id="6162" name="Text Box 18"/>
          <p:cNvSpPr txBox="1">
            <a:spLocks noChangeArrowheads="1"/>
          </p:cNvSpPr>
          <p:nvPr/>
        </p:nvSpPr>
        <p:spPr bwMode="auto">
          <a:xfrm>
            <a:off x="3581400" y="25146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FF"/>
                </a:solidFill>
                <a:latin typeface="Times New Roman" pitchFamily="18" charset="0"/>
              </a:rPr>
              <a:t>Europe</a:t>
            </a:r>
          </a:p>
        </p:txBody>
      </p:sp>
      <p:sp>
        <p:nvSpPr>
          <p:cNvPr id="19" name="Text Box 6"/>
          <p:cNvSpPr txBox="1">
            <a:spLocks noChangeArrowheads="1"/>
          </p:cNvSpPr>
          <p:nvPr/>
        </p:nvSpPr>
        <p:spPr bwMode="auto">
          <a:xfrm>
            <a:off x="4724400" y="5851525"/>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000">
                <a:solidFill>
                  <a:srgbClr val="FF0000"/>
                </a:solidFill>
                <a:latin typeface="Times New Roman" pitchFamily="18" charset="0"/>
              </a:rPr>
              <a:t>1</a:t>
            </a:r>
          </a:p>
        </p:txBody>
      </p:sp>
      <p:sp>
        <p:nvSpPr>
          <p:cNvPr id="21" name="Text Box 8"/>
          <p:cNvSpPr txBox="1">
            <a:spLocks noChangeArrowheads="1"/>
          </p:cNvSpPr>
          <p:nvPr/>
        </p:nvSpPr>
        <p:spPr bwMode="auto">
          <a:xfrm>
            <a:off x="6248400" y="25908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000">
                <a:solidFill>
                  <a:srgbClr val="FF0000"/>
                </a:solidFill>
                <a:latin typeface="Times New Roman" pitchFamily="18" charset="0"/>
              </a:rPr>
              <a:t>3</a:t>
            </a:r>
          </a:p>
        </p:txBody>
      </p:sp>
      <p:sp>
        <p:nvSpPr>
          <p:cNvPr id="22" name="Text Box 9"/>
          <p:cNvSpPr txBox="1">
            <a:spLocks noChangeArrowheads="1"/>
          </p:cNvSpPr>
          <p:nvPr/>
        </p:nvSpPr>
        <p:spPr bwMode="auto">
          <a:xfrm>
            <a:off x="4267200" y="21336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000">
                <a:solidFill>
                  <a:srgbClr val="FF0000"/>
                </a:solidFill>
                <a:latin typeface="Times New Roman" pitchFamily="18" charset="0"/>
              </a:rPr>
              <a:t>4</a:t>
            </a:r>
          </a:p>
        </p:txBody>
      </p:sp>
      <p:sp>
        <p:nvSpPr>
          <p:cNvPr id="24" name="Text Box 11"/>
          <p:cNvSpPr txBox="1">
            <a:spLocks noChangeArrowheads="1"/>
          </p:cNvSpPr>
          <p:nvPr/>
        </p:nvSpPr>
        <p:spPr bwMode="auto">
          <a:xfrm>
            <a:off x="2514600" y="44196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000">
                <a:solidFill>
                  <a:srgbClr val="FF0000"/>
                </a:solidFill>
                <a:latin typeface="Times New Roman" pitchFamily="18" charset="0"/>
              </a:rPr>
              <a:t>6</a:t>
            </a:r>
          </a:p>
        </p:txBody>
      </p:sp>
      <p:sp>
        <p:nvSpPr>
          <p:cNvPr id="26" name="Rectangle 25"/>
          <p:cNvSpPr/>
          <p:nvPr/>
        </p:nvSpPr>
        <p:spPr>
          <a:xfrm>
            <a:off x="7239000" y="4876800"/>
            <a:ext cx="6858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ext Box 10"/>
          <p:cNvSpPr txBox="1">
            <a:spLocks noChangeArrowheads="1"/>
          </p:cNvSpPr>
          <p:nvPr/>
        </p:nvSpPr>
        <p:spPr bwMode="auto">
          <a:xfrm>
            <a:off x="4495800" y="33528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000">
                <a:solidFill>
                  <a:srgbClr val="FF0000"/>
                </a:solidFill>
                <a:latin typeface="Times New Roman" pitchFamily="18" charset="0"/>
              </a:rPr>
              <a:t>5</a:t>
            </a:r>
          </a:p>
        </p:txBody>
      </p:sp>
      <p:sp>
        <p:nvSpPr>
          <p:cNvPr id="27" name="Rectangle 26"/>
          <p:cNvSpPr/>
          <p:nvPr/>
        </p:nvSpPr>
        <p:spPr>
          <a:xfrm>
            <a:off x="4419600" y="62484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 Box 12"/>
          <p:cNvSpPr txBox="1">
            <a:spLocks noChangeArrowheads="1"/>
          </p:cNvSpPr>
          <p:nvPr/>
        </p:nvSpPr>
        <p:spPr bwMode="auto">
          <a:xfrm>
            <a:off x="1752600" y="26670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000">
                <a:solidFill>
                  <a:srgbClr val="FF0000"/>
                </a:solidFill>
                <a:latin typeface="Times New Roman" pitchFamily="18" charset="0"/>
              </a:rPr>
              <a:t>7</a:t>
            </a:r>
          </a:p>
        </p:txBody>
      </p:sp>
      <p:sp>
        <p:nvSpPr>
          <p:cNvPr id="6163" name="Text Box 19"/>
          <p:cNvSpPr txBox="1">
            <a:spLocks noChangeArrowheads="1"/>
          </p:cNvSpPr>
          <p:nvPr/>
        </p:nvSpPr>
        <p:spPr bwMode="auto">
          <a:xfrm>
            <a:off x="3505200" y="60960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FF"/>
                </a:solidFill>
                <a:latin typeface="Times New Roman" pitchFamily="18" charset="0"/>
              </a:rPr>
              <a:t>Antarctica</a:t>
            </a:r>
          </a:p>
        </p:txBody>
      </p:sp>
      <p:sp>
        <p:nvSpPr>
          <p:cNvPr id="20" name="Text Box 7"/>
          <p:cNvSpPr txBox="1">
            <a:spLocks noChangeArrowheads="1"/>
          </p:cNvSpPr>
          <p:nvPr/>
        </p:nvSpPr>
        <p:spPr bwMode="auto">
          <a:xfrm>
            <a:off x="7086600" y="44196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000">
                <a:solidFill>
                  <a:srgbClr val="FF0000"/>
                </a:solidFill>
                <a:latin typeface="Times New Roman" pitchFamily="18" charset="0"/>
              </a:rPr>
              <a:t>2</a:t>
            </a:r>
          </a:p>
        </p:txBody>
      </p:sp>
      <p:sp>
        <p:nvSpPr>
          <p:cNvPr id="6161" name="Text Box 17"/>
          <p:cNvSpPr txBox="1">
            <a:spLocks noChangeArrowheads="1"/>
          </p:cNvSpPr>
          <p:nvPr/>
        </p:nvSpPr>
        <p:spPr bwMode="auto">
          <a:xfrm>
            <a:off x="6172200" y="47244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FF"/>
                </a:solidFill>
                <a:latin typeface="Times New Roman" pitchFamily="18" charset="0"/>
              </a:rPr>
              <a:t>Australia</a:t>
            </a:r>
          </a:p>
        </p:txBody>
      </p:sp>
      <p:pic>
        <p:nvPicPr>
          <p:cNvPr id="28" name="Picture 2" descr="PowerPoint Template about business, globe, world">
            <a:hlinkClick r:id=""/>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6970"/>
          <a:stretch/>
        </p:blipFill>
        <p:spPr bwMode="auto">
          <a:xfrm rot="5400000">
            <a:off x="4152899" y="-4152900"/>
            <a:ext cx="838199" cy="914400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4"/>
          <p:cNvSpPr>
            <a:spLocks noChangeArrowheads="1"/>
          </p:cNvSpPr>
          <p:nvPr/>
        </p:nvSpPr>
        <p:spPr bwMode="auto">
          <a:xfrm>
            <a:off x="1562100" y="381000"/>
            <a:ext cx="617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4000" dirty="0">
                <a:solidFill>
                  <a:schemeClr val="tx2"/>
                </a:solidFill>
                <a:latin typeface="Arial Black" pitchFamily="34" charset="0"/>
              </a:rPr>
              <a:t>Name That Continent</a:t>
            </a:r>
          </a:p>
        </p:txBody>
      </p:sp>
      <p:sp>
        <p:nvSpPr>
          <p:cNvPr id="30" name="Rectangle 29"/>
          <p:cNvSpPr/>
          <p:nvPr/>
        </p:nvSpPr>
        <p:spPr>
          <a:xfrm>
            <a:off x="304800" y="1524000"/>
            <a:ext cx="1828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30126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63"/>
                                        </p:tgtEl>
                                        <p:attrNameLst>
                                          <p:attrName>style.visibility</p:attrName>
                                        </p:attrNameLst>
                                      </p:cBhvr>
                                      <p:to>
                                        <p:strVal val="visible"/>
                                      </p:to>
                                    </p:set>
                                    <p:anim calcmode="lin" valueType="num">
                                      <p:cBhvr additive="base">
                                        <p:cTn id="13" dur="500" fill="hold"/>
                                        <p:tgtEl>
                                          <p:spTgt spid="6163"/>
                                        </p:tgtEl>
                                        <p:attrNameLst>
                                          <p:attrName>ppt_x</p:attrName>
                                        </p:attrNameLst>
                                      </p:cBhvr>
                                      <p:tavLst>
                                        <p:tav tm="0">
                                          <p:val>
                                            <p:strVal val="0-#ppt_w/2"/>
                                          </p:val>
                                        </p:tav>
                                        <p:tav tm="100000">
                                          <p:val>
                                            <p:strVal val="#ppt_x"/>
                                          </p:val>
                                        </p:tav>
                                      </p:tavLst>
                                    </p:anim>
                                    <p:anim calcmode="lin" valueType="num">
                                      <p:cBhvr additive="base">
                                        <p:cTn id="14" dur="500" fill="hold"/>
                                        <p:tgtEl>
                                          <p:spTgt spid="616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61"/>
                                        </p:tgtEl>
                                        <p:attrNameLst>
                                          <p:attrName>style.visibility</p:attrName>
                                        </p:attrNameLst>
                                      </p:cBhvr>
                                      <p:to>
                                        <p:strVal val="visible"/>
                                      </p:to>
                                    </p:set>
                                    <p:anim calcmode="lin" valueType="num">
                                      <p:cBhvr additive="base">
                                        <p:cTn id="25" dur="500" fill="hold"/>
                                        <p:tgtEl>
                                          <p:spTgt spid="6161"/>
                                        </p:tgtEl>
                                        <p:attrNameLst>
                                          <p:attrName>ppt_x</p:attrName>
                                        </p:attrNameLst>
                                      </p:cBhvr>
                                      <p:tavLst>
                                        <p:tav tm="0">
                                          <p:val>
                                            <p:strVal val="0-#ppt_w/2"/>
                                          </p:val>
                                        </p:tav>
                                        <p:tav tm="100000">
                                          <p:val>
                                            <p:strVal val="#ppt_x"/>
                                          </p:val>
                                        </p:tav>
                                      </p:tavLst>
                                    </p:anim>
                                    <p:anim calcmode="lin" valueType="num">
                                      <p:cBhvr additive="base">
                                        <p:cTn id="26" dur="500" fill="hold"/>
                                        <p:tgtEl>
                                          <p:spTgt spid="616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60"/>
                                        </p:tgtEl>
                                        <p:attrNameLst>
                                          <p:attrName>style.visibility</p:attrName>
                                        </p:attrNameLst>
                                      </p:cBhvr>
                                      <p:to>
                                        <p:strVal val="visible"/>
                                      </p:to>
                                    </p:set>
                                    <p:anim calcmode="lin" valueType="num">
                                      <p:cBhvr additive="base">
                                        <p:cTn id="37" dur="500" fill="hold"/>
                                        <p:tgtEl>
                                          <p:spTgt spid="6160"/>
                                        </p:tgtEl>
                                        <p:attrNameLst>
                                          <p:attrName>ppt_x</p:attrName>
                                        </p:attrNameLst>
                                      </p:cBhvr>
                                      <p:tavLst>
                                        <p:tav tm="0">
                                          <p:val>
                                            <p:strVal val="0-#ppt_w/2"/>
                                          </p:val>
                                        </p:tav>
                                        <p:tav tm="100000">
                                          <p:val>
                                            <p:strVal val="#ppt_x"/>
                                          </p:val>
                                        </p:tav>
                                      </p:tavLst>
                                    </p:anim>
                                    <p:anim calcmode="lin" valueType="num">
                                      <p:cBhvr additive="base">
                                        <p:cTn id="38" dur="500" fill="hold"/>
                                        <p:tgtEl>
                                          <p:spTgt spid="616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62"/>
                                        </p:tgtEl>
                                        <p:attrNameLst>
                                          <p:attrName>style.visibility</p:attrName>
                                        </p:attrNameLst>
                                      </p:cBhvr>
                                      <p:to>
                                        <p:strVal val="visible"/>
                                      </p:to>
                                    </p:set>
                                    <p:anim calcmode="lin" valueType="num">
                                      <p:cBhvr additive="base">
                                        <p:cTn id="49" dur="500" fill="hold"/>
                                        <p:tgtEl>
                                          <p:spTgt spid="6162"/>
                                        </p:tgtEl>
                                        <p:attrNameLst>
                                          <p:attrName>ppt_x</p:attrName>
                                        </p:attrNameLst>
                                      </p:cBhvr>
                                      <p:tavLst>
                                        <p:tav tm="0">
                                          <p:val>
                                            <p:strVal val="0-#ppt_w/2"/>
                                          </p:val>
                                        </p:tav>
                                        <p:tav tm="100000">
                                          <p:val>
                                            <p:strVal val="#ppt_x"/>
                                          </p:val>
                                        </p:tav>
                                      </p:tavLst>
                                    </p:anim>
                                    <p:anim calcmode="lin" valueType="num">
                                      <p:cBhvr additive="base">
                                        <p:cTn id="50" dur="500" fill="hold"/>
                                        <p:tgtEl>
                                          <p:spTgt spid="616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58"/>
                                        </p:tgtEl>
                                        <p:attrNameLst>
                                          <p:attrName>style.visibility</p:attrName>
                                        </p:attrNameLst>
                                      </p:cBhvr>
                                      <p:to>
                                        <p:strVal val="visible"/>
                                      </p:to>
                                    </p:set>
                                    <p:anim calcmode="lin" valueType="num">
                                      <p:cBhvr additive="base">
                                        <p:cTn id="61" dur="500" fill="hold"/>
                                        <p:tgtEl>
                                          <p:spTgt spid="6158"/>
                                        </p:tgtEl>
                                        <p:attrNameLst>
                                          <p:attrName>ppt_x</p:attrName>
                                        </p:attrNameLst>
                                      </p:cBhvr>
                                      <p:tavLst>
                                        <p:tav tm="0">
                                          <p:val>
                                            <p:strVal val="0-#ppt_w/2"/>
                                          </p:val>
                                        </p:tav>
                                        <p:tav tm="100000">
                                          <p:val>
                                            <p:strVal val="#ppt_x"/>
                                          </p:val>
                                        </p:tav>
                                      </p:tavLst>
                                    </p:anim>
                                    <p:anim calcmode="lin" valueType="num">
                                      <p:cBhvr additive="base">
                                        <p:cTn id="62" dur="500" fill="hold"/>
                                        <p:tgtEl>
                                          <p:spTgt spid="6158"/>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0-#ppt_w/2"/>
                                          </p:val>
                                        </p:tav>
                                        <p:tav tm="100000">
                                          <p:val>
                                            <p:strVal val="#ppt_x"/>
                                          </p:val>
                                        </p:tav>
                                      </p:tavLst>
                                    </p:anim>
                                    <p:anim calcmode="lin" valueType="num">
                                      <p:cBhvr additive="base">
                                        <p:cTn id="68" dur="500" fill="hold"/>
                                        <p:tgtEl>
                                          <p:spTgt spid="2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159"/>
                                        </p:tgtEl>
                                        <p:attrNameLst>
                                          <p:attrName>style.visibility</p:attrName>
                                        </p:attrNameLst>
                                      </p:cBhvr>
                                      <p:to>
                                        <p:strVal val="visible"/>
                                      </p:to>
                                    </p:set>
                                    <p:anim calcmode="lin" valueType="num">
                                      <p:cBhvr additive="base">
                                        <p:cTn id="73" dur="500" fill="hold"/>
                                        <p:tgtEl>
                                          <p:spTgt spid="6159"/>
                                        </p:tgtEl>
                                        <p:attrNameLst>
                                          <p:attrName>ppt_x</p:attrName>
                                        </p:attrNameLst>
                                      </p:cBhvr>
                                      <p:tavLst>
                                        <p:tav tm="0">
                                          <p:val>
                                            <p:strVal val="0-#ppt_w/2"/>
                                          </p:val>
                                        </p:tav>
                                        <p:tav tm="100000">
                                          <p:val>
                                            <p:strVal val="#ppt_x"/>
                                          </p:val>
                                        </p:tav>
                                      </p:tavLst>
                                    </p:anim>
                                    <p:anim calcmode="lin" valueType="num">
                                      <p:cBhvr additive="base">
                                        <p:cTn id="74"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0-#ppt_w/2"/>
                                          </p:val>
                                        </p:tav>
                                        <p:tav tm="100000">
                                          <p:val>
                                            <p:strVal val="#ppt_x"/>
                                          </p:val>
                                        </p:tav>
                                      </p:tavLst>
                                    </p:anim>
                                    <p:anim calcmode="lin" valueType="num">
                                      <p:cBhvr additive="base">
                                        <p:cTn id="80" dur="500" fill="hold"/>
                                        <p:tgtEl>
                                          <p:spTgt spid="2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157"/>
                                        </p:tgtEl>
                                        <p:attrNameLst>
                                          <p:attrName>style.visibility</p:attrName>
                                        </p:attrNameLst>
                                      </p:cBhvr>
                                      <p:to>
                                        <p:strVal val="visible"/>
                                      </p:to>
                                    </p:set>
                                    <p:anim calcmode="lin" valueType="num">
                                      <p:cBhvr additive="base">
                                        <p:cTn id="85" dur="500" fill="hold"/>
                                        <p:tgtEl>
                                          <p:spTgt spid="6157"/>
                                        </p:tgtEl>
                                        <p:attrNameLst>
                                          <p:attrName>ppt_x</p:attrName>
                                        </p:attrNameLst>
                                      </p:cBhvr>
                                      <p:tavLst>
                                        <p:tav tm="0">
                                          <p:val>
                                            <p:strVal val="0-#ppt_w/2"/>
                                          </p:val>
                                        </p:tav>
                                        <p:tav tm="100000">
                                          <p:val>
                                            <p:strVal val="#ppt_x"/>
                                          </p:val>
                                        </p:tav>
                                      </p:tavLst>
                                    </p:anim>
                                    <p:anim calcmode="lin" valueType="num">
                                      <p:cBhvr additive="base">
                                        <p:cTn id="86" dur="500" fill="hold"/>
                                        <p:tgtEl>
                                          <p:spTgt spid="6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autoUpdateAnimBg="0"/>
      <p:bldP spid="6158" grpId="0" autoUpdateAnimBg="0"/>
      <p:bldP spid="6159" grpId="0" autoUpdateAnimBg="0"/>
      <p:bldP spid="6160" grpId="0" autoUpdateAnimBg="0"/>
      <p:bldP spid="6162" grpId="0" autoUpdateAnimBg="0"/>
      <p:bldP spid="19" grpId="0" autoUpdateAnimBg="0"/>
      <p:bldP spid="21" grpId="0" autoUpdateAnimBg="0"/>
      <p:bldP spid="22" grpId="0" autoUpdateAnimBg="0"/>
      <p:bldP spid="24" grpId="0" autoUpdateAnimBg="0"/>
      <p:bldP spid="23" grpId="0" autoUpdateAnimBg="0"/>
      <p:bldP spid="25" grpId="0" autoUpdateAnimBg="0"/>
      <p:bldP spid="6163" grpId="0" autoUpdateAnimBg="0"/>
      <p:bldP spid="20" grpId="0" autoUpdateAnimBg="0"/>
      <p:bldP spid="616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world map"/>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47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1000" y="1524000"/>
            <a:ext cx="853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9"/>
          <p:cNvSpPr txBox="1">
            <a:spLocks noChangeArrowheads="1"/>
          </p:cNvSpPr>
          <p:nvPr/>
        </p:nvSpPr>
        <p:spPr bwMode="auto">
          <a:xfrm>
            <a:off x="2543175" y="35052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FF"/>
                </a:solidFill>
                <a:latin typeface="Times New Roman" pitchFamily="18" charset="0"/>
              </a:rPr>
              <a:t>Atlantic</a:t>
            </a:r>
          </a:p>
        </p:txBody>
      </p:sp>
      <p:sp>
        <p:nvSpPr>
          <p:cNvPr id="7178" name="Text Box 10"/>
          <p:cNvSpPr txBox="1">
            <a:spLocks noChangeArrowheads="1"/>
          </p:cNvSpPr>
          <p:nvPr/>
        </p:nvSpPr>
        <p:spPr bwMode="auto">
          <a:xfrm>
            <a:off x="5438775" y="42672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FF"/>
                </a:solidFill>
                <a:latin typeface="Times New Roman" pitchFamily="18" charset="0"/>
              </a:rPr>
              <a:t>Indian</a:t>
            </a:r>
          </a:p>
        </p:txBody>
      </p:sp>
      <p:sp>
        <p:nvSpPr>
          <p:cNvPr id="7179" name="Text Box 11"/>
          <p:cNvSpPr txBox="1">
            <a:spLocks noChangeArrowheads="1"/>
          </p:cNvSpPr>
          <p:nvPr/>
        </p:nvSpPr>
        <p:spPr bwMode="auto">
          <a:xfrm>
            <a:off x="3838575" y="21336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FF"/>
                </a:solidFill>
                <a:latin typeface="Times New Roman" pitchFamily="18" charset="0"/>
              </a:rPr>
              <a:t>Arctic</a:t>
            </a:r>
          </a:p>
        </p:txBody>
      </p:sp>
      <p:sp>
        <p:nvSpPr>
          <p:cNvPr id="7180" name="Text Box 12"/>
          <p:cNvSpPr txBox="1">
            <a:spLocks noChangeArrowheads="1"/>
          </p:cNvSpPr>
          <p:nvPr/>
        </p:nvSpPr>
        <p:spPr bwMode="auto">
          <a:xfrm>
            <a:off x="685800" y="39624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FF"/>
                </a:solidFill>
                <a:latin typeface="Times New Roman" pitchFamily="18" charset="0"/>
              </a:rPr>
              <a:t>Pacific</a:t>
            </a:r>
          </a:p>
        </p:txBody>
      </p:sp>
      <p:sp>
        <p:nvSpPr>
          <p:cNvPr id="12" name="Text Box 11"/>
          <p:cNvSpPr txBox="1">
            <a:spLocks noChangeArrowheads="1"/>
          </p:cNvSpPr>
          <p:nvPr/>
        </p:nvSpPr>
        <p:spPr bwMode="auto">
          <a:xfrm>
            <a:off x="3810000" y="54864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FF"/>
                </a:solidFill>
                <a:latin typeface="Times New Roman" pitchFamily="18" charset="0"/>
              </a:rPr>
              <a:t>Southern</a:t>
            </a:r>
          </a:p>
        </p:txBody>
      </p:sp>
      <p:sp>
        <p:nvSpPr>
          <p:cNvPr id="15" name="Text Box 6"/>
          <p:cNvSpPr txBox="1">
            <a:spLocks noChangeArrowheads="1"/>
          </p:cNvSpPr>
          <p:nvPr/>
        </p:nvSpPr>
        <p:spPr bwMode="auto">
          <a:xfrm>
            <a:off x="990600" y="37338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11</a:t>
            </a:r>
          </a:p>
        </p:txBody>
      </p:sp>
      <p:sp>
        <p:nvSpPr>
          <p:cNvPr id="16" name="Text Box 7"/>
          <p:cNvSpPr txBox="1">
            <a:spLocks noChangeArrowheads="1"/>
          </p:cNvSpPr>
          <p:nvPr/>
        </p:nvSpPr>
        <p:spPr bwMode="auto">
          <a:xfrm>
            <a:off x="5791200" y="41148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12</a:t>
            </a:r>
          </a:p>
        </p:txBody>
      </p:sp>
      <p:sp>
        <p:nvSpPr>
          <p:cNvPr id="17" name="Text Box 8"/>
          <p:cNvSpPr txBox="1">
            <a:spLocks noChangeArrowheads="1"/>
          </p:cNvSpPr>
          <p:nvPr/>
        </p:nvSpPr>
        <p:spPr bwMode="auto">
          <a:xfrm>
            <a:off x="4012015" y="1566718"/>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dirty="0">
                <a:solidFill>
                  <a:srgbClr val="FF0000"/>
                </a:solidFill>
                <a:latin typeface="Times New Roman" pitchFamily="18" charset="0"/>
              </a:rPr>
              <a:t>9</a:t>
            </a:r>
          </a:p>
        </p:txBody>
      </p:sp>
      <p:sp>
        <p:nvSpPr>
          <p:cNvPr id="18" name="Text Box 8"/>
          <p:cNvSpPr txBox="1">
            <a:spLocks noChangeArrowheads="1"/>
          </p:cNvSpPr>
          <p:nvPr/>
        </p:nvSpPr>
        <p:spPr bwMode="auto">
          <a:xfrm>
            <a:off x="3124200" y="5479825"/>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dirty="0">
                <a:solidFill>
                  <a:srgbClr val="FF0000"/>
                </a:solidFill>
                <a:latin typeface="Times New Roman" pitchFamily="18" charset="0"/>
              </a:rPr>
              <a:t>10</a:t>
            </a:r>
          </a:p>
        </p:txBody>
      </p:sp>
      <p:sp>
        <p:nvSpPr>
          <p:cNvPr id="2" name="Text Box 8"/>
          <p:cNvSpPr txBox="1">
            <a:spLocks noChangeArrowheads="1"/>
          </p:cNvSpPr>
          <p:nvPr/>
        </p:nvSpPr>
        <p:spPr bwMode="auto">
          <a:xfrm>
            <a:off x="2971800" y="3124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8</a:t>
            </a:r>
          </a:p>
        </p:txBody>
      </p:sp>
      <p:sp>
        <p:nvSpPr>
          <p:cNvPr id="19" name="Rectangle 4"/>
          <p:cNvSpPr>
            <a:spLocks noChangeArrowheads="1"/>
          </p:cNvSpPr>
          <p:nvPr/>
        </p:nvSpPr>
        <p:spPr bwMode="auto">
          <a:xfrm>
            <a:off x="1981200" y="423718"/>
            <a:ext cx="617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4000" dirty="0">
                <a:solidFill>
                  <a:schemeClr val="tx2"/>
                </a:solidFill>
                <a:latin typeface="Arial Black" pitchFamily="34" charset="0"/>
              </a:rPr>
              <a:t>Name That </a:t>
            </a:r>
            <a:r>
              <a:rPr lang="en-US" sz="4000" dirty="0" smtClean="0">
                <a:solidFill>
                  <a:schemeClr val="tx2"/>
                </a:solidFill>
                <a:latin typeface="Arial Black" pitchFamily="34" charset="0"/>
              </a:rPr>
              <a:t>Ocean</a:t>
            </a:r>
            <a:endParaRPr lang="en-US" sz="4000" dirty="0">
              <a:solidFill>
                <a:schemeClr val="tx2"/>
              </a:solidFill>
              <a:latin typeface="Arial Black" pitchFamily="34" charset="0"/>
            </a:endParaRPr>
          </a:p>
        </p:txBody>
      </p:sp>
      <p:pic>
        <p:nvPicPr>
          <p:cNvPr id="20" name="Picture 2" descr="PowerPoint Template about business, globe, world">
            <a:hlinkClick r:id=""/>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6970"/>
          <a:stretch/>
        </p:blipFill>
        <p:spPr bwMode="auto">
          <a:xfrm rot="5400000">
            <a:off x="4152899" y="-4152900"/>
            <a:ext cx="838199" cy="914400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04800" y="1524000"/>
            <a:ext cx="1828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666884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7"/>
                                        </p:tgtEl>
                                        <p:attrNameLst>
                                          <p:attrName>style.visibility</p:attrName>
                                        </p:attrNameLst>
                                      </p:cBhvr>
                                      <p:to>
                                        <p:strVal val="visible"/>
                                      </p:to>
                                    </p:set>
                                    <p:anim calcmode="lin" valueType="num">
                                      <p:cBhvr additive="base">
                                        <p:cTn id="13" dur="500" fill="hold"/>
                                        <p:tgtEl>
                                          <p:spTgt spid="7177"/>
                                        </p:tgtEl>
                                        <p:attrNameLst>
                                          <p:attrName>ppt_x</p:attrName>
                                        </p:attrNameLst>
                                      </p:cBhvr>
                                      <p:tavLst>
                                        <p:tav tm="0">
                                          <p:val>
                                            <p:strVal val="0-#ppt_w/2"/>
                                          </p:val>
                                        </p:tav>
                                        <p:tav tm="100000">
                                          <p:val>
                                            <p:strVal val="#ppt_x"/>
                                          </p:val>
                                        </p:tav>
                                      </p:tavLst>
                                    </p:anim>
                                    <p:anim calcmode="lin" valueType="num">
                                      <p:cBhvr additive="base">
                                        <p:cTn id="14"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9"/>
                                        </p:tgtEl>
                                        <p:attrNameLst>
                                          <p:attrName>style.visibility</p:attrName>
                                        </p:attrNameLst>
                                      </p:cBhvr>
                                      <p:to>
                                        <p:strVal val="visible"/>
                                      </p:to>
                                    </p:set>
                                    <p:anim calcmode="lin" valueType="num">
                                      <p:cBhvr additive="base">
                                        <p:cTn id="25" dur="500" fill="hold"/>
                                        <p:tgtEl>
                                          <p:spTgt spid="7179"/>
                                        </p:tgtEl>
                                        <p:attrNameLst>
                                          <p:attrName>ppt_x</p:attrName>
                                        </p:attrNameLst>
                                      </p:cBhvr>
                                      <p:tavLst>
                                        <p:tav tm="0">
                                          <p:val>
                                            <p:strVal val="0-#ppt_w/2"/>
                                          </p:val>
                                        </p:tav>
                                        <p:tav tm="100000">
                                          <p:val>
                                            <p:strVal val="#ppt_x"/>
                                          </p:val>
                                        </p:tav>
                                      </p:tavLst>
                                    </p:anim>
                                    <p:anim calcmode="lin" valueType="num">
                                      <p:cBhvr additive="base">
                                        <p:cTn id="26"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80"/>
                                        </p:tgtEl>
                                        <p:attrNameLst>
                                          <p:attrName>style.visibility</p:attrName>
                                        </p:attrNameLst>
                                      </p:cBhvr>
                                      <p:to>
                                        <p:strVal val="visible"/>
                                      </p:to>
                                    </p:set>
                                    <p:anim calcmode="lin" valueType="num">
                                      <p:cBhvr additive="base">
                                        <p:cTn id="49" dur="500" fill="hold"/>
                                        <p:tgtEl>
                                          <p:spTgt spid="7180"/>
                                        </p:tgtEl>
                                        <p:attrNameLst>
                                          <p:attrName>ppt_x</p:attrName>
                                        </p:attrNameLst>
                                      </p:cBhvr>
                                      <p:tavLst>
                                        <p:tav tm="0">
                                          <p:val>
                                            <p:strVal val="0-#ppt_w/2"/>
                                          </p:val>
                                        </p:tav>
                                        <p:tav tm="100000">
                                          <p:val>
                                            <p:strVal val="#ppt_x"/>
                                          </p:val>
                                        </p:tav>
                                      </p:tavLst>
                                    </p:anim>
                                    <p:anim calcmode="lin" valueType="num">
                                      <p:cBhvr additive="base">
                                        <p:cTn id="50" dur="500" fill="hold"/>
                                        <p:tgtEl>
                                          <p:spTgt spid="718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178"/>
                                        </p:tgtEl>
                                        <p:attrNameLst>
                                          <p:attrName>style.visibility</p:attrName>
                                        </p:attrNameLst>
                                      </p:cBhvr>
                                      <p:to>
                                        <p:strVal val="visible"/>
                                      </p:to>
                                    </p:set>
                                    <p:anim calcmode="lin" valueType="num">
                                      <p:cBhvr additive="base">
                                        <p:cTn id="61" dur="500" fill="hold"/>
                                        <p:tgtEl>
                                          <p:spTgt spid="7178"/>
                                        </p:tgtEl>
                                        <p:attrNameLst>
                                          <p:attrName>ppt_x</p:attrName>
                                        </p:attrNameLst>
                                      </p:cBhvr>
                                      <p:tavLst>
                                        <p:tav tm="0">
                                          <p:val>
                                            <p:strVal val="0-#ppt_w/2"/>
                                          </p:val>
                                        </p:tav>
                                        <p:tav tm="100000">
                                          <p:val>
                                            <p:strVal val="#ppt_x"/>
                                          </p:val>
                                        </p:tav>
                                      </p:tavLst>
                                    </p:anim>
                                    <p:anim calcmode="lin" valueType="num">
                                      <p:cBhvr additive="base">
                                        <p:cTn id="62" dur="500" fill="hold"/>
                                        <p:tgtEl>
                                          <p:spTgt spid="71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utoUpdateAnimBg="0"/>
      <p:bldP spid="7178" grpId="0" autoUpdateAnimBg="0"/>
      <p:bldP spid="7179" grpId="0" autoUpdateAnimBg="0"/>
      <p:bldP spid="7180" grpId="0" autoUpdateAnimBg="0"/>
      <p:bldP spid="12" grpId="0" autoUpdateAnimBg="0"/>
      <p:bldP spid="15" grpId="0" autoUpdateAnimBg="0"/>
      <p:bldP spid="16" grpId="0" autoUpdateAnimBg="0"/>
      <p:bldP spid="17" grpId="0" autoUpdateAnimBg="0"/>
      <p:bldP spid="18" grpId="0" autoUpdateAnimBg="0"/>
      <p:bldP spid="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8"/>
          <p:cNvSpPr txBox="1">
            <a:spLocks noChangeArrowheads="1"/>
          </p:cNvSpPr>
          <p:nvPr/>
        </p:nvSpPr>
        <p:spPr bwMode="auto">
          <a:xfrm>
            <a:off x="4219575" y="19050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4</a:t>
            </a:r>
          </a:p>
        </p:txBody>
      </p:sp>
      <p:pic>
        <p:nvPicPr>
          <p:cNvPr id="16388" name="Picture 4"/>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76400" y="1600200"/>
            <a:ext cx="56388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 Box 12"/>
          <p:cNvSpPr txBox="1">
            <a:spLocks noChangeArrowheads="1"/>
          </p:cNvSpPr>
          <p:nvPr/>
        </p:nvSpPr>
        <p:spPr bwMode="auto">
          <a:xfrm>
            <a:off x="2743200" y="49530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dirty="0">
                <a:solidFill>
                  <a:srgbClr val="FF0000"/>
                </a:solidFill>
                <a:latin typeface="Times New Roman" pitchFamily="18" charset="0"/>
              </a:rPr>
              <a:t>Red Sea</a:t>
            </a:r>
          </a:p>
        </p:txBody>
      </p:sp>
      <p:sp>
        <p:nvSpPr>
          <p:cNvPr id="22" name="Text Box 12"/>
          <p:cNvSpPr txBox="1">
            <a:spLocks noChangeArrowheads="1"/>
          </p:cNvSpPr>
          <p:nvPr/>
        </p:nvSpPr>
        <p:spPr bwMode="auto">
          <a:xfrm>
            <a:off x="685800" y="2895600"/>
            <a:ext cx="274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dirty="0">
                <a:latin typeface="Times New Roman" pitchFamily="18" charset="0"/>
              </a:rPr>
              <a:t>Mediterranean Sea</a:t>
            </a:r>
          </a:p>
        </p:txBody>
      </p:sp>
      <p:sp>
        <p:nvSpPr>
          <p:cNvPr id="24" name="Text Box 12"/>
          <p:cNvSpPr txBox="1">
            <a:spLocks noChangeArrowheads="1"/>
          </p:cNvSpPr>
          <p:nvPr/>
        </p:nvSpPr>
        <p:spPr bwMode="auto">
          <a:xfrm>
            <a:off x="4724400" y="3886200"/>
            <a:ext cx="1828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a:latin typeface="Times New Roman" pitchFamily="18" charset="0"/>
              </a:rPr>
              <a:t>Persian Gulf</a:t>
            </a:r>
          </a:p>
        </p:txBody>
      </p:sp>
      <p:sp>
        <p:nvSpPr>
          <p:cNvPr id="18" name="Text Box 8"/>
          <p:cNvSpPr txBox="1">
            <a:spLocks noChangeArrowheads="1"/>
          </p:cNvSpPr>
          <p:nvPr/>
        </p:nvSpPr>
        <p:spPr bwMode="auto">
          <a:xfrm>
            <a:off x="2057400" y="2743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14</a:t>
            </a:r>
          </a:p>
        </p:txBody>
      </p:sp>
      <p:sp>
        <p:nvSpPr>
          <p:cNvPr id="2" name="Text Box 8"/>
          <p:cNvSpPr txBox="1">
            <a:spLocks noChangeArrowheads="1"/>
          </p:cNvSpPr>
          <p:nvPr/>
        </p:nvSpPr>
        <p:spPr bwMode="auto">
          <a:xfrm>
            <a:off x="3124200" y="48006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13</a:t>
            </a:r>
          </a:p>
        </p:txBody>
      </p:sp>
      <p:sp>
        <p:nvSpPr>
          <p:cNvPr id="3" name="Text Box 8"/>
          <p:cNvSpPr txBox="1">
            <a:spLocks noChangeArrowheads="1"/>
          </p:cNvSpPr>
          <p:nvPr/>
        </p:nvSpPr>
        <p:spPr bwMode="auto">
          <a:xfrm>
            <a:off x="5257800" y="3886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15</a:t>
            </a:r>
          </a:p>
        </p:txBody>
      </p:sp>
      <p:pic>
        <p:nvPicPr>
          <p:cNvPr id="12" name="Picture 2" descr="PowerPoint Template about business, globe, world">
            <a:hlinkClick r:id=""/>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6970"/>
          <a:stretch/>
        </p:blipFill>
        <p:spPr bwMode="auto">
          <a:xfrm rot="5400000">
            <a:off x="4152899" y="-4152900"/>
            <a:ext cx="838199" cy="91440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8382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4000" dirty="0">
                <a:solidFill>
                  <a:schemeClr val="tx2"/>
                </a:solidFill>
                <a:latin typeface="Arial Black" pitchFamily="34" charset="0"/>
              </a:rPr>
              <a:t>Name That </a:t>
            </a:r>
            <a:r>
              <a:rPr lang="en-US" sz="4000" dirty="0" smtClean="0">
                <a:solidFill>
                  <a:schemeClr val="tx2"/>
                </a:solidFill>
                <a:latin typeface="Arial Black" pitchFamily="34" charset="0"/>
              </a:rPr>
              <a:t>Body of Water</a:t>
            </a:r>
            <a:endParaRPr lang="en-US" sz="4000" dirty="0">
              <a:solidFill>
                <a:schemeClr val="tx2"/>
              </a:solidFill>
              <a:latin typeface="Arial Black" pitchFamily="34" charset="0"/>
            </a:endParaRPr>
          </a:p>
        </p:txBody>
      </p:sp>
    </p:spTree>
    <p:custDataLst>
      <p:tags r:id="rId1"/>
    </p:custDataLst>
    <p:extLst>
      <p:ext uri="{BB962C8B-B14F-4D97-AF65-F5344CB8AC3E}">
        <p14:creationId xmlns:p14="http://schemas.microsoft.com/office/powerpoint/2010/main" val="35967480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80"/>
                                        </p:tgtEl>
                                        <p:attrNameLst>
                                          <p:attrName>style.visibility</p:attrName>
                                        </p:attrNameLst>
                                      </p:cBhvr>
                                      <p:to>
                                        <p:strVal val="visible"/>
                                      </p:to>
                                    </p:set>
                                    <p:anim calcmode="lin" valueType="num">
                                      <p:cBhvr additive="base">
                                        <p:cTn id="13" dur="500" fill="hold"/>
                                        <p:tgtEl>
                                          <p:spTgt spid="7180"/>
                                        </p:tgtEl>
                                        <p:attrNameLst>
                                          <p:attrName>ppt_x</p:attrName>
                                        </p:attrNameLst>
                                      </p:cBhvr>
                                      <p:tavLst>
                                        <p:tav tm="0">
                                          <p:val>
                                            <p:strVal val="#ppt_x"/>
                                          </p:val>
                                        </p:tav>
                                        <p:tav tm="100000">
                                          <p:val>
                                            <p:strVal val="#ppt_x"/>
                                          </p:val>
                                        </p:tav>
                                      </p:tavLst>
                                    </p:anim>
                                    <p:anim calcmode="lin" valueType="num">
                                      <p:cBhvr additive="base">
                                        <p:cTn id="14"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p:bldP spid="22" grpId="0"/>
      <p:bldP spid="24" grpId="0"/>
      <p:bldP spid="18" grpId="0" autoUpdateAnimBg="0"/>
      <p:bldP spid="2" grpId="0" autoUpdateAnimBg="0"/>
      <p:bldP spid="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8"/>
          <p:cNvSpPr txBox="1">
            <a:spLocks noChangeArrowheads="1"/>
          </p:cNvSpPr>
          <p:nvPr/>
        </p:nvSpPr>
        <p:spPr bwMode="auto">
          <a:xfrm>
            <a:off x="4219575" y="19050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4</a:t>
            </a:r>
          </a:p>
        </p:txBody>
      </p:sp>
      <p:pic>
        <p:nvPicPr>
          <p:cNvPr id="17412" name="Picture 4"/>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76400" y="1600200"/>
            <a:ext cx="56388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2"/>
          <p:cNvSpPr txBox="1">
            <a:spLocks noChangeArrowheads="1"/>
          </p:cNvSpPr>
          <p:nvPr/>
        </p:nvSpPr>
        <p:spPr bwMode="auto">
          <a:xfrm>
            <a:off x="1600200" y="1371600"/>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a:latin typeface="Times New Roman" pitchFamily="18" charset="0"/>
              </a:rPr>
              <a:t>Black Sea</a:t>
            </a:r>
          </a:p>
        </p:txBody>
      </p:sp>
      <p:sp>
        <p:nvSpPr>
          <p:cNvPr id="24" name="Text Box 12"/>
          <p:cNvSpPr txBox="1">
            <a:spLocks noChangeArrowheads="1"/>
          </p:cNvSpPr>
          <p:nvPr/>
        </p:nvSpPr>
        <p:spPr bwMode="auto">
          <a:xfrm>
            <a:off x="4648200" y="1676400"/>
            <a:ext cx="1828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a:latin typeface="Times New Roman" pitchFamily="18" charset="0"/>
              </a:rPr>
              <a:t>Caspian Sea</a:t>
            </a:r>
          </a:p>
        </p:txBody>
      </p:sp>
      <p:sp>
        <p:nvSpPr>
          <p:cNvPr id="18" name="Text Box 8"/>
          <p:cNvSpPr txBox="1">
            <a:spLocks noChangeArrowheads="1"/>
          </p:cNvSpPr>
          <p:nvPr/>
        </p:nvSpPr>
        <p:spPr bwMode="auto">
          <a:xfrm>
            <a:off x="2209800" y="10668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17</a:t>
            </a:r>
          </a:p>
        </p:txBody>
      </p:sp>
      <p:sp>
        <p:nvSpPr>
          <p:cNvPr id="2" name="Text Box 8"/>
          <p:cNvSpPr txBox="1">
            <a:spLocks noChangeArrowheads="1"/>
          </p:cNvSpPr>
          <p:nvPr/>
        </p:nvSpPr>
        <p:spPr bwMode="auto">
          <a:xfrm>
            <a:off x="5105400" y="16764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16</a:t>
            </a:r>
          </a:p>
        </p:txBody>
      </p:sp>
      <p:pic>
        <p:nvPicPr>
          <p:cNvPr id="9" name="Picture 2" descr="PowerPoint Template about business, globe, world">
            <a:hlinkClick r:id=""/>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6970"/>
          <a:stretch/>
        </p:blipFill>
        <p:spPr bwMode="auto">
          <a:xfrm rot="5400000">
            <a:off x="4152899" y="-4152900"/>
            <a:ext cx="838199" cy="9144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8382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4000" dirty="0">
                <a:solidFill>
                  <a:schemeClr val="tx2"/>
                </a:solidFill>
                <a:latin typeface="Arial Black" pitchFamily="34" charset="0"/>
              </a:rPr>
              <a:t>Name That </a:t>
            </a:r>
            <a:r>
              <a:rPr lang="en-US" sz="4000" dirty="0" smtClean="0">
                <a:solidFill>
                  <a:schemeClr val="tx2"/>
                </a:solidFill>
                <a:latin typeface="Arial Black" pitchFamily="34" charset="0"/>
              </a:rPr>
              <a:t>Body of Water</a:t>
            </a:r>
            <a:endParaRPr lang="en-US" sz="4000" dirty="0">
              <a:solidFill>
                <a:schemeClr val="tx2"/>
              </a:solidFill>
              <a:latin typeface="Arial Black" pitchFamily="34" charset="0"/>
            </a:endParaRPr>
          </a:p>
        </p:txBody>
      </p:sp>
    </p:spTree>
    <p:custDataLst>
      <p:tags r:id="rId1"/>
    </p:custDataLst>
    <p:extLst>
      <p:ext uri="{BB962C8B-B14F-4D97-AF65-F5344CB8AC3E}">
        <p14:creationId xmlns:p14="http://schemas.microsoft.com/office/powerpoint/2010/main" val="21490299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18" grpId="0" autoUpdateAnimBg="0"/>
      <p:bldP spid="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8"/>
          <p:cNvSpPr txBox="1">
            <a:spLocks noChangeArrowheads="1"/>
          </p:cNvSpPr>
          <p:nvPr/>
        </p:nvSpPr>
        <p:spPr bwMode="auto">
          <a:xfrm>
            <a:off x="4219575" y="19050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4</a:t>
            </a:r>
          </a:p>
        </p:txBody>
      </p:sp>
      <p:pic>
        <p:nvPicPr>
          <p:cNvPr id="18436" name="Picture 4"/>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76400" y="1600200"/>
            <a:ext cx="56388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2"/>
          <p:cNvSpPr txBox="1">
            <a:spLocks noChangeArrowheads="1"/>
          </p:cNvSpPr>
          <p:nvPr/>
        </p:nvSpPr>
        <p:spPr bwMode="auto">
          <a:xfrm>
            <a:off x="2286000" y="4419600"/>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a:latin typeface="Times New Roman" pitchFamily="18" charset="0"/>
              </a:rPr>
              <a:t>Euphrates River</a:t>
            </a:r>
          </a:p>
        </p:txBody>
      </p:sp>
      <p:sp>
        <p:nvSpPr>
          <p:cNvPr id="24" name="Text Box 12"/>
          <p:cNvSpPr txBox="1">
            <a:spLocks noChangeArrowheads="1"/>
          </p:cNvSpPr>
          <p:nvPr/>
        </p:nvSpPr>
        <p:spPr bwMode="auto">
          <a:xfrm>
            <a:off x="5105400" y="2667000"/>
            <a:ext cx="1828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a:latin typeface="Times New Roman" pitchFamily="18" charset="0"/>
              </a:rPr>
              <a:t>Tigris River</a:t>
            </a:r>
          </a:p>
        </p:txBody>
      </p:sp>
      <p:sp>
        <p:nvSpPr>
          <p:cNvPr id="18" name="Text Box 8"/>
          <p:cNvSpPr txBox="1">
            <a:spLocks noChangeArrowheads="1"/>
          </p:cNvSpPr>
          <p:nvPr/>
        </p:nvSpPr>
        <p:spPr bwMode="auto">
          <a:xfrm>
            <a:off x="3200400" y="426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18</a:t>
            </a:r>
          </a:p>
        </p:txBody>
      </p:sp>
      <p:sp>
        <p:nvSpPr>
          <p:cNvPr id="2" name="Text Box 8"/>
          <p:cNvSpPr txBox="1">
            <a:spLocks noChangeArrowheads="1"/>
          </p:cNvSpPr>
          <p:nvPr/>
        </p:nvSpPr>
        <p:spPr bwMode="auto">
          <a:xfrm>
            <a:off x="5181600" y="26670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19</a:t>
            </a:r>
          </a:p>
        </p:txBody>
      </p:sp>
      <p:sp>
        <p:nvSpPr>
          <p:cNvPr id="18441" name="Freeform 9"/>
          <p:cNvSpPr>
            <a:spLocks/>
          </p:cNvSpPr>
          <p:nvPr/>
        </p:nvSpPr>
        <p:spPr bwMode="auto">
          <a:xfrm>
            <a:off x="3748088" y="2590800"/>
            <a:ext cx="1331912" cy="1270000"/>
          </a:xfrm>
          <a:custGeom>
            <a:avLst/>
            <a:gdLst>
              <a:gd name="T0" fmla="*/ 1331912 w 839"/>
              <a:gd name="T1" fmla="*/ 1270000 h 896"/>
              <a:gd name="T2" fmla="*/ 1201737 w 839"/>
              <a:gd name="T3" fmla="*/ 1257243 h 896"/>
              <a:gd name="T4" fmla="*/ 1143000 w 839"/>
              <a:gd name="T5" fmla="*/ 1244487 h 896"/>
              <a:gd name="T6" fmla="*/ 984250 w 839"/>
              <a:gd name="T7" fmla="*/ 1075815 h 896"/>
              <a:gd name="T8" fmla="*/ 736600 w 839"/>
              <a:gd name="T9" fmla="*/ 1036127 h 896"/>
              <a:gd name="T10" fmla="*/ 561975 w 839"/>
              <a:gd name="T11" fmla="*/ 907143 h 896"/>
              <a:gd name="T12" fmla="*/ 476250 w 839"/>
              <a:gd name="T13" fmla="*/ 854699 h 896"/>
              <a:gd name="T14" fmla="*/ 388937 w 839"/>
              <a:gd name="T15" fmla="*/ 829185 h 896"/>
              <a:gd name="T16" fmla="*/ 287337 w 839"/>
              <a:gd name="T17" fmla="*/ 751228 h 896"/>
              <a:gd name="T18" fmla="*/ 127000 w 839"/>
              <a:gd name="T19" fmla="*/ 569799 h 896"/>
              <a:gd name="T20" fmla="*/ 84137 w 839"/>
              <a:gd name="T21" fmla="*/ 491842 h 896"/>
              <a:gd name="T22" fmla="*/ 53975 w 839"/>
              <a:gd name="T23" fmla="*/ 415301 h 896"/>
              <a:gd name="T24" fmla="*/ 69850 w 839"/>
              <a:gd name="T25" fmla="*/ 128984 h 896"/>
              <a:gd name="T26" fmla="*/ 344487 w 839"/>
              <a:gd name="T27" fmla="*/ 116228 h 896"/>
              <a:gd name="T28" fmla="*/ 446087 w 839"/>
              <a:gd name="T29" fmla="*/ 38270 h 896"/>
              <a:gd name="T30" fmla="*/ 736600 w 839"/>
              <a:gd name="T31" fmla="*/ 0 h 8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39" h="896">
                <a:moveTo>
                  <a:pt x="839" y="896"/>
                </a:moveTo>
                <a:cubicBezTo>
                  <a:pt x="812" y="893"/>
                  <a:pt x="784" y="891"/>
                  <a:pt x="757" y="887"/>
                </a:cubicBezTo>
                <a:cubicBezTo>
                  <a:pt x="744" y="885"/>
                  <a:pt x="730" y="886"/>
                  <a:pt x="720" y="878"/>
                </a:cubicBezTo>
                <a:cubicBezTo>
                  <a:pt x="681" y="844"/>
                  <a:pt x="672" y="782"/>
                  <a:pt x="620" y="759"/>
                </a:cubicBezTo>
                <a:cubicBezTo>
                  <a:pt x="561" y="733"/>
                  <a:pt x="534" y="738"/>
                  <a:pt x="464" y="731"/>
                </a:cubicBezTo>
                <a:cubicBezTo>
                  <a:pt x="403" y="711"/>
                  <a:pt x="400" y="675"/>
                  <a:pt x="354" y="640"/>
                </a:cubicBezTo>
                <a:cubicBezTo>
                  <a:pt x="337" y="627"/>
                  <a:pt x="318" y="615"/>
                  <a:pt x="300" y="603"/>
                </a:cubicBezTo>
                <a:cubicBezTo>
                  <a:pt x="284" y="592"/>
                  <a:pt x="245" y="585"/>
                  <a:pt x="245" y="585"/>
                </a:cubicBezTo>
                <a:cubicBezTo>
                  <a:pt x="224" y="565"/>
                  <a:pt x="201" y="551"/>
                  <a:pt x="181" y="530"/>
                </a:cubicBezTo>
                <a:cubicBezTo>
                  <a:pt x="158" y="464"/>
                  <a:pt x="139" y="442"/>
                  <a:pt x="80" y="402"/>
                </a:cubicBezTo>
                <a:cubicBezTo>
                  <a:pt x="51" y="314"/>
                  <a:pt x="96" y="441"/>
                  <a:pt x="53" y="347"/>
                </a:cubicBezTo>
                <a:cubicBezTo>
                  <a:pt x="45" y="330"/>
                  <a:pt x="34" y="293"/>
                  <a:pt x="34" y="293"/>
                </a:cubicBezTo>
                <a:cubicBezTo>
                  <a:pt x="37" y="226"/>
                  <a:pt x="0" y="142"/>
                  <a:pt x="44" y="91"/>
                </a:cubicBezTo>
                <a:cubicBezTo>
                  <a:pt x="82" y="47"/>
                  <a:pt x="160" y="90"/>
                  <a:pt x="217" y="82"/>
                </a:cubicBezTo>
                <a:cubicBezTo>
                  <a:pt x="247" y="78"/>
                  <a:pt x="243" y="31"/>
                  <a:pt x="281" y="27"/>
                </a:cubicBezTo>
                <a:cubicBezTo>
                  <a:pt x="466" y="10"/>
                  <a:pt x="429" y="71"/>
                  <a:pt x="464" y="0"/>
                </a:cubicBezTo>
              </a:path>
            </a:pathLst>
          </a:custGeom>
          <a:noFill/>
          <a:ln w="38100" cmpd="sng">
            <a:solidFill>
              <a:srgbClr val="00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Freeform 10"/>
          <p:cNvSpPr>
            <a:spLocks/>
          </p:cNvSpPr>
          <p:nvPr/>
        </p:nvSpPr>
        <p:spPr bwMode="auto">
          <a:xfrm>
            <a:off x="4030663" y="2819400"/>
            <a:ext cx="1103312" cy="1089025"/>
          </a:xfrm>
          <a:custGeom>
            <a:avLst/>
            <a:gdLst>
              <a:gd name="T0" fmla="*/ 1077912 w 695"/>
              <a:gd name="T1" fmla="*/ 1072271 h 780"/>
              <a:gd name="T2" fmla="*/ 990600 w 695"/>
              <a:gd name="T3" fmla="*/ 1009442 h 780"/>
              <a:gd name="T4" fmla="*/ 889000 w 695"/>
              <a:gd name="T5" fmla="*/ 920087 h 780"/>
              <a:gd name="T6" fmla="*/ 846137 w 695"/>
              <a:gd name="T7" fmla="*/ 727413 h 780"/>
              <a:gd name="T8" fmla="*/ 817562 w 695"/>
              <a:gd name="T9" fmla="*/ 625491 h 780"/>
              <a:gd name="T10" fmla="*/ 555625 w 695"/>
              <a:gd name="T11" fmla="*/ 434214 h 780"/>
              <a:gd name="T12" fmla="*/ 411162 w 695"/>
              <a:gd name="T13" fmla="*/ 409082 h 780"/>
              <a:gd name="T14" fmla="*/ 338137 w 695"/>
              <a:gd name="T15" fmla="*/ 294595 h 780"/>
              <a:gd name="T16" fmla="*/ 352425 w 695"/>
              <a:gd name="T17" fmla="*/ 255502 h 780"/>
              <a:gd name="T18" fmla="*/ 381000 w 695"/>
              <a:gd name="T19" fmla="*/ 217805 h 780"/>
              <a:gd name="T20" fmla="*/ 323850 w 695"/>
              <a:gd name="T21" fmla="*/ 101922 h 780"/>
              <a:gd name="T22" fmla="*/ 92075 w 695"/>
              <a:gd name="T23" fmla="*/ 51659 h 780"/>
              <a:gd name="T24" fmla="*/ 4762 w 695"/>
              <a:gd name="T25" fmla="*/ 12566 h 7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5" h="780">
                <a:moveTo>
                  <a:pt x="679" y="768"/>
                </a:moveTo>
                <a:cubicBezTo>
                  <a:pt x="608" y="697"/>
                  <a:pt x="695" y="780"/>
                  <a:pt x="624" y="723"/>
                </a:cubicBezTo>
                <a:cubicBezTo>
                  <a:pt x="598" y="702"/>
                  <a:pt x="589" y="678"/>
                  <a:pt x="560" y="659"/>
                </a:cubicBezTo>
                <a:cubicBezTo>
                  <a:pt x="545" y="614"/>
                  <a:pt x="544" y="567"/>
                  <a:pt x="533" y="521"/>
                </a:cubicBezTo>
                <a:cubicBezTo>
                  <a:pt x="532" y="518"/>
                  <a:pt x="522" y="458"/>
                  <a:pt x="515" y="448"/>
                </a:cubicBezTo>
                <a:cubicBezTo>
                  <a:pt x="480" y="402"/>
                  <a:pt x="406" y="329"/>
                  <a:pt x="350" y="311"/>
                </a:cubicBezTo>
                <a:cubicBezTo>
                  <a:pt x="306" y="322"/>
                  <a:pt x="296" y="318"/>
                  <a:pt x="259" y="293"/>
                </a:cubicBezTo>
                <a:cubicBezTo>
                  <a:pt x="217" y="230"/>
                  <a:pt x="229" y="259"/>
                  <a:pt x="213" y="211"/>
                </a:cubicBezTo>
                <a:cubicBezTo>
                  <a:pt x="216" y="202"/>
                  <a:pt x="218" y="192"/>
                  <a:pt x="222" y="183"/>
                </a:cubicBezTo>
                <a:cubicBezTo>
                  <a:pt x="227" y="173"/>
                  <a:pt x="238" y="167"/>
                  <a:pt x="240" y="156"/>
                </a:cubicBezTo>
                <a:cubicBezTo>
                  <a:pt x="244" y="128"/>
                  <a:pt x="222" y="92"/>
                  <a:pt x="204" y="73"/>
                </a:cubicBezTo>
                <a:cubicBezTo>
                  <a:pt x="180" y="0"/>
                  <a:pt x="208" y="58"/>
                  <a:pt x="58" y="37"/>
                </a:cubicBezTo>
                <a:cubicBezTo>
                  <a:pt x="0" y="29"/>
                  <a:pt x="3" y="36"/>
                  <a:pt x="3" y="9"/>
                </a:cubicBezTo>
              </a:path>
            </a:pathLst>
          </a:custGeom>
          <a:noFill/>
          <a:ln w="38100" cmpd="sng">
            <a:solidFill>
              <a:srgbClr val="00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11"/>
          <p:cNvSpPr>
            <a:spLocks noChangeShapeType="1"/>
          </p:cNvSpPr>
          <p:nvPr/>
        </p:nvSpPr>
        <p:spPr bwMode="auto">
          <a:xfrm flipV="1">
            <a:off x="3733800" y="3505200"/>
            <a:ext cx="533400" cy="1066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Line 12"/>
          <p:cNvSpPr>
            <a:spLocks noChangeShapeType="1"/>
          </p:cNvSpPr>
          <p:nvPr/>
        </p:nvSpPr>
        <p:spPr bwMode="auto">
          <a:xfrm flipH="1">
            <a:off x="4876800" y="3200400"/>
            <a:ext cx="457200" cy="1524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 name="Picture 2" descr="PowerPoint Template about business, globe, world">
            <a:hlinkClick r:id=""/>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6970"/>
          <a:stretch/>
        </p:blipFill>
        <p:spPr bwMode="auto">
          <a:xfrm rot="5400000">
            <a:off x="4152899" y="-4152900"/>
            <a:ext cx="838199" cy="9144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4"/>
          <p:cNvSpPr>
            <a:spLocks noChangeArrowheads="1"/>
          </p:cNvSpPr>
          <p:nvPr/>
        </p:nvSpPr>
        <p:spPr bwMode="auto">
          <a:xfrm>
            <a:off x="8382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4000" dirty="0">
                <a:solidFill>
                  <a:schemeClr val="tx2"/>
                </a:solidFill>
                <a:latin typeface="Arial Black" pitchFamily="34" charset="0"/>
              </a:rPr>
              <a:t>Name That </a:t>
            </a:r>
            <a:r>
              <a:rPr lang="en-US" sz="4000" dirty="0" smtClean="0">
                <a:solidFill>
                  <a:schemeClr val="tx2"/>
                </a:solidFill>
                <a:latin typeface="Arial Black" pitchFamily="34" charset="0"/>
              </a:rPr>
              <a:t>Body of Water</a:t>
            </a:r>
            <a:endParaRPr lang="en-US" sz="4000" dirty="0">
              <a:solidFill>
                <a:schemeClr val="tx2"/>
              </a:solidFill>
              <a:latin typeface="Arial Black" pitchFamily="34" charset="0"/>
            </a:endParaRPr>
          </a:p>
        </p:txBody>
      </p:sp>
    </p:spTree>
    <p:custDataLst>
      <p:tags r:id="rId1"/>
    </p:custDataLst>
    <p:extLst>
      <p:ext uri="{BB962C8B-B14F-4D97-AF65-F5344CB8AC3E}">
        <p14:creationId xmlns:p14="http://schemas.microsoft.com/office/powerpoint/2010/main" val="1986077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18" grpId="0" autoUpdateAnimBg="0"/>
      <p:bldP spid="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0200" y="2133600"/>
            <a:ext cx="2743200" cy="2308324"/>
          </a:xfrm>
          <a:prstGeom prst="rect">
            <a:avLst/>
          </a:prstGeom>
          <a:noFill/>
        </p:spPr>
        <p:txBody>
          <a:bodyPr wrap="square" rtlCol="0">
            <a:spAutoFit/>
          </a:bodyPr>
          <a:lstStyle/>
          <a:p>
            <a:r>
              <a:rPr lang="en-US" dirty="0" smtClean="0"/>
              <a:t>We </a:t>
            </a:r>
            <a:r>
              <a:rPr lang="en-US" dirty="0"/>
              <a:t>will learn about </a:t>
            </a:r>
            <a:r>
              <a:rPr lang="en-US" dirty="0" smtClean="0"/>
              <a:t>the </a:t>
            </a:r>
            <a:r>
              <a:rPr lang="en-US" dirty="0"/>
              <a:t>development of </a:t>
            </a:r>
            <a:r>
              <a:rPr lang="en-US" dirty="0" smtClean="0"/>
              <a:t>our early human ancestors </a:t>
            </a:r>
            <a:r>
              <a:rPr lang="en-US" dirty="0"/>
              <a:t>over </a:t>
            </a:r>
            <a:r>
              <a:rPr lang="en-US" dirty="0" smtClean="0"/>
              <a:t>time and </a:t>
            </a:r>
            <a:r>
              <a:rPr lang="en-US" dirty="0"/>
              <a:t>the gradual change from </a:t>
            </a:r>
            <a:r>
              <a:rPr lang="en-US" dirty="0" smtClean="0"/>
              <a:t>hunting and gathering</a:t>
            </a:r>
            <a:endParaRPr lang="en-US" dirty="0"/>
          </a:p>
          <a:p>
            <a:r>
              <a:rPr lang="en-US" dirty="0"/>
              <a:t>societies to farming</a:t>
            </a:r>
          </a:p>
          <a:p>
            <a:r>
              <a:rPr lang="en-US" dirty="0"/>
              <a:t>societies, and the resulting rise of civilization</a:t>
            </a:r>
            <a:r>
              <a:rPr lang="en-US" dirty="0" smtClean="0"/>
              <a:t>.</a:t>
            </a:r>
          </a:p>
        </p:txBody>
      </p:sp>
      <p:sp>
        <p:nvSpPr>
          <p:cNvPr id="6" name="Rectangle 5"/>
          <p:cNvSpPr/>
          <p:nvPr/>
        </p:nvSpPr>
        <p:spPr>
          <a:xfrm>
            <a:off x="1447800" y="381000"/>
            <a:ext cx="6477000" cy="584775"/>
          </a:xfrm>
          <a:prstGeom prst="rect">
            <a:avLst/>
          </a:prstGeom>
        </p:spPr>
        <p:txBody>
          <a:bodyPr wrap="square">
            <a:spAutoFit/>
          </a:bodyPr>
          <a:lstStyle/>
          <a:p>
            <a:r>
              <a:rPr lang="en-GB" sz="3200" b="1" dirty="0"/>
              <a:t>Setting The Stage</a:t>
            </a:r>
            <a:endParaRPr lang="en-US" sz="3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31982"/>
            <a:ext cx="4126716" cy="5334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00201" y="4876800"/>
            <a:ext cx="3086100" cy="646331"/>
          </a:xfrm>
          <a:prstGeom prst="rect">
            <a:avLst/>
          </a:prstGeom>
        </p:spPr>
        <p:txBody>
          <a:bodyPr wrap="square">
            <a:spAutoFit/>
          </a:bodyPr>
          <a:lstStyle/>
          <a:p>
            <a:r>
              <a:rPr lang="en-US" dirty="0"/>
              <a:t>Let’s allow </a:t>
            </a:r>
            <a:r>
              <a:rPr lang="en-US" dirty="0" err="1">
                <a:hlinkClick r:id="rId5"/>
              </a:rPr>
              <a:t>Siri</a:t>
            </a:r>
            <a:r>
              <a:rPr lang="en-US" dirty="0"/>
              <a:t> to read this to </a:t>
            </a:r>
            <a:r>
              <a:rPr lang="en-US" dirty="0" smtClean="0"/>
              <a:t>us</a:t>
            </a:r>
            <a:endParaRPr lang="en-US" dirty="0"/>
          </a:p>
        </p:txBody>
      </p:sp>
    </p:spTree>
    <p:extLst>
      <p:ext uri="{BB962C8B-B14F-4D97-AF65-F5344CB8AC3E}">
        <p14:creationId xmlns:p14="http://schemas.microsoft.com/office/powerpoint/2010/main" val="12060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505" y="445803"/>
            <a:ext cx="3960495" cy="51339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PowerPoint Template about business, globe, world">
            <a:hlinkClick r:id=""/>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00200" y="1480457"/>
            <a:ext cx="2743200" cy="1754326"/>
          </a:xfrm>
          <a:prstGeom prst="rect">
            <a:avLst/>
          </a:prstGeom>
          <a:noFill/>
        </p:spPr>
        <p:txBody>
          <a:bodyPr wrap="square" rtlCol="0">
            <a:spAutoFit/>
          </a:bodyPr>
          <a:lstStyle/>
          <a:p>
            <a:r>
              <a:rPr lang="en-US" dirty="0" smtClean="0"/>
              <a:t>In partnerships, students will… </a:t>
            </a:r>
          </a:p>
          <a:p>
            <a:endParaRPr lang="en-US" dirty="0" smtClean="0"/>
          </a:p>
          <a:p>
            <a:pPr marL="285750" indent="-285750">
              <a:buFont typeface="Arial" charset="0"/>
              <a:buChar char="•"/>
            </a:pPr>
            <a:r>
              <a:rPr lang="en-US" dirty="0" smtClean="0"/>
              <a:t>review some basic world geography information, </a:t>
            </a:r>
          </a:p>
        </p:txBody>
      </p:sp>
      <p:sp>
        <p:nvSpPr>
          <p:cNvPr id="9" name="Rectangle 8"/>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sp>
        <p:nvSpPr>
          <p:cNvPr id="2" name="Rectangle 1"/>
          <p:cNvSpPr/>
          <p:nvPr/>
        </p:nvSpPr>
        <p:spPr>
          <a:xfrm>
            <a:off x="1600200" y="3424976"/>
            <a:ext cx="2743200" cy="1477328"/>
          </a:xfrm>
          <a:prstGeom prst="rect">
            <a:avLst/>
          </a:prstGeom>
        </p:spPr>
        <p:txBody>
          <a:bodyPr wrap="square">
            <a:spAutoFit/>
          </a:bodyPr>
          <a:lstStyle/>
          <a:p>
            <a:pPr marL="285750" indent="-285750">
              <a:buFont typeface="Arial" charset="0"/>
              <a:buChar char="•"/>
            </a:pPr>
            <a:r>
              <a:rPr lang="en-US" dirty="0" smtClean="0"/>
              <a:t>interpret </a:t>
            </a:r>
            <a:r>
              <a:rPr lang="en-US" dirty="0"/>
              <a:t>a specialty map about early hominids and,</a:t>
            </a:r>
          </a:p>
          <a:p>
            <a:r>
              <a:rPr lang="en-US" dirty="0"/>
              <a:t>  </a:t>
            </a:r>
          </a:p>
          <a:p>
            <a:pPr marL="285750" indent="-285750">
              <a:buFont typeface="Arial" charset="0"/>
              <a:buChar char="•"/>
            </a:pPr>
            <a:r>
              <a:rPr lang="en-US" dirty="0"/>
              <a:t>label maps.</a:t>
            </a:r>
          </a:p>
        </p:txBody>
      </p:sp>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6611" t="15682" r="26521" b="9683"/>
          <a:stretch/>
        </p:blipFill>
        <p:spPr bwMode="auto">
          <a:xfrm rot="4041685">
            <a:off x="4596305" y="871516"/>
            <a:ext cx="3348195" cy="42654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75138">
            <a:off x="5419393" y="2316755"/>
            <a:ext cx="3004274" cy="39035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0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31" presetClass="entr" presetSubtype="0" fill="hold" nodeType="withEffect">
                                  <p:stCondLst>
                                    <p:cond delay="0"/>
                                  </p:stCondLst>
                                  <p:childTnLst>
                                    <p:set>
                                      <p:cBhvr>
                                        <p:cTn id="20" dur="1" fill="hold">
                                          <p:stCondLst>
                                            <p:cond delay="0"/>
                                          </p:stCondLst>
                                        </p:cTn>
                                        <p:tgtEl>
                                          <p:spTgt spid="5123"/>
                                        </p:tgtEl>
                                        <p:attrNameLst>
                                          <p:attrName>style.visibility</p:attrName>
                                        </p:attrNameLst>
                                      </p:cBhvr>
                                      <p:to>
                                        <p:strVal val="visible"/>
                                      </p:to>
                                    </p:set>
                                    <p:anim calcmode="lin" valueType="num">
                                      <p:cBhvr>
                                        <p:cTn id="21" dur="1000" fill="hold"/>
                                        <p:tgtEl>
                                          <p:spTgt spid="5123"/>
                                        </p:tgtEl>
                                        <p:attrNameLst>
                                          <p:attrName>ppt_w</p:attrName>
                                        </p:attrNameLst>
                                      </p:cBhvr>
                                      <p:tavLst>
                                        <p:tav tm="0">
                                          <p:val>
                                            <p:fltVal val="0"/>
                                          </p:val>
                                        </p:tav>
                                        <p:tav tm="100000">
                                          <p:val>
                                            <p:strVal val="#ppt_w"/>
                                          </p:val>
                                        </p:tav>
                                      </p:tavLst>
                                    </p:anim>
                                    <p:anim calcmode="lin" valueType="num">
                                      <p:cBhvr>
                                        <p:cTn id="22" dur="1000" fill="hold"/>
                                        <p:tgtEl>
                                          <p:spTgt spid="5123"/>
                                        </p:tgtEl>
                                        <p:attrNameLst>
                                          <p:attrName>ppt_h</p:attrName>
                                        </p:attrNameLst>
                                      </p:cBhvr>
                                      <p:tavLst>
                                        <p:tav tm="0">
                                          <p:val>
                                            <p:fltVal val="0"/>
                                          </p:val>
                                        </p:tav>
                                        <p:tav tm="100000">
                                          <p:val>
                                            <p:strVal val="#ppt_h"/>
                                          </p:val>
                                        </p:tav>
                                      </p:tavLst>
                                    </p:anim>
                                    <p:anim calcmode="lin" valueType="num">
                                      <p:cBhvr>
                                        <p:cTn id="23" dur="1000" fill="hold"/>
                                        <p:tgtEl>
                                          <p:spTgt spid="5123"/>
                                        </p:tgtEl>
                                        <p:attrNameLst>
                                          <p:attrName>style.rotation</p:attrName>
                                        </p:attrNameLst>
                                      </p:cBhvr>
                                      <p:tavLst>
                                        <p:tav tm="0">
                                          <p:val>
                                            <p:fltVal val="90"/>
                                          </p:val>
                                        </p:tav>
                                        <p:tav tm="100000">
                                          <p:val>
                                            <p:fltVal val="0"/>
                                          </p:val>
                                        </p:tav>
                                      </p:tavLst>
                                    </p:anim>
                                    <p:animEffect transition="in" filter="fade">
                                      <p:cBhvr>
                                        <p:cTn id="24" dur="1000"/>
                                        <p:tgtEl>
                                          <p:spTgt spid="5123"/>
                                        </p:tgtEl>
                                      </p:cBhvr>
                                    </p:animEffect>
                                  </p:childTnLst>
                                </p:cTn>
                              </p:par>
                              <p:par>
                                <p:cTn id="25" presetID="10" presetClass="entr" presetSubtype="0" fill="hold" nodeType="withEffect">
                                  <p:stCondLst>
                                    <p:cond delay="100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381000"/>
            <a:ext cx="6477000" cy="584775"/>
          </a:xfrm>
          <a:prstGeom prst="rect">
            <a:avLst/>
          </a:prstGeom>
        </p:spPr>
        <p:txBody>
          <a:bodyPr wrap="square">
            <a:spAutoFit/>
          </a:bodyPr>
          <a:lstStyle/>
          <a:p>
            <a:r>
              <a:rPr lang="en-US" sz="3200" b="1" dirty="0" smtClean="0"/>
              <a:t>Essential Geographic Understandings</a:t>
            </a:r>
            <a:endParaRPr lang="en-US" sz="3200" dirty="0"/>
          </a:p>
        </p:txBody>
      </p:sp>
      <p:sp>
        <p:nvSpPr>
          <p:cNvPr id="3" name="Rectangle 2"/>
          <p:cNvSpPr/>
          <p:nvPr/>
        </p:nvSpPr>
        <p:spPr>
          <a:xfrm>
            <a:off x="1447800" y="1524000"/>
            <a:ext cx="7239000" cy="4801314"/>
          </a:xfrm>
          <a:prstGeom prst="rect">
            <a:avLst/>
          </a:prstGeom>
        </p:spPr>
        <p:txBody>
          <a:bodyPr wrap="square">
            <a:spAutoFit/>
          </a:bodyPr>
          <a:lstStyle/>
          <a:p>
            <a:r>
              <a:rPr lang="en-US" b="1" u="sng" dirty="0"/>
              <a:t>Learning</a:t>
            </a:r>
            <a:r>
              <a:rPr lang="en-US" b="1" i="1" u="sng" dirty="0"/>
              <a:t> </a:t>
            </a:r>
            <a:r>
              <a:rPr lang="en-US" b="1" u="sng" dirty="0"/>
              <a:t>Targets</a:t>
            </a:r>
            <a:endParaRPr lang="en-US" dirty="0"/>
          </a:p>
          <a:p>
            <a:r>
              <a:rPr lang="en-US" dirty="0" smtClean="0"/>
              <a:t>“</a:t>
            </a:r>
            <a:r>
              <a:rPr lang="en-US" dirty="0"/>
              <a:t>I Can” locate the five oceans and seven continents on a map of the world</a:t>
            </a:r>
          </a:p>
          <a:p>
            <a:endParaRPr lang="en-US" dirty="0" smtClean="0"/>
          </a:p>
          <a:p>
            <a:r>
              <a:rPr lang="en-US" dirty="0" smtClean="0"/>
              <a:t>“</a:t>
            </a:r>
            <a:r>
              <a:rPr lang="en-US" dirty="0"/>
              <a:t>I Can” locate the region known as the Middle East.</a:t>
            </a:r>
          </a:p>
          <a:p>
            <a:endParaRPr lang="en-US" dirty="0" smtClean="0"/>
          </a:p>
          <a:p>
            <a:r>
              <a:rPr lang="en-US" dirty="0" smtClean="0"/>
              <a:t>“</a:t>
            </a:r>
            <a:r>
              <a:rPr lang="en-US" dirty="0"/>
              <a:t>I Can” identify key physical features including the Nile River, Great Rift </a:t>
            </a:r>
            <a:r>
              <a:rPr lang="en-US" dirty="0" smtClean="0"/>
              <a:t>	Valley</a:t>
            </a:r>
            <a:r>
              <a:rPr lang="en-US" dirty="0"/>
              <a:t>, Mediterranean Sea, </a:t>
            </a:r>
            <a:r>
              <a:rPr lang="en-US"/>
              <a:t>Tigris </a:t>
            </a:r>
            <a:r>
              <a:rPr lang="en-US" smtClean="0"/>
              <a:t>River</a:t>
            </a:r>
            <a:r>
              <a:rPr lang="en-US" dirty="0"/>
              <a:t>, and Euphrates River </a:t>
            </a:r>
          </a:p>
          <a:p>
            <a:endParaRPr lang="en-US" dirty="0" smtClean="0"/>
          </a:p>
          <a:p>
            <a:r>
              <a:rPr lang="en-US" dirty="0" smtClean="0"/>
              <a:t>“</a:t>
            </a:r>
            <a:r>
              <a:rPr lang="en-US" dirty="0"/>
              <a:t>I Can” locate the region known as the Fertile Crescent and the Nile River </a:t>
            </a:r>
            <a:r>
              <a:rPr lang="en-US" dirty="0" smtClean="0"/>
              <a:t>	valley</a:t>
            </a:r>
            <a:r>
              <a:rPr lang="en-US" dirty="0"/>
              <a:t>. </a:t>
            </a:r>
          </a:p>
          <a:p>
            <a:endParaRPr lang="en-US" dirty="0" smtClean="0"/>
          </a:p>
          <a:p>
            <a:r>
              <a:rPr lang="en-US" dirty="0" smtClean="0"/>
              <a:t>“</a:t>
            </a:r>
            <a:r>
              <a:rPr lang="en-US" dirty="0"/>
              <a:t>I Can” provide two or more examples of the impact of physical geography </a:t>
            </a:r>
            <a:r>
              <a:rPr lang="en-US" dirty="0" smtClean="0"/>
              <a:t>	on </a:t>
            </a:r>
            <a:r>
              <a:rPr lang="en-US" dirty="0"/>
              <a:t>the rise of civilization </a:t>
            </a:r>
          </a:p>
          <a:p>
            <a:endParaRPr lang="en-US" dirty="0" smtClean="0"/>
          </a:p>
          <a:p>
            <a:r>
              <a:rPr lang="en-US" dirty="0" smtClean="0"/>
              <a:t>“</a:t>
            </a:r>
            <a:r>
              <a:rPr lang="en-US" dirty="0"/>
              <a:t>I Can” create a mnemonic device can help me recall important geographic </a:t>
            </a:r>
            <a:r>
              <a:rPr lang="en-US" dirty="0" smtClean="0"/>
              <a:t>	items </a:t>
            </a:r>
            <a:r>
              <a:rPr lang="en-US" dirty="0"/>
              <a:t>(i.e. the five oceans and seven </a:t>
            </a:r>
            <a:r>
              <a:rPr lang="en-US" dirty="0" smtClean="0"/>
              <a:t>continents</a:t>
            </a:r>
            <a:r>
              <a:rPr lang="en-US" dirty="0"/>
              <a:t>)</a:t>
            </a:r>
          </a:p>
          <a:p>
            <a:pPr marL="342900" indent="-342900">
              <a:buAutoNum type="arabicPeriod"/>
            </a:pPr>
            <a:endParaRPr lang="en-US" dirty="0"/>
          </a:p>
        </p:txBody>
      </p:sp>
    </p:spTree>
    <p:extLst>
      <p:ext uri="{BB962C8B-B14F-4D97-AF65-F5344CB8AC3E}">
        <p14:creationId xmlns:p14="http://schemas.microsoft.com/office/powerpoint/2010/main" val="52874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505" y="445803"/>
            <a:ext cx="3960495" cy="51339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PowerPoint Template about business, globe, world">
            <a:hlinkClick r:id=""/>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04749" y="1457235"/>
            <a:ext cx="2743200" cy="1200329"/>
          </a:xfrm>
          <a:prstGeom prst="rect">
            <a:avLst/>
          </a:prstGeom>
          <a:noFill/>
        </p:spPr>
        <p:txBody>
          <a:bodyPr wrap="square" rtlCol="0">
            <a:spAutoFit/>
          </a:bodyPr>
          <a:lstStyle/>
          <a:p>
            <a:r>
              <a:rPr lang="en-US" b="1" dirty="0" smtClean="0"/>
              <a:t>LABEL MAP 1</a:t>
            </a:r>
          </a:p>
          <a:p>
            <a:endParaRPr lang="en-US" dirty="0" smtClean="0"/>
          </a:p>
          <a:p>
            <a:pPr marL="342900" indent="-342900">
              <a:buAutoNum type="arabicPeriod"/>
            </a:pPr>
            <a:r>
              <a:rPr lang="en-US" dirty="0" smtClean="0"/>
              <a:t>DRAW a compass rose if missing</a:t>
            </a:r>
          </a:p>
        </p:txBody>
      </p:sp>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6611" t="15682" r="26521" b="9683"/>
          <a:stretch/>
        </p:blipFill>
        <p:spPr bwMode="auto">
          <a:xfrm rot="5400000">
            <a:off x="5108564" y="2741760"/>
            <a:ext cx="3348195" cy="4265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4649924" y="5029200"/>
            <a:ext cx="426547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49924" y="4795713"/>
            <a:ext cx="609600" cy="246221"/>
          </a:xfrm>
          <a:prstGeom prst="rect">
            <a:avLst/>
          </a:prstGeom>
          <a:noFill/>
        </p:spPr>
        <p:txBody>
          <a:bodyPr wrap="square" rtlCol="0">
            <a:spAutoFit/>
          </a:bodyPr>
          <a:lstStyle/>
          <a:p>
            <a:r>
              <a:rPr lang="en-US" sz="1000" b="1" dirty="0" smtClean="0">
                <a:solidFill>
                  <a:srgbClr val="0000FF"/>
                </a:solidFill>
              </a:rPr>
              <a:t>Equator</a:t>
            </a:r>
            <a:endParaRPr lang="en-US" sz="1000" b="1" dirty="0">
              <a:solidFill>
                <a:srgbClr val="0000FF"/>
              </a:solidFill>
            </a:endParaRPr>
          </a:p>
        </p:txBody>
      </p:sp>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cxnSp>
        <p:nvCxnSpPr>
          <p:cNvPr id="10" name="Straight Connector 9"/>
          <p:cNvCxnSpPr/>
          <p:nvPr/>
        </p:nvCxnSpPr>
        <p:spPr>
          <a:xfrm>
            <a:off x="6705600" y="3733800"/>
            <a:ext cx="1" cy="2667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6033546" y="5493134"/>
            <a:ext cx="1097890" cy="246221"/>
          </a:xfrm>
          <a:prstGeom prst="rect">
            <a:avLst/>
          </a:prstGeom>
          <a:noFill/>
        </p:spPr>
        <p:txBody>
          <a:bodyPr wrap="square" rtlCol="0">
            <a:spAutoFit/>
          </a:bodyPr>
          <a:lstStyle/>
          <a:p>
            <a:r>
              <a:rPr lang="en-US" sz="1000" b="1" dirty="0" smtClean="0">
                <a:solidFill>
                  <a:srgbClr val="0000FF"/>
                </a:solidFill>
              </a:rPr>
              <a:t>Prime Meridian</a:t>
            </a:r>
            <a:endParaRPr lang="en-US" sz="1000" b="1" dirty="0">
              <a:solidFill>
                <a:srgbClr val="0000FF"/>
              </a:solidFill>
            </a:endParaRPr>
          </a:p>
        </p:txBody>
      </p:sp>
      <p:sp>
        <p:nvSpPr>
          <p:cNvPr id="12" name="Rectangle 11"/>
          <p:cNvSpPr/>
          <p:nvPr/>
        </p:nvSpPr>
        <p:spPr>
          <a:xfrm>
            <a:off x="4802324" y="1371601"/>
            <a:ext cx="3960676" cy="13715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47800" y="5795858"/>
            <a:ext cx="2971800" cy="646331"/>
          </a:xfrm>
          <a:prstGeom prst="rect">
            <a:avLst/>
          </a:prstGeom>
        </p:spPr>
        <p:txBody>
          <a:bodyPr wrap="square">
            <a:spAutoFit/>
          </a:bodyPr>
          <a:lstStyle/>
          <a:p>
            <a:pPr algn="ctr"/>
            <a:r>
              <a:rPr lang="en-US" dirty="0"/>
              <a:t>DRAW AND LABEL THE </a:t>
            </a:r>
            <a:r>
              <a:rPr lang="en-US" dirty="0" smtClean="0"/>
              <a:t>ITEMS ON </a:t>
            </a:r>
            <a:r>
              <a:rPr lang="en-US" b="1" dirty="0"/>
              <a:t>MAP 1</a:t>
            </a:r>
          </a:p>
        </p:txBody>
      </p:sp>
      <p:sp>
        <p:nvSpPr>
          <p:cNvPr id="5" name="Rectangle 4"/>
          <p:cNvSpPr/>
          <p:nvPr/>
        </p:nvSpPr>
        <p:spPr>
          <a:xfrm>
            <a:off x="1600200" y="2856637"/>
            <a:ext cx="3049723" cy="1200329"/>
          </a:xfrm>
          <a:prstGeom prst="rect">
            <a:avLst/>
          </a:prstGeom>
        </p:spPr>
        <p:txBody>
          <a:bodyPr wrap="square">
            <a:spAutoFit/>
          </a:bodyPr>
          <a:lstStyle/>
          <a:p>
            <a:r>
              <a:rPr lang="en-US" dirty="0" smtClean="0"/>
              <a:t>2.   What </a:t>
            </a:r>
            <a:r>
              <a:rPr lang="en-US" dirty="0"/>
              <a:t>is the name of the </a:t>
            </a:r>
            <a:endParaRPr lang="en-US" dirty="0" smtClean="0"/>
          </a:p>
          <a:p>
            <a:r>
              <a:rPr lang="en-US" dirty="0" smtClean="0"/>
              <a:t>horizontal </a:t>
            </a:r>
            <a:r>
              <a:rPr lang="en-US" dirty="0"/>
              <a:t>line that divides </a:t>
            </a:r>
            <a:endParaRPr lang="en-US" dirty="0" smtClean="0"/>
          </a:p>
          <a:p>
            <a:r>
              <a:rPr lang="en-US" dirty="0" smtClean="0"/>
              <a:t>Earth’s </a:t>
            </a:r>
            <a:r>
              <a:rPr lang="en-US" dirty="0"/>
              <a:t>Northern and Southern </a:t>
            </a:r>
            <a:endParaRPr lang="en-US" dirty="0" smtClean="0"/>
          </a:p>
          <a:p>
            <a:r>
              <a:rPr lang="en-US" dirty="0" smtClean="0"/>
              <a:t>Hemispheres?</a:t>
            </a:r>
            <a:endParaRPr lang="en-US" dirty="0"/>
          </a:p>
        </p:txBody>
      </p:sp>
      <p:sp>
        <p:nvSpPr>
          <p:cNvPr id="6" name="Rectangle 5"/>
          <p:cNvSpPr/>
          <p:nvPr/>
        </p:nvSpPr>
        <p:spPr>
          <a:xfrm>
            <a:off x="1604749" y="4381901"/>
            <a:ext cx="3045174" cy="923330"/>
          </a:xfrm>
          <a:prstGeom prst="rect">
            <a:avLst/>
          </a:prstGeom>
        </p:spPr>
        <p:txBody>
          <a:bodyPr wrap="square">
            <a:spAutoFit/>
          </a:bodyPr>
          <a:lstStyle/>
          <a:p>
            <a:r>
              <a:rPr lang="en-US" dirty="0" smtClean="0"/>
              <a:t>3. What </a:t>
            </a:r>
            <a:r>
              <a:rPr lang="en-US" dirty="0"/>
              <a:t>vertical line divides the Eastern and Western Hemispheres?</a:t>
            </a:r>
          </a:p>
        </p:txBody>
      </p:sp>
    </p:spTree>
    <p:extLst>
      <p:ext uri="{BB962C8B-B14F-4D97-AF65-F5344CB8AC3E}">
        <p14:creationId xmlns:p14="http://schemas.microsoft.com/office/powerpoint/2010/main" val="297453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4" grpId="0"/>
      <p:bldP spid="2"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505" y="445803"/>
            <a:ext cx="3960495" cy="51339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PowerPoint Template about business, globe, world">
            <a:hlinkClick r:id=""/>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56592" y="1174002"/>
            <a:ext cx="2895600" cy="1477328"/>
          </a:xfrm>
          <a:prstGeom prst="rect">
            <a:avLst/>
          </a:prstGeom>
          <a:noFill/>
        </p:spPr>
        <p:txBody>
          <a:bodyPr wrap="square" rtlCol="0">
            <a:spAutoFit/>
          </a:bodyPr>
          <a:lstStyle/>
          <a:p>
            <a:r>
              <a:rPr lang="en-US" b="1" dirty="0" smtClean="0"/>
              <a:t>Complete MAP 1</a:t>
            </a:r>
          </a:p>
          <a:p>
            <a:endParaRPr lang="en-US" dirty="0" smtClean="0"/>
          </a:p>
          <a:p>
            <a:pPr marL="342900" indent="-342900">
              <a:buAutoNum type="arabicPeriod"/>
            </a:pPr>
            <a:r>
              <a:rPr lang="en-US" dirty="0" smtClean="0"/>
              <a:t>Move on to questions </a:t>
            </a:r>
            <a:r>
              <a:rPr lang="en-US" dirty="0"/>
              <a:t>f</a:t>
            </a:r>
            <a:r>
              <a:rPr lang="en-US" dirty="0" smtClean="0"/>
              <a:t>our, five, six, seven  for MAP 1</a:t>
            </a:r>
          </a:p>
        </p:txBody>
      </p:sp>
      <p:sp>
        <p:nvSpPr>
          <p:cNvPr id="12" name="Rectangle 11"/>
          <p:cNvSpPr/>
          <p:nvPr/>
        </p:nvSpPr>
        <p:spPr>
          <a:xfrm>
            <a:off x="4777653" y="2743200"/>
            <a:ext cx="3960676" cy="2836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grpSp>
        <p:nvGrpSpPr>
          <p:cNvPr id="19" name="Group 18"/>
          <p:cNvGrpSpPr/>
          <p:nvPr/>
        </p:nvGrpSpPr>
        <p:grpSpPr>
          <a:xfrm rot="1012386">
            <a:off x="4367905" y="2475387"/>
            <a:ext cx="4265476" cy="3348195"/>
            <a:chOff x="4649924" y="3200400"/>
            <a:chExt cx="4265476" cy="3348195"/>
          </a:xfrm>
        </p:grpSpPr>
        <p:pic>
          <p:nvPicPr>
            <p:cNvPr id="2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6611" t="15682" r="26521" b="9683"/>
            <a:stretch/>
          </p:blipFill>
          <p:spPr bwMode="auto">
            <a:xfrm rot="5400000">
              <a:off x="5108564" y="2741760"/>
              <a:ext cx="3348195" cy="4265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Connector 21"/>
            <p:cNvCxnSpPr/>
            <p:nvPr/>
          </p:nvCxnSpPr>
          <p:spPr>
            <a:xfrm>
              <a:off x="4649924" y="5029200"/>
              <a:ext cx="426547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9924" y="4795713"/>
              <a:ext cx="609600" cy="246221"/>
            </a:xfrm>
            <a:prstGeom prst="rect">
              <a:avLst/>
            </a:prstGeom>
            <a:noFill/>
          </p:spPr>
          <p:txBody>
            <a:bodyPr wrap="square" rtlCol="0">
              <a:spAutoFit/>
            </a:bodyPr>
            <a:lstStyle/>
            <a:p>
              <a:r>
                <a:rPr lang="en-US" sz="1000" b="1" dirty="0" smtClean="0">
                  <a:solidFill>
                    <a:srgbClr val="0000FF"/>
                  </a:solidFill>
                </a:rPr>
                <a:t>Equator</a:t>
              </a:r>
              <a:endParaRPr lang="en-US" sz="1000" b="1" dirty="0">
                <a:solidFill>
                  <a:srgbClr val="0000FF"/>
                </a:solidFill>
              </a:endParaRPr>
            </a:p>
          </p:txBody>
        </p:sp>
        <p:cxnSp>
          <p:nvCxnSpPr>
            <p:cNvPr id="24" name="Straight Connector 23"/>
            <p:cNvCxnSpPr/>
            <p:nvPr/>
          </p:nvCxnSpPr>
          <p:spPr>
            <a:xfrm>
              <a:off x="6705600" y="3733800"/>
              <a:ext cx="1" cy="2667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6033546" y="5493134"/>
              <a:ext cx="1097890" cy="246221"/>
            </a:xfrm>
            <a:prstGeom prst="rect">
              <a:avLst/>
            </a:prstGeom>
            <a:noFill/>
          </p:spPr>
          <p:txBody>
            <a:bodyPr wrap="square" rtlCol="0">
              <a:spAutoFit/>
            </a:bodyPr>
            <a:lstStyle/>
            <a:p>
              <a:r>
                <a:rPr lang="en-US" sz="1000" b="1" dirty="0" smtClean="0">
                  <a:solidFill>
                    <a:srgbClr val="0000FF"/>
                  </a:solidFill>
                </a:rPr>
                <a:t>Prime Meridian</a:t>
              </a:r>
              <a:endParaRPr lang="en-US" sz="1000" b="1" dirty="0">
                <a:solidFill>
                  <a:srgbClr val="0000FF"/>
                </a:solidFill>
              </a:endParaRPr>
            </a:p>
          </p:txBody>
        </p:sp>
      </p:grpSp>
      <p:sp>
        <p:nvSpPr>
          <p:cNvPr id="20" name="Rectangle 19"/>
          <p:cNvSpPr/>
          <p:nvPr/>
        </p:nvSpPr>
        <p:spPr>
          <a:xfrm>
            <a:off x="1447800" y="2968735"/>
            <a:ext cx="2997680" cy="369332"/>
          </a:xfrm>
          <a:prstGeom prst="rect">
            <a:avLst/>
          </a:prstGeom>
        </p:spPr>
        <p:txBody>
          <a:bodyPr wrap="none">
            <a:spAutoFit/>
          </a:bodyPr>
          <a:lstStyle/>
          <a:p>
            <a:r>
              <a:rPr lang="en-US" dirty="0" smtClean="0"/>
              <a:t>2.    Label </a:t>
            </a:r>
            <a:r>
              <a:rPr lang="en-US" dirty="0"/>
              <a:t>MAP 1 as instructed</a:t>
            </a:r>
          </a:p>
        </p:txBody>
      </p:sp>
    </p:spTree>
    <p:extLst>
      <p:ext uri="{BB962C8B-B14F-4D97-AF65-F5344CB8AC3E}">
        <p14:creationId xmlns:p14="http://schemas.microsoft.com/office/powerpoint/2010/main" val="222678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078" y="832887"/>
            <a:ext cx="3952875" cy="51922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PowerPoint Template about business, globe, world">
            <a:hlinkClick r:id=""/>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825801" y="3209192"/>
            <a:ext cx="3960676" cy="2815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sp>
        <p:nvSpPr>
          <p:cNvPr id="10" name="TextBox 9"/>
          <p:cNvSpPr txBox="1"/>
          <p:nvPr/>
        </p:nvSpPr>
        <p:spPr>
          <a:xfrm>
            <a:off x="1447800" y="1295400"/>
            <a:ext cx="2895600" cy="1200329"/>
          </a:xfrm>
          <a:prstGeom prst="rect">
            <a:avLst/>
          </a:prstGeom>
          <a:noFill/>
        </p:spPr>
        <p:txBody>
          <a:bodyPr wrap="square" rtlCol="0">
            <a:spAutoFit/>
          </a:bodyPr>
          <a:lstStyle/>
          <a:p>
            <a:r>
              <a:rPr lang="en-US" b="1" dirty="0" smtClean="0"/>
              <a:t>Complete MAP 2</a:t>
            </a:r>
          </a:p>
          <a:p>
            <a:endParaRPr lang="en-US" dirty="0" smtClean="0"/>
          </a:p>
          <a:p>
            <a:pPr marL="342900" indent="-342900">
              <a:buAutoNum type="arabicPeriod"/>
            </a:pPr>
            <a:r>
              <a:rPr lang="en-US" dirty="0" smtClean="0"/>
              <a:t>Move on to questions one – eleven on MAP 2.</a:t>
            </a:r>
          </a:p>
        </p:txBody>
      </p:sp>
      <p:sp>
        <p:nvSpPr>
          <p:cNvPr id="5" name="Rectangle 4"/>
          <p:cNvSpPr/>
          <p:nvPr/>
        </p:nvSpPr>
        <p:spPr>
          <a:xfrm>
            <a:off x="1447800" y="2839860"/>
            <a:ext cx="2910349" cy="369332"/>
          </a:xfrm>
          <a:prstGeom prst="rect">
            <a:avLst/>
          </a:prstGeom>
        </p:spPr>
        <p:txBody>
          <a:bodyPr wrap="none">
            <a:spAutoFit/>
          </a:bodyPr>
          <a:lstStyle/>
          <a:p>
            <a:r>
              <a:rPr lang="en-US" dirty="0" smtClean="0"/>
              <a:t>2.   Label </a:t>
            </a:r>
            <a:r>
              <a:rPr lang="en-US" dirty="0"/>
              <a:t>MAP </a:t>
            </a:r>
            <a:r>
              <a:rPr lang="en-US" dirty="0" smtClean="0"/>
              <a:t>2 when asked.</a:t>
            </a:r>
            <a:endParaRPr lang="en-US" dirty="0"/>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75138">
            <a:off x="5057372" y="1421559"/>
            <a:ext cx="3325524" cy="43209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rot="1292945">
            <a:off x="4932982" y="2093274"/>
            <a:ext cx="3327206" cy="3621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07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wd">
                                    <p:tmPct val="10000"/>
                                  </p:iterate>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5"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00200" y="1582339"/>
            <a:ext cx="2971800" cy="4524315"/>
          </a:xfrm>
          <a:prstGeom prst="rect">
            <a:avLst/>
          </a:prstGeom>
          <a:noFill/>
        </p:spPr>
        <p:txBody>
          <a:bodyPr wrap="square" rtlCol="0">
            <a:spAutoFit/>
          </a:bodyPr>
          <a:lstStyle/>
          <a:p>
            <a:r>
              <a:rPr lang="en-US" b="1" dirty="0" smtClean="0"/>
              <a:t>WITH YOUR PARTNER…</a:t>
            </a:r>
          </a:p>
          <a:p>
            <a:endParaRPr lang="en-US" b="1" dirty="0"/>
          </a:p>
          <a:p>
            <a:r>
              <a:rPr lang="en-US" dirty="0" smtClean="0"/>
              <a:t>Complete the Geo-Challenge!</a:t>
            </a:r>
          </a:p>
          <a:p>
            <a:endParaRPr lang="en-US" dirty="0"/>
          </a:p>
          <a:p>
            <a:r>
              <a:rPr lang="en-US" dirty="0" smtClean="0"/>
              <a:t>Assessment at end of the week on all materials we covered with “Left Eye” Lever and the Geo-Challenge.</a:t>
            </a:r>
          </a:p>
          <a:p>
            <a:endParaRPr lang="en-US" dirty="0"/>
          </a:p>
          <a:p>
            <a:pPr marL="285750" indent="-285750">
              <a:buFont typeface="Arial" charset="0"/>
              <a:buChar char="•"/>
            </a:pPr>
            <a:r>
              <a:rPr lang="en-US" dirty="0" smtClean="0"/>
              <a:t>Absolute vs. Relative Location</a:t>
            </a:r>
          </a:p>
          <a:p>
            <a:pPr marL="285750" indent="-285750">
              <a:buFont typeface="Arial" charset="0"/>
              <a:buChar char="•"/>
            </a:pPr>
            <a:r>
              <a:rPr lang="en-US" dirty="0" smtClean="0"/>
              <a:t>Latitude and Longitude</a:t>
            </a:r>
          </a:p>
          <a:p>
            <a:pPr marL="285750" indent="-285750">
              <a:buFont typeface="Arial" charset="0"/>
              <a:buChar char="•"/>
            </a:pPr>
            <a:r>
              <a:rPr lang="en-US" dirty="0" smtClean="0"/>
              <a:t>Elements of a Map</a:t>
            </a:r>
          </a:p>
          <a:p>
            <a:pPr marL="285750" indent="-285750">
              <a:buFont typeface="Arial" charset="0"/>
              <a:buChar char="•"/>
            </a:pPr>
            <a:r>
              <a:rPr lang="en-US" dirty="0" smtClean="0"/>
              <a:t>Continents and Oceans</a:t>
            </a:r>
          </a:p>
          <a:p>
            <a:pPr marL="285750" indent="-285750">
              <a:buFont typeface="Arial" charset="0"/>
              <a:buChar char="•"/>
            </a:pPr>
            <a:r>
              <a:rPr lang="en-US" dirty="0"/>
              <a:t>o</a:t>
            </a:r>
            <a:r>
              <a:rPr lang="en-US" dirty="0" smtClean="0"/>
              <a:t>ther </a:t>
            </a:r>
            <a:r>
              <a:rPr lang="en-US" dirty="0"/>
              <a:t>l</a:t>
            </a:r>
            <a:r>
              <a:rPr lang="en-US" dirty="0" smtClean="0"/>
              <a:t>ocations on Geo-map</a:t>
            </a:r>
          </a:p>
        </p:txBody>
      </p:sp>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662081"/>
            <a:ext cx="3808273" cy="50022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6611" t="15682" r="26521" b="9683"/>
          <a:stretch/>
        </p:blipFill>
        <p:spPr bwMode="auto">
          <a:xfrm rot="4041685">
            <a:off x="5091935" y="2231567"/>
            <a:ext cx="2554847" cy="32547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75138">
            <a:off x="6329286" y="3245488"/>
            <a:ext cx="2292418" cy="29786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86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par>
                                <p:cTn id="16" presetID="10" presetClass="entr" presetSubtype="0" fill="hold"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00200" y="1582339"/>
            <a:ext cx="2971800" cy="1477328"/>
          </a:xfrm>
          <a:prstGeom prst="rect">
            <a:avLst/>
          </a:prstGeom>
          <a:noFill/>
        </p:spPr>
        <p:txBody>
          <a:bodyPr wrap="square" rtlCol="0">
            <a:spAutoFit/>
          </a:bodyPr>
          <a:lstStyle/>
          <a:p>
            <a:r>
              <a:rPr lang="en-US" b="1" dirty="0" smtClean="0"/>
              <a:t>WITH YOUR PARTNER…</a:t>
            </a:r>
          </a:p>
          <a:p>
            <a:endParaRPr lang="en-US" b="1" dirty="0"/>
          </a:p>
          <a:p>
            <a:r>
              <a:rPr lang="en-US" dirty="0" smtClean="0"/>
              <a:t>When all discovery questions are answered and Maps are labeled…</a:t>
            </a:r>
          </a:p>
        </p:txBody>
      </p:sp>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51" t="19579" r="34244" b="8674"/>
          <a:stretch/>
        </p:blipFill>
        <p:spPr bwMode="auto">
          <a:xfrm>
            <a:off x="5022007" y="1102585"/>
            <a:ext cx="3711065" cy="48619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00200" y="3752166"/>
            <a:ext cx="3086100" cy="646331"/>
          </a:xfrm>
          <a:prstGeom prst="rect">
            <a:avLst/>
          </a:prstGeom>
        </p:spPr>
        <p:txBody>
          <a:bodyPr wrap="square">
            <a:spAutoFit/>
          </a:bodyPr>
          <a:lstStyle/>
          <a:p>
            <a:r>
              <a:rPr lang="en-US" dirty="0"/>
              <a:t>Respond to the critical thinking questions on the back.</a:t>
            </a:r>
          </a:p>
        </p:txBody>
      </p:sp>
      <p:sp>
        <p:nvSpPr>
          <p:cNvPr id="12" name="Rectangle 11"/>
          <p:cNvSpPr/>
          <p:nvPr/>
        </p:nvSpPr>
        <p:spPr>
          <a:xfrm>
            <a:off x="5029200" y="1567684"/>
            <a:ext cx="3703872" cy="43759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20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3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PowerPoint Template about business, globe, world">
            <a:hlinkClick r:id=""/>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24400" y="4191000"/>
            <a:ext cx="4267200" cy="1295400"/>
          </a:xfrm>
          <a:prstGeom prst="rect">
            <a:avLst/>
          </a:prstGeom>
          <a:gradFill>
            <a:gsLst>
              <a:gs pos="48750">
                <a:srgbClr val="C1D0ED"/>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4267200"/>
            <a:ext cx="4267200" cy="707886"/>
          </a:xfrm>
          <a:prstGeom prst="rect">
            <a:avLst/>
          </a:prstGeom>
          <a:noFill/>
        </p:spPr>
        <p:txBody>
          <a:bodyPr wrap="square" lIns="91440" tIns="45720" rIns="91440" bIns="45720">
            <a:spAutoFit/>
          </a:bodyPr>
          <a:lstStyle/>
          <a:p>
            <a:pPr algn="ctr"/>
            <a:r>
              <a:rPr lang="en-US"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GEO-CHALLENGE</a:t>
            </a: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Rectangle 6"/>
          <p:cNvSpPr/>
          <p:nvPr/>
        </p:nvSpPr>
        <p:spPr>
          <a:xfrm>
            <a:off x="4724401" y="4876800"/>
            <a:ext cx="4267200" cy="461665"/>
          </a:xfrm>
          <a:prstGeom prst="rect">
            <a:avLst/>
          </a:prstGeom>
          <a:noFill/>
        </p:spPr>
        <p:txBody>
          <a:bodyPr wrap="square" lIns="91440" tIns="45720" rIns="91440" bIns="45720">
            <a:spAutoFit/>
          </a:bodyPr>
          <a:lstStyle/>
          <a:p>
            <a:pPr algn="ctr"/>
            <a:r>
              <a:rPr lang="en-US" sz="2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ANSWERS</a:t>
            </a:r>
            <a:endParaRPr lang="en-US"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861192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sp>
        <p:nvSpPr>
          <p:cNvPr id="5" name="Rectangle 4"/>
          <p:cNvSpPr/>
          <p:nvPr/>
        </p:nvSpPr>
        <p:spPr>
          <a:xfrm>
            <a:off x="1447800" y="1524000"/>
            <a:ext cx="3505200" cy="4524315"/>
          </a:xfrm>
          <a:prstGeom prst="rect">
            <a:avLst/>
          </a:prstGeom>
        </p:spPr>
        <p:txBody>
          <a:bodyPr wrap="square">
            <a:spAutoFit/>
          </a:bodyPr>
          <a:lstStyle/>
          <a:p>
            <a:r>
              <a:rPr lang="en-US" b="1" u="sng" dirty="0"/>
              <a:t>LABEL MAP </a:t>
            </a:r>
            <a:r>
              <a:rPr lang="en-US" b="1" u="sng" dirty="0" smtClean="0"/>
              <a:t>1</a:t>
            </a:r>
          </a:p>
          <a:p>
            <a:r>
              <a:rPr lang="en-US" dirty="0"/>
              <a:t>1. Next to the words “MAP 1”, </a:t>
            </a:r>
            <a:r>
              <a:rPr lang="en-US" b="1" dirty="0"/>
              <a:t>DRAW the cardinal directions</a:t>
            </a:r>
            <a:r>
              <a:rPr lang="en-US" dirty="0"/>
              <a:t>.</a:t>
            </a:r>
          </a:p>
          <a:p>
            <a:r>
              <a:rPr lang="en-US" b="1" dirty="0"/>
              <a:t> </a:t>
            </a:r>
            <a:endParaRPr lang="en-US" dirty="0"/>
          </a:p>
          <a:p>
            <a:r>
              <a:rPr lang="en-US" dirty="0"/>
              <a:t>2. What is the name of the </a:t>
            </a:r>
            <a:r>
              <a:rPr lang="en-US" i="1" dirty="0"/>
              <a:t>horizontal line</a:t>
            </a:r>
            <a:r>
              <a:rPr lang="en-US" dirty="0"/>
              <a:t> that divides Earth’s Northern and Southern Hemispheres?   </a:t>
            </a:r>
            <a:r>
              <a:rPr lang="en-US" b="1" i="1" dirty="0">
                <a:solidFill>
                  <a:srgbClr val="0000FF"/>
                </a:solidFill>
              </a:rPr>
              <a:t>Equator</a:t>
            </a:r>
            <a:endParaRPr lang="en-US" dirty="0">
              <a:solidFill>
                <a:srgbClr val="0000FF"/>
              </a:solidFill>
            </a:endParaRPr>
          </a:p>
          <a:p>
            <a:r>
              <a:rPr lang="en-US" dirty="0"/>
              <a:t> </a:t>
            </a:r>
          </a:p>
          <a:p>
            <a:r>
              <a:rPr lang="en-US" dirty="0"/>
              <a:t>3. What </a:t>
            </a:r>
            <a:r>
              <a:rPr lang="en-US" i="1" dirty="0"/>
              <a:t>vertical</a:t>
            </a:r>
            <a:r>
              <a:rPr lang="en-US" dirty="0"/>
              <a:t> (up and down) line divides the Eastern and Western Hemispheres? 		     </a:t>
            </a:r>
            <a:r>
              <a:rPr lang="en-US" b="1" i="1" dirty="0">
                <a:solidFill>
                  <a:srgbClr val="0000FF"/>
                </a:solidFill>
              </a:rPr>
              <a:t>Prime Meridian</a:t>
            </a:r>
            <a:endParaRPr lang="en-US" dirty="0">
              <a:solidFill>
                <a:srgbClr val="0000FF"/>
              </a:solidFill>
            </a:endParaRPr>
          </a:p>
          <a:p>
            <a:endParaRPr lang="en-US" b="1" dirty="0" smtClean="0"/>
          </a:p>
          <a:p>
            <a:r>
              <a:rPr lang="en-US" b="1" dirty="0" smtClean="0"/>
              <a:t>* </a:t>
            </a:r>
            <a:r>
              <a:rPr lang="en-US" b="1" dirty="0"/>
              <a:t>DRAW and LABEL the </a:t>
            </a:r>
            <a:r>
              <a:rPr lang="en-US" b="1" u="sng" dirty="0"/>
              <a:t>two</a:t>
            </a:r>
            <a:r>
              <a:rPr lang="en-US" b="1" dirty="0"/>
              <a:t> lines on MAP 1</a:t>
            </a:r>
            <a:r>
              <a:rPr lang="en-US" b="1" dirty="0" smtClean="0"/>
              <a:t>.</a:t>
            </a:r>
            <a:endParaRPr lang="en-US" dirty="0"/>
          </a:p>
        </p:txBody>
      </p:sp>
    </p:spTree>
    <p:extLst>
      <p:ext uri="{BB962C8B-B14F-4D97-AF65-F5344CB8AC3E}">
        <p14:creationId xmlns:p14="http://schemas.microsoft.com/office/powerpoint/2010/main" val="4293156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grpSp>
        <p:nvGrpSpPr>
          <p:cNvPr id="6" name="Group 5"/>
          <p:cNvGrpSpPr/>
          <p:nvPr/>
        </p:nvGrpSpPr>
        <p:grpSpPr>
          <a:xfrm>
            <a:off x="1191491" y="1113121"/>
            <a:ext cx="7952510" cy="4659996"/>
            <a:chOff x="0" y="0"/>
            <a:chExt cx="10541000" cy="6070600"/>
          </a:xfrm>
        </p:grpSpPr>
        <p:grpSp>
          <p:nvGrpSpPr>
            <p:cNvPr id="8" name="Group 7"/>
            <p:cNvGrpSpPr/>
            <p:nvPr/>
          </p:nvGrpSpPr>
          <p:grpSpPr>
            <a:xfrm>
              <a:off x="0" y="0"/>
              <a:ext cx="10541000" cy="6070600"/>
              <a:chOff x="0" y="0"/>
              <a:chExt cx="10541000" cy="6070600"/>
            </a:xfrm>
          </p:grpSpPr>
          <p:pic>
            <p:nvPicPr>
              <p:cNvPr id="24" name="Picture 23" descr="worldblank_bw"/>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541000" cy="6070600"/>
              </a:xfrm>
              <a:prstGeom prst="rect">
                <a:avLst/>
              </a:prstGeom>
              <a:noFill/>
              <a:ln>
                <a:noFill/>
              </a:ln>
              <a:extLst/>
            </p:spPr>
          </p:pic>
          <p:cxnSp>
            <p:nvCxnSpPr>
              <p:cNvPr id="25" name="Straight Connector 24"/>
              <p:cNvCxnSpPr>
                <a:stCxn id="24" idx="1"/>
                <a:endCxn id="24" idx="3"/>
              </p:cNvCxnSpPr>
              <p:nvPr/>
            </p:nvCxnSpPr>
            <p:spPr>
              <a:xfrm>
                <a:off x="0" y="3035300"/>
                <a:ext cx="1054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 Box 8"/>
            <p:cNvSpPr txBox="1"/>
            <p:nvPr/>
          </p:nvSpPr>
          <p:spPr>
            <a:xfrm>
              <a:off x="370840" y="2767964"/>
              <a:ext cx="978922"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Equator</a:t>
              </a:r>
              <a:endParaRPr lang="en-US" sz="1200" dirty="0">
                <a:effectLst/>
                <a:latin typeface="Times New Roman"/>
                <a:ea typeface="Times New Roman"/>
              </a:endParaRPr>
            </a:p>
          </p:txBody>
        </p:sp>
        <p:sp>
          <p:nvSpPr>
            <p:cNvPr id="10" name="Text Box 11"/>
            <p:cNvSpPr txBox="1"/>
            <p:nvPr/>
          </p:nvSpPr>
          <p:spPr>
            <a:xfrm rot="16200000">
              <a:off x="4015800" y="4617343"/>
              <a:ext cx="1435098" cy="30300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2617EF"/>
                  </a:solidFill>
                  <a:effectLst/>
                  <a:latin typeface="Times New Roman"/>
                  <a:ea typeface="Times New Roman"/>
                </a:rPr>
                <a:t>Prime Meridian</a:t>
              </a:r>
              <a:endParaRPr lang="en-US" sz="1200" dirty="0">
                <a:effectLst/>
                <a:latin typeface="Times New Roman"/>
                <a:ea typeface="Times New Roman"/>
              </a:endParaRPr>
            </a:p>
          </p:txBody>
        </p:sp>
      </p:grpSp>
      <p:cxnSp>
        <p:nvCxnSpPr>
          <p:cNvPr id="7" name="Straight Connector 6"/>
          <p:cNvCxnSpPr/>
          <p:nvPr/>
        </p:nvCxnSpPr>
        <p:spPr>
          <a:xfrm>
            <a:off x="4953000" y="1140953"/>
            <a:ext cx="0" cy="4632164"/>
          </a:xfrm>
          <a:prstGeom prst="line">
            <a:avLst/>
          </a:prstGeom>
          <a:ln w="38100">
            <a:solidFill>
              <a:srgbClr val="2617EF"/>
            </a:solidFill>
          </a:ln>
        </p:spPr>
        <p:style>
          <a:lnRef idx="1">
            <a:schemeClr val="accent1"/>
          </a:lnRef>
          <a:fillRef idx="0">
            <a:schemeClr val="accent1"/>
          </a:fillRef>
          <a:effectRef idx="0">
            <a:schemeClr val="accent1"/>
          </a:effectRef>
          <a:fontRef idx="minor">
            <a:schemeClr val="tx1"/>
          </a:fontRef>
        </p:style>
      </p:cxnSp>
      <p:pic>
        <p:nvPicPr>
          <p:cNvPr id="2" name="Picture 2" descr="http://ts3.mm.bing.net/th?id=H.4893072715810826&amp;w=161&amp;h=172&amp;c=7&amp;rs=1&amp;pid=1.7"/>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696200" y="4847928"/>
            <a:ext cx="892489" cy="95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689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sp>
        <p:nvSpPr>
          <p:cNvPr id="5" name="Rectangle 4"/>
          <p:cNvSpPr/>
          <p:nvPr/>
        </p:nvSpPr>
        <p:spPr>
          <a:xfrm>
            <a:off x="1447800" y="1219200"/>
            <a:ext cx="7010400" cy="4524315"/>
          </a:xfrm>
          <a:prstGeom prst="rect">
            <a:avLst/>
          </a:prstGeom>
        </p:spPr>
        <p:txBody>
          <a:bodyPr wrap="square">
            <a:spAutoFit/>
          </a:bodyPr>
          <a:lstStyle/>
          <a:p>
            <a:r>
              <a:rPr lang="en-US" b="1" u="sng" dirty="0"/>
              <a:t>LABEL MAP </a:t>
            </a:r>
            <a:r>
              <a:rPr lang="en-US" b="1" u="sng" dirty="0" smtClean="0"/>
              <a:t>1</a:t>
            </a:r>
          </a:p>
          <a:p>
            <a:r>
              <a:rPr lang="en-US" dirty="0"/>
              <a:t>4. What are the names of the seven continents?  </a:t>
            </a:r>
            <a:r>
              <a:rPr lang="en-US" b="1" i="1" dirty="0">
                <a:solidFill>
                  <a:srgbClr val="0000FF"/>
                </a:solidFill>
              </a:rPr>
              <a:t>The seven continents are North America, South America, Europe, Asia, Australia, Africa, Antarctica.</a:t>
            </a:r>
            <a:endParaRPr lang="en-US" dirty="0">
              <a:solidFill>
                <a:srgbClr val="0000FF"/>
              </a:solidFill>
            </a:endParaRPr>
          </a:p>
          <a:p>
            <a:r>
              <a:rPr lang="en-US" dirty="0"/>
              <a:t> </a:t>
            </a:r>
          </a:p>
          <a:p>
            <a:r>
              <a:rPr lang="en-US" dirty="0"/>
              <a:t>5. What are the names of the five oceans?  </a:t>
            </a:r>
            <a:r>
              <a:rPr lang="en-US" b="1" i="1" dirty="0">
                <a:solidFill>
                  <a:srgbClr val="0000FF"/>
                </a:solidFill>
              </a:rPr>
              <a:t>The five oceans are the </a:t>
            </a:r>
            <a:r>
              <a:rPr lang="en-US" b="1" i="1" u="sng" dirty="0">
                <a:solidFill>
                  <a:srgbClr val="0000FF"/>
                </a:solidFill>
              </a:rPr>
              <a:t>Southern</a:t>
            </a:r>
            <a:r>
              <a:rPr lang="en-US" b="1" i="1" dirty="0">
                <a:solidFill>
                  <a:srgbClr val="0000FF"/>
                </a:solidFill>
              </a:rPr>
              <a:t>, Atlantic, Indian, Pacific, and Arctic.</a:t>
            </a:r>
            <a:endParaRPr lang="en-US" dirty="0">
              <a:solidFill>
                <a:srgbClr val="0000FF"/>
              </a:solidFill>
            </a:endParaRPr>
          </a:p>
          <a:p>
            <a:endParaRPr lang="en-US" dirty="0" smtClean="0"/>
          </a:p>
          <a:p>
            <a:r>
              <a:rPr lang="en-US" dirty="0" smtClean="0"/>
              <a:t>* </a:t>
            </a:r>
            <a:r>
              <a:rPr lang="en-US" b="1" dirty="0"/>
              <a:t>LABEL the four seas</a:t>
            </a:r>
            <a:r>
              <a:rPr lang="en-US" dirty="0"/>
              <a:t>:  </a:t>
            </a:r>
            <a:r>
              <a:rPr lang="en-US" i="1" dirty="0">
                <a:solidFill>
                  <a:srgbClr val="FF0000"/>
                </a:solidFill>
              </a:rPr>
              <a:t>Mediterranean Sea, Red Sea, Caspian Sea, and Black Sea</a:t>
            </a:r>
            <a:r>
              <a:rPr lang="en-US" i="1" dirty="0" smtClean="0">
                <a:solidFill>
                  <a:srgbClr val="FF0000"/>
                </a:solidFill>
              </a:rPr>
              <a:t>.</a:t>
            </a:r>
            <a:endParaRPr lang="en-US" dirty="0"/>
          </a:p>
          <a:p>
            <a:endParaRPr lang="en-US" b="1" dirty="0" smtClean="0"/>
          </a:p>
          <a:p>
            <a:r>
              <a:rPr lang="en-US" b="1" dirty="0"/>
              <a:t> </a:t>
            </a:r>
            <a:endParaRPr lang="en-US" dirty="0"/>
          </a:p>
          <a:p>
            <a:pPr lvl="0"/>
            <a:r>
              <a:rPr lang="en-US" b="1" dirty="0" smtClean="0"/>
              <a:t>DID YOU???</a:t>
            </a:r>
          </a:p>
          <a:p>
            <a:pPr lvl="0"/>
            <a:r>
              <a:rPr lang="en-US" dirty="0" smtClean="0"/>
              <a:t>Label </a:t>
            </a:r>
            <a:r>
              <a:rPr lang="en-US" dirty="0"/>
              <a:t>the continents on Map 1 using a </a:t>
            </a:r>
            <a:r>
              <a:rPr lang="en-US" i="1" dirty="0"/>
              <a:t>black</a:t>
            </a:r>
            <a:r>
              <a:rPr lang="en-US" dirty="0"/>
              <a:t> pencil.  </a:t>
            </a:r>
            <a:endParaRPr lang="en-US" dirty="0" smtClean="0"/>
          </a:p>
          <a:p>
            <a:pPr lvl="0"/>
            <a:r>
              <a:rPr lang="en-US" u="sng" dirty="0" smtClean="0"/>
              <a:t>Outline</a:t>
            </a:r>
            <a:r>
              <a:rPr lang="en-US" dirty="0" smtClean="0"/>
              <a:t> </a:t>
            </a:r>
            <a:r>
              <a:rPr lang="en-US" dirty="0"/>
              <a:t>each continent using </a:t>
            </a:r>
            <a:r>
              <a:rPr lang="en-US" b="1" i="1" dirty="0"/>
              <a:t>7</a:t>
            </a:r>
            <a:r>
              <a:rPr lang="en-US" b="1" dirty="0"/>
              <a:t> different</a:t>
            </a:r>
            <a:r>
              <a:rPr lang="en-US" dirty="0"/>
              <a:t> </a:t>
            </a:r>
            <a:r>
              <a:rPr lang="en-US" b="1" dirty="0" smtClean="0">
                <a:solidFill>
                  <a:srgbClr val="FF0000"/>
                </a:solidFill>
              </a:rPr>
              <a:t>c</a:t>
            </a:r>
            <a:r>
              <a:rPr lang="en-US" b="1" dirty="0" smtClean="0">
                <a:solidFill>
                  <a:srgbClr val="5E84AE"/>
                </a:solidFill>
              </a:rPr>
              <a:t>o</a:t>
            </a:r>
            <a:r>
              <a:rPr lang="en-US" b="1" dirty="0" smtClean="0">
                <a:solidFill>
                  <a:srgbClr val="92D050"/>
                </a:solidFill>
              </a:rPr>
              <a:t>l</a:t>
            </a:r>
            <a:r>
              <a:rPr lang="en-US" b="1" dirty="0" smtClean="0">
                <a:solidFill>
                  <a:schemeClr val="accent6">
                    <a:lumMod val="75000"/>
                  </a:schemeClr>
                </a:solidFill>
              </a:rPr>
              <a:t>o</a:t>
            </a:r>
            <a:r>
              <a:rPr lang="en-US" b="1" dirty="0" smtClean="0">
                <a:solidFill>
                  <a:srgbClr val="6600CC"/>
                </a:solidFill>
              </a:rPr>
              <a:t>r</a:t>
            </a:r>
            <a:r>
              <a:rPr lang="en-US" b="1" dirty="0" smtClean="0">
                <a:solidFill>
                  <a:srgbClr val="FF66CC"/>
                </a:solidFill>
              </a:rPr>
              <a:t>s</a:t>
            </a:r>
            <a:endParaRPr lang="en-US" b="1" dirty="0">
              <a:solidFill>
                <a:srgbClr val="FF66CC"/>
              </a:solidFill>
            </a:endParaRPr>
          </a:p>
          <a:p>
            <a:pPr lvl="0"/>
            <a:r>
              <a:rPr lang="en-US" dirty="0"/>
              <a:t>Label oceans on Map 1 using a </a:t>
            </a:r>
            <a:r>
              <a:rPr lang="en-US" i="1" dirty="0">
                <a:solidFill>
                  <a:srgbClr val="0000FF"/>
                </a:solidFill>
              </a:rPr>
              <a:t>blue</a:t>
            </a:r>
            <a:r>
              <a:rPr lang="en-US" dirty="0"/>
              <a:t> pencil</a:t>
            </a:r>
            <a:r>
              <a:rPr lang="en-US" dirty="0" smtClean="0"/>
              <a:t>.</a:t>
            </a:r>
            <a:endParaRPr lang="en-US" dirty="0"/>
          </a:p>
        </p:txBody>
      </p:sp>
    </p:spTree>
    <p:extLst>
      <p:ext uri="{BB962C8B-B14F-4D97-AF65-F5344CB8AC3E}">
        <p14:creationId xmlns:p14="http://schemas.microsoft.com/office/powerpoint/2010/main" val="1227608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grpSp>
        <p:nvGrpSpPr>
          <p:cNvPr id="6" name="Group 5"/>
          <p:cNvGrpSpPr/>
          <p:nvPr/>
        </p:nvGrpSpPr>
        <p:grpSpPr>
          <a:xfrm>
            <a:off x="1191491" y="1107831"/>
            <a:ext cx="7952510" cy="4665286"/>
            <a:chOff x="0" y="-6891"/>
            <a:chExt cx="10541000" cy="6077491"/>
          </a:xfrm>
        </p:grpSpPr>
        <p:grpSp>
          <p:nvGrpSpPr>
            <p:cNvPr id="8" name="Group 7"/>
            <p:cNvGrpSpPr/>
            <p:nvPr/>
          </p:nvGrpSpPr>
          <p:grpSpPr>
            <a:xfrm>
              <a:off x="0" y="0"/>
              <a:ext cx="10541000" cy="6070600"/>
              <a:chOff x="0" y="0"/>
              <a:chExt cx="10541000" cy="6070600"/>
            </a:xfrm>
          </p:grpSpPr>
          <p:pic>
            <p:nvPicPr>
              <p:cNvPr id="24" name="Picture 23" descr="worldblank_bw"/>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541000" cy="6070600"/>
              </a:xfrm>
              <a:prstGeom prst="rect">
                <a:avLst/>
              </a:prstGeom>
              <a:noFill/>
              <a:ln>
                <a:noFill/>
              </a:ln>
              <a:extLst/>
            </p:spPr>
          </p:pic>
          <p:cxnSp>
            <p:nvCxnSpPr>
              <p:cNvPr id="25" name="Straight Connector 24"/>
              <p:cNvCxnSpPr>
                <a:stCxn id="24" idx="1"/>
                <a:endCxn id="24" idx="3"/>
              </p:cNvCxnSpPr>
              <p:nvPr/>
            </p:nvCxnSpPr>
            <p:spPr>
              <a:xfrm>
                <a:off x="0" y="3035300"/>
                <a:ext cx="1054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 Box 8"/>
            <p:cNvSpPr txBox="1"/>
            <p:nvPr/>
          </p:nvSpPr>
          <p:spPr>
            <a:xfrm>
              <a:off x="370840" y="2788307"/>
              <a:ext cx="978922"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Equator</a:t>
              </a:r>
              <a:endParaRPr lang="en-US" sz="1200" dirty="0">
                <a:effectLst/>
                <a:latin typeface="Times New Roman"/>
                <a:ea typeface="Times New Roman"/>
              </a:endParaRPr>
            </a:p>
          </p:txBody>
        </p:sp>
        <p:sp>
          <p:nvSpPr>
            <p:cNvPr id="10" name="Text Box 11"/>
            <p:cNvSpPr txBox="1"/>
            <p:nvPr/>
          </p:nvSpPr>
          <p:spPr>
            <a:xfrm rot="16200000">
              <a:off x="4116802" y="4617343"/>
              <a:ext cx="1435098" cy="3030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2617EF"/>
                  </a:solidFill>
                  <a:effectLst/>
                  <a:latin typeface="Times New Roman"/>
                  <a:ea typeface="Times New Roman"/>
                </a:rPr>
                <a:t>Prime Meridian</a:t>
              </a:r>
              <a:endParaRPr lang="en-US" sz="1200" dirty="0">
                <a:effectLst/>
                <a:latin typeface="Times New Roman"/>
                <a:ea typeface="Times New Roman"/>
              </a:endParaRPr>
            </a:p>
          </p:txBody>
        </p:sp>
        <p:sp>
          <p:nvSpPr>
            <p:cNvPr id="11" name="Text Box 12"/>
            <p:cNvSpPr txBox="1"/>
            <p:nvPr/>
          </p:nvSpPr>
          <p:spPr>
            <a:xfrm>
              <a:off x="1861670" y="951039"/>
              <a:ext cx="1027528" cy="5176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North America</a:t>
              </a:r>
              <a:endParaRPr lang="en-US" sz="1200" dirty="0">
                <a:effectLst/>
                <a:latin typeface="Times New Roman"/>
                <a:ea typeface="Times New Roman"/>
              </a:endParaRPr>
            </a:p>
          </p:txBody>
        </p:sp>
        <p:sp>
          <p:nvSpPr>
            <p:cNvPr id="12" name="Text Box 13"/>
            <p:cNvSpPr txBox="1"/>
            <p:nvPr/>
          </p:nvSpPr>
          <p:spPr>
            <a:xfrm>
              <a:off x="2965804" y="3266190"/>
              <a:ext cx="1041400"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South America</a:t>
              </a:r>
              <a:endParaRPr lang="en-US" sz="1200" dirty="0">
                <a:effectLst/>
                <a:latin typeface="Times New Roman"/>
                <a:ea typeface="Times New Roman"/>
              </a:endParaRPr>
            </a:p>
          </p:txBody>
        </p:sp>
        <p:sp>
          <p:nvSpPr>
            <p:cNvPr id="14" name="Text Box 14"/>
            <p:cNvSpPr txBox="1"/>
            <p:nvPr/>
          </p:nvSpPr>
          <p:spPr>
            <a:xfrm>
              <a:off x="5206998" y="2451101"/>
              <a:ext cx="829901"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Africa</a:t>
              </a:r>
              <a:endParaRPr lang="en-US" sz="1200" dirty="0">
                <a:effectLst/>
                <a:latin typeface="Times New Roman"/>
                <a:ea typeface="Times New Roman"/>
              </a:endParaRPr>
            </a:p>
          </p:txBody>
        </p:sp>
        <p:sp>
          <p:nvSpPr>
            <p:cNvPr id="15" name="Text Box 15"/>
            <p:cNvSpPr txBox="1"/>
            <p:nvPr/>
          </p:nvSpPr>
          <p:spPr>
            <a:xfrm>
              <a:off x="7048501" y="685800"/>
              <a:ext cx="622301"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Asia</a:t>
              </a:r>
              <a:endParaRPr lang="en-US" sz="1200" dirty="0">
                <a:effectLst/>
                <a:latin typeface="Times New Roman"/>
                <a:ea typeface="Times New Roman"/>
              </a:endParaRPr>
            </a:p>
          </p:txBody>
        </p:sp>
        <p:sp>
          <p:nvSpPr>
            <p:cNvPr id="16" name="Text Box 17"/>
            <p:cNvSpPr txBox="1"/>
            <p:nvPr/>
          </p:nvSpPr>
          <p:spPr>
            <a:xfrm>
              <a:off x="5109551" y="1012397"/>
              <a:ext cx="906099" cy="4300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Europe</a:t>
              </a:r>
              <a:endParaRPr lang="en-US" sz="1200" dirty="0">
                <a:effectLst/>
                <a:latin typeface="Times New Roman"/>
                <a:ea typeface="Times New Roman"/>
              </a:endParaRPr>
            </a:p>
          </p:txBody>
        </p:sp>
        <p:sp>
          <p:nvSpPr>
            <p:cNvPr id="17" name="Text Box 18"/>
            <p:cNvSpPr txBox="1"/>
            <p:nvPr/>
          </p:nvSpPr>
          <p:spPr>
            <a:xfrm>
              <a:off x="5562600" y="5702301"/>
              <a:ext cx="1143002"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Antarctica</a:t>
              </a:r>
              <a:endParaRPr lang="en-US" sz="1200" dirty="0">
                <a:effectLst/>
                <a:latin typeface="Times New Roman"/>
                <a:ea typeface="Times New Roman"/>
              </a:endParaRPr>
            </a:p>
          </p:txBody>
        </p:sp>
        <p:sp>
          <p:nvSpPr>
            <p:cNvPr id="18" name="Text Box 19"/>
            <p:cNvSpPr txBox="1"/>
            <p:nvPr/>
          </p:nvSpPr>
          <p:spPr>
            <a:xfrm>
              <a:off x="8318941" y="3880234"/>
              <a:ext cx="939359"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Australia</a:t>
              </a:r>
              <a:endParaRPr lang="en-US" sz="1200" dirty="0">
                <a:effectLst/>
                <a:latin typeface="Times New Roman"/>
                <a:ea typeface="Times New Roman"/>
              </a:endParaRPr>
            </a:p>
          </p:txBody>
        </p:sp>
        <p:sp>
          <p:nvSpPr>
            <p:cNvPr id="19" name="Text Box 20"/>
            <p:cNvSpPr txBox="1"/>
            <p:nvPr/>
          </p:nvSpPr>
          <p:spPr>
            <a:xfrm>
              <a:off x="5740401" y="5080000"/>
              <a:ext cx="1930401"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2617EF"/>
                  </a:solidFill>
                  <a:effectLst/>
                  <a:latin typeface="Times New Roman"/>
                  <a:ea typeface="Times New Roman"/>
                </a:rPr>
                <a:t>SOUTHERN OCEAN</a:t>
              </a:r>
              <a:endParaRPr lang="en-US" sz="1200" dirty="0">
                <a:effectLst/>
                <a:latin typeface="Times New Roman"/>
                <a:ea typeface="Times New Roman"/>
              </a:endParaRPr>
            </a:p>
          </p:txBody>
        </p:sp>
        <p:sp>
          <p:nvSpPr>
            <p:cNvPr id="20" name="Text Box 21"/>
            <p:cNvSpPr txBox="1"/>
            <p:nvPr/>
          </p:nvSpPr>
          <p:spPr>
            <a:xfrm>
              <a:off x="6680200" y="3175000"/>
              <a:ext cx="1181100"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2617EF"/>
                  </a:solidFill>
                  <a:effectLst/>
                  <a:latin typeface="Times New Roman"/>
                  <a:ea typeface="Times New Roman"/>
                </a:rPr>
                <a:t>INDIAN OCEAN</a:t>
              </a:r>
              <a:endParaRPr lang="en-US" sz="1200" dirty="0">
                <a:effectLst/>
                <a:latin typeface="Times New Roman"/>
                <a:ea typeface="Times New Roman"/>
              </a:endParaRPr>
            </a:p>
          </p:txBody>
        </p:sp>
        <p:sp>
          <p:nvSpPr>
            <p:cNvPr id="21" name="Text Box 22"/>
            <p:cNvSpPr txBox="1"/>
            <p:nvPr/>
          </p:nvSpPr>
          <p:spPr>
            <a:xfrm>
              <a:off x="3197103" y="1912281"/>
              <a:ext cx="1251194" cy="5388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2617EF"/>
                  </a:solidFill>
                  <a:effectLst/>
                  <a:latin typeface="Times New Roman"/>
                  <a:ea typeface="Times New Roman"/>
                </a:rPr>
                <a:t>ATLANTIC</a:t>
              </a:r>
              <a:endParaRPr lang="en-US" sz="1200" dirty="0">
                <a:effectLst/>
                <a:latin typeface="Times New Roman"/>
                <a:ea typeface="Times New Roman"/>
              </a:endParaRPr>
            </a:p>
            <a:p>
              <a:pPr marL="0" marR="0" algn="ctr">
                <a:spcBef>
                  <a:spcPts val="0"/>
                </a:spcBef>
                <a:spcAft>
                  <a:spcPts val="0"/>
                </a:spcAft>
              </a:pPr>
              <a:r>
                <a:rPr lang="en-US" sz="1000" b="1" dirty="0">
                  <a:solidFill>
                    <a:srgbClr val="2617EF"/>
                  </a:solidFill>
                  <a:effectLst/>
                  <a:latin typeface="Times New Roman"/>
                  <a:ea typeface="Times New Roman"/>
                </a:rPr>
                <a:t>OCEAN</a:t>
              </a:r>
              <a:endParaRPr lang="en-US" sz="1200" dirty="0">
                <a:effectLst/>
                <a:latin typeface="Times New Roman"/>
                <a:ea typeface="Times New Roman"/>
              </a:endParaRPr>
            </a:p>
          </p:txBody>
        </p:sp>
        <p:sp>
          <p:nvSpPr>
            <p:cNvPr id="22" name="Text Box 23"/>
            <p:cNvSpPr txBox="1"/>
            <p:nvPr/>
          </p:nvSpPr>
          <p:spPr>
            <a:xfrm>
              <a:off x="1168400" y="3289300"/>
              <a:ext cx="965200" cy="381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2617EF"/>
                  </a:solidFill>
                  <a:effectLst/>
                  <a:latin typeface="Times New Roman"/>
                  <a:ea typeface="Times New Roman"/>
                </a:rPr>
                <a:t>PACIFIC</a:t>
              </a:r>
              <a:endParaRPr lang="en-US" sz="1200" dirty="0">
                <a:effectLst/>
                <a:latin typeface="Times New Roman"/>
                <a:ea typeface="Times New Roman"/>
              </a:endParaRPr>
            </a:p>
            <a:p>
              <a:pPr marL="0" marR="0" algn="ctr">
                <a:spcBef>
                  <a:spcPts val="0"/>
                </a:spcBef>
                <a:spcAft>
                  <a:spcPts val="0"/>
                </a:spcAft>
              </a:pPr>
              <a:r>
                <a:rPr lang="en-US" sz="1000" b="1" dirty="0">
                  <a:solidFill>
                    <a:srgbClr val="2617EF"/>
                  </a:solidFill>
                  <a:effectLst/>
                  <a:latin typeface="Times New Roman"/>
                  <a:ea typeface="Times New Roman"/>
                </a:rPr>
                <a:t>OCEAN</a:t>
              </a:r>
              <a:endParaRPr lang="en-US" sz="1200" dirty="0">
                <a:effectLst/>
                <a:latin typeface="Times New Roman"/>
                <a:ea typeface="Times New Roman"/>
              </a:endParaRPr>
            </a:p>
          </p:txBody>
        </p:sp>
        <p:sp>
          <p:nvSpPr>
            <p:cNvPr id="23" name="Text Box 24"/>
            <p:cNvSpPr txBox="1"/>
            <p:nvPr/>
          </p:nvSpPr>
          <p:spPr>
            <a:xfrm>
              <a:off x="6145754" y="-6891"/>
              <a:ext cx="1736005" cy="3240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2617EF"/>
                  </a:solidFill>
                  <a:effectLst/>
                  <a:latin typeface="Times New Roman"/>
                  <a:ea typeface="Times New Roman"/>
                </a:rPr>
                <a:t>ARCTIC OCEAN</a:t>
              </a:r>
              <a:endParaRPr lang="en-US" sz="1200" dirty="0">
                <a:effectLst/>
                <a:latin typeface="Times New Roman"/>
                <a:ea typeface="Times New Roman"/>
              </a:endParaRPr>
            </a:p>
          </p:txBody>
        </p:sp>
      </p:grpSp>
      <p:cxnSp>
        <p:nvCxnSpPr>
          <p:cNvPr id="7" name="Straight Connector 6"/>
          <p:cNvCxnSpPr/>
          <p:nvPr/>
        </p:nvCxnSpPr>
        <p:spPr>
          <a:xfrm>
            <a:off x="4953000" y="1143000"/>
            <a:ext cx="0" cy="4650247"/>
          </a:xfrm>
          <a:prstGeom prst="line">
            <a:avLst/>
          </a:prstGeom>
          <a:ln w="38100">
            <a:solidFill>
              <a:srgbClr val="2617E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rot="706926">
            <a:off x="4797668" y="2312032"/>
            <a:ext cx="986167" cy="215444"/>
          </a:xfrm>
          <a:prstGeom prst="rect">
            <a:avLst/>
          </a:prstGeom>
        </p:spPr>
        <p:txBody>
          <a:bodyPr wrap="none">
            <a:spAutoFit/>
          </a:bodyPr>
          <a:lstStyle/>
          <a:p>
            <a:r>
              <a:rPr lang="en-US" sz="800" i="1" dirty="0">
                <a:solidFill>
                  <a:srgbClr val="0000FF"/>
                </a:solidFill>
              </a:rPr>
              <a:t>Mediterranean Sea</a:t>
            </a:r>
            <a:endParaRPr lang="en-US" sz="800" dirty="0">
              <a:solidFill>
                <a:srgbClr val="0000FF"/>
              </a:solidFill>
            </a:endParaRPr>
          </a:p>
        </p:txBody>
      </p:sp>
      <p:sp>
        <p:nvSpPr>
          <p:cNvPr id="3" name="Rectangle 2"/>
          <p:cNvSpPr/>
          <p:nvPr/>
        </p:nvSpPr>
        <p:spPr>
          <a:xfrm rot="3758312">
            <a:off x="5518765" y="2741095"/>
            <a:ext cx="553357" cy="230832"/>
          </a:xfrm>
          <a:prstGeom prst="rect">
            <a:avLst/>
          </a:prstGeom>
        </p:spPr>
        <p:txBody>
          <a:bodyPr wrap="none">
            <a:spAutoFit/>
          </a:bodyPr>
          <a:lstStyle/>
          <a:p>
            <a:r>
              <a:rPr lang="en-US" sz="900" i="1" dirty="0">
                <a:solidFill>
                  <a:srgbClr val="0000FF"/>
                </a:solidFill>
              </a:rPr>
              <a:t>Red Sea</a:t>
            </a:r>
            <a:endParaRPr lang="en-US" sz="900" dirty="0">
              <a:solidFill>
                <a:srgbClr val="0000FF"/>
              </a:solidFill>
            </a:endParaRPr>
          </a:p>
        </p:txBody>
      </p:sp>
      <p:sp>
        <p:nvSpPr>
          <p:cNvPr id="4" name="Rectangle 3"/>
          <p:cNvSpPr/>
          <p:nvPr/>
        </p:nvSpPr>
        <p:spPr>
          <a:xfrm rot="3913438">
            <a:off x="5664701" y="2134472"/>
            <a:ext cx="684803" cy="215444"/>
          </a:xfrm>
          <a:prstGeom prst="rect">
            <a:avLst/>
          </a:prstGeom>
        </p:spPr>
        <p:txBody>
          <a:bodyPr wrap="none">
            <a:spAutoFit/>
          </a:bodyPr>
          <a:lstStyle/>
          <a:p>
            <a:r>
              <a:rPr lang="en-US" sz="800" i="1" dirty="0">
                <a:solidFill>
                  <a:srgbClr val="0000FF"/>
                </a:solidFill>
              </a:rPr>
              <a:t>Caspian Sea</a:t>
            </a:r>
            <a:endParaRPr lang="en-US" sz="800" dirty="0">
              <a:solidFill>
                <a:srgbClr val="0000FF"/>
              </a:solidFill>
            </a:endParaRPr>
          </a:p>
        </p:txBody>
      </p:sp>
      <p:sp>
        <p:nvSpPr>
          <p:cNvPr id="5" name="Rectangle 4"/>
          <p:cNvSpPr/>
          <p:nvPr/>
        </p:nvSpPr>
        <p:spPr>
          <a:xfrm>
            <a:off x="5308630" y="2085098"/>
            <a:ext cx="627095" cy="230832"/>
          </a:xfrm>
          <a:prstGeom prst="rect">
            <a:avLst/>
          </a:prstGeom>
        </p:spPr>
        <p:txBody>
          <a:bodyPr wrap="none">
            <a:spAutoFit/>
          </a:bodyPr>
          <a:lstStyle/>
          <a:p>
            <a:r>
              <a:rPr lang="en-US" sz="900" i="1" dirty="0">
                <a:solidFill>
                  <a:srgbClr val="0000FF"/>
                </a:solidFill>
              </a:rPr>
              <a:t>Black Sea</a:t>
            </a:r>
            <a:endParaRPr lang="en-US" sz="900" dirty="0">
              <a:solidFill>
                <a:srgbClr val="0000FF"/>
              </a:solidFill>
            </a:endParaRPr>
          </a:p>
        </p:txBody>
      </p:sp>
      <p:sp>
        <p:nvSpPr>
          <p:cNvPr id="30" name="Text Box 22"/>
          <p:cNvSpPr txBox="1"/>
          <p:nvPr/>
        </p:nvSpPr>
        <p:spPr>
          <a:xfrm>
            <a:off x="2437065" y="2253384"/>
            <a:ext cx="943946" cy="4136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smtClean="0">
                <a:solidFill>
                  <a:srgbClr val="00B050"/>
                </a:solidFill>
                <a:effectLst/>
                <a:latin typeface="Times New Roman"/>
                <a:ea typeface="Times New Roman"/>
              </a:rPr>
              <a:t>United States</a:t>
            </a:r>
            <a:endParaRPr lang="en-US" sz="1200" dirty="0">
              <a:solidFill>
                <a:srgbClr val="00B050"/>
              </a:solidFill>
              <a:effectLst/>
              <a:latin typeface="Times New Roman"/>
              <a:ea typeface="Times New Roman"/>
            </a:endParaRPr>
          </a:p>
        </p:txBody>
      </p:sp>
    </p:spTree>
    <p:extLst>
      <p:ext uri="{BB962C8B-B14F-4D97-AF65-F5344CB8AC3E}">
        <p14:creationId xmlns:p14="http://schemas.microsoft.com/office/powerpoint/2010/main" val="196691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464403"/>
            <a:ext cx="7239000" cy="830997"/>
          </a:xfrm>
          <a:prstGeom prst="rect">
            <a:avLst/>
          </a:prstGeom>
          <a:noFill/>
        </p:spPr>
        <p:txBody>
          <a:bodyPr wrap="square" rtlCol="0">
            <a:spAutoFit/>
          </a:bodyPr>
          <a:lstStyle/>
          <a:p>
            <a:pPr algn="ctr"/>
            <a:r>
              <a:rPr lang="en-US" sz="4800" b="1" dirty="0">
                <a:solidFill>
                  <a:srgbClr val="FF0000"/>
                </a:solidFill>
              </a:rPr>
              <a:t>THINK – PAIR – </a:t>
            </a:r>
            <a:r>
              <a:rPr lang="en-US" sz="4800" b="1" dirty="0" smtClean="0">
                <a:solidFill>
                  <a:srgbClr val="FF0000"/>
                </a:solidFill>
              </a:rPr>
              <a:t>SHARE</a:t>
            </a:r>
            <a:endParaRPr lang="en-US" sz="4800" b="1" dirty="0">
              <a:solidFill>
                <a:srgbClr val="FF0000"/>
              </a:solidFill>
            </a:endParaRPr>
          </a:p>
        </p:txBody>
      </p:sp>
      <p:sp>
        <p:nvSpPr>
          <p:cNvPr id="2" name="Rectangle 1"/>
          <p:cNvSpPr/>
          <p:nvPr/>
        </p:nvSpPr>
        <p:spPr>
          <a:xfrm>
            <a:off x="1524000" y="1676400"/>
            <a:ext cx="7391400" cy="4401205"/>
          </a:xfrm>
          <a:prstGeom prst="rect">
            <a:avLst/>
          </a:prstGeom>
        </p:spPr>
        <p:txBody>
          <a:bodyPr wrap="square">
            <a:spAutoFit/>
          </a:bodyPr>
          <a:lstStyle/>
          <a:p>
            <a:pPr algn="ctr"/>
            <a:r>
              <a:rPr lang="en-US" sz="4000" b="1" dirty="0"/>
              <a:t>There are </a:t>
            </a:r>
            <a:endParaRPr lang="en-US" sz="4000" b="1" dirty="0" smtClean="0"/>
          </a:p>
          <a:p>
            <a:pPr algn="ctr"/>
            <a:r>
              <a:rPr lang="en-US" sz="4000" b="1" dirty="0" smtClean="0">
                <a:solidFill>
                  <a:srgbClr val="0000FF"/>
                </a:solidFill>
              </a:rPr>
              <a:t>7 </a:t>
            </a:r>
            <a:r>
              <a:rPr lang="en-US" sz="4000" b="1" dirty="0">
                <a:solidFill>
                  <a:srgbClr val="0000FF"/>
                </a:solidFill>
              </a:rPr>
              <a:t>continents</a:t>
            </a:r>
            <a:r>
              <a:rPr lang="en-US" sz="4000" b="1" dirty="0"/>
              <a:t> </a:t>
            </a:r>
          </a:p>
          <a:p>
            <a:pPr algn="ctr"/>
            <a:r>
              <a:rPr lang="en-US" sz="4000" b="1" dirty="0"/>
              <a:t>and </a:t>
            </a:r>
          </a:p>
          <a:p>
            <a:pPr algn="ctr"/>
            <a:r>
              <a:rPr lang="en-US" sz="4000" b="1" dirty="0">
                <a:solidFill>
                  <a:srgbClr val="0000FF"/>
                </a:solidFill>
              </a:rPr>
              <a:t>5 oceans</a:t>
            </a:r>
            <a:r>
              <a:rPr lang="en-US" sz="4000" b="1" dirty="0"/>
              <a:t> on our planet.  </a:t>
            </a:r>
          </a:p>
          <a:p>
            <a:pPr algn="ctr"/>
            <a:endParaRPr lang="en-US" sz="4000" b="1" dirty="0"/>
          </a:p>
          <a:p>
            <a:pPr algn="ctr"/>
            <a:r>
              <a:rPr lang="en-US" sz="4000" b="1" dirty="0">
                <a:solidFill>
                  <a:schemeClr val="accent3">
                    <a:lumMod val="50000"/>
                  </a:schemeClr>
                </a:solidFill>
              </a:rPr>
              <a:t>How many of them can you name? (Prove it)</a:t>
            </a:r>
            <a:endParaRPr lang="en-US" sz="4000" dirty="0">
              <a:solidFill>
                <a:schemeClr val="accent3">
                  <a:lumMod val="50000"/>
                </a:schemeClr>
              </a:solidFill>
            </a:endParaRPr>
          </a:p>
        </p:txBody>
      </p:sp>
    </p:spTree>
    <p:extLst>
      <p:ext uri="{BB962C8B-B14F-4D97-AF65-F5344CB8AC3E}">
        <p14:creationId xmlns:p14="http://schemas.microsoft.com/office/powerpoint/2010/main" val="690559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sp>
        <p:nvSpPr>
          <p:cNvPr id="5" name="Rectangle 4"/>
          <p:cNvSpPr/>
          <p:nvPr/>
        </p:nvSpPr>
        <p:spPr>
          <a:xfrm>
            <a:off x="1447800" y="1524000"/>
            <a:ext cx="3505200" cy="1200329"/>
          </a:xfrm>
          <a:prstGeom prst="rect">
            <a:avLst/>
          </a:prstGeom>
        </p:spPr>
        <p:txBody>
          <a:bodyPr wrap="square">
            <a:spAutoFit/>
          </a:bodyPr>
          <a:lstStyle/>
          <a:p>
            <a:r>
              <a:rPr lang="en-US" b="1" u="sng" dirty="0" smtClean="0"/>
              <a:t>LABEL MAP 1</a:t>
            </a:r>
          </a:p>
          <a:p>
            <a:endParaRPr lang="en-US" dirty="0"/>
          </a:p>
          <a:p>
            <a:r>
              <a:rPr lang="en-US" dirty="0" smtClean="0"/>
              <a:t>6.    Find </a:t>
            </a:r>
            <a:r>
              <a:rPr lang="en-US" dirty="0"/>
              <a:t>the United States on </a:t>
            </a:r>
            <a:r>
              <a:rPr lang="en-US" dirty="0" smtClean="0"/>
              <a:t>your</a:t>
            </a:r>
          </a:p>
          <a:p>
            <a:r>
              <a:rPr lang="en-US" dirty="0"/>
              <a:t> </a:t>
            </a:r>
            <a:r>
              <a:rPr lang="en-US" dirty="0" smtClean="0"/>
              <a:t>      </a:t>
            </a:r>
            <a:r>
              <a:rPr lang="en-US" dirty="0"/>
              <a:t>map</a:t>
            </a:r>
            <a:r>
              <a:rPr lang="en-US" dirty="0" smtClean="0"/>
              <a:t>.</a:t>
            </a:r>
            <a:endParaRPr lang="en-US" dirty="0"/>
          </a:p>
        </p:txBody>
      </p:sp>
    </p:spTree>
    <p:extLst>
      <p:ext uri="{BB962C8B-B14F-4D97-AF65-F5344CB8AC3E}">
        <p14:creationId xmlns:p14="http://schemas.microsoft.com/office/powerpoint/2010/main" val="1855011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grpSp>
        <p:nvGrpSpPr>
          <p:cNvPr id="6" name="Group 5"/>
          <p:cNvGrpSpPr/>
          <p:nvPr/>
        </p:nvGrpSpPr>
        <p:grpSpPr>
          <a:xfrm>
            <a:off x="1191491" y="1107831"/>
            <a:ext cx="7952510" cy="4665286"/>
            <a:chOff x="0" y="-6891"/>
            <a:chExt cx="10541000" cy="6077491"/>
          </a:xfrm>
        </p:grpSpPr>
        <p:grpSp>
          <p:nvGrpSpPr>
            <p:cNvPr id="8" name="Group 7"/>
            <p:cNvGrpSpPr/>
            <p:nvPr/>
          </p:nvGrpSpPr>
          <p:grpSpPr>
            <a:xfrm>
              <a:off x="0" y="0"/>
              <a:ext cx="10541000" cy="6070600"/>
              <a:chOff x="0" y="0"/>
              <a:chExt cx="10541000" cy="6070600"/>
            </a:xfrm>
          </p:grpSpPr>
          <p:pic>
            <p:nvPicPr>
              <p:cNvPr id="24" name="Picture 23" descr="worldblank_bw"/>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541000" cy="6070600"/>
              </a:xfrm>
              <a:prstGeom prst="rect">
                <a:avLst/>
              </a:prstGeom>
              <a:noFill/>
              <a:ln>
                <a:noFill/>
              </a:ln>
              <a:extLst/>
            </p:spPr>
          </p:pic>
          <p:cxnSp>
            <p:nvCxnSpPr>
              <p:cNvPr id="25" name="Straight Connector 24"/>
              <p:cNvCxnSpPr>
                <a:stCxn id="24" idx="1"/>
                <a:endCxn id="24" idx="3"/>
              </p:cNvCxnSpPr>
              <p:nvPr/>
            </p:nvCxnSpPr>
            <p:spPr>
              <a:xfrm>
                <a:off x="0" y="3035300"/>
                <a:ext cx="1054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 Box 8"/>
            <p:cNvSpPr txBox="1"/>
            <p:nvPr/>
          </p:nvSpPr>
          <p:spPr>
            <a:xfrm>
              <a:off x="370840" y="2788307"/>
              <a:ext cx="978922"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Equator</a:t>
              </a:r>
              <a:endParaRPr lang="en-US" sz="1200" dirty="0">
                <a:effectLst/>
                <a:latin typeface="Times New Roman"/>
                <a:ea typeface="Times New Roman"/>
              </a:endParaRPr>
            </a:p>
          </p:txBody>
        </p:sp>
        <p:sp>
          <p:nvSpPr>
            <p:cNvPr id="10" name="Text Box 11"/>
            <p:cNvSpPr txBox="1"/>
            <p:nvPr/>
          </p:nvSpPr>
          <p:spPr>
            <a:xfrm rot="16200000">
              <a:off x="4116802" y="4617343"/>
              <a:ext cx="1435098" cy="3030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2617EF"/>
                  </a:solidFill>
                  <a:effectLst/>
                  <a:latin typeface="Times New Roman"/>
                  <a:ea typeface="Times New Roman"/>
                </a:rPr>
                <a:t>Prime Meridian</a:t>
              </a:r>
              <a:endParaRPr lang="en-US" sz="1200" dirty="0">
                <a:effectLst/>
                <a:latin typeface="Times New Roman"/>
                <a:ea typeface="Times New Roman"/>
              </a:endParaRPr>
            </a:p>
          </p:txBody>
        </p:sp>
        <p:sp>
          <p:nvSpPr>
            <p:cNvPr id="11" name="Text Box 12"/>
            <p:cNvSpPr txBox="1"/>
            <p:nvPr/>
          </p:nvSpPr>
          <p:spPr>
            <a:xfrm>
              <a:off x="1861670" y="951039"/>
              <a:ext cx="1027528" cy="5176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North America</a:t>
              </a:r>
              <a:endParaRPr lang="en-US" sz="1200" dirty="0">
                <a:effectLst/>
                <a:latin typeface="Times New Roman"/>
                <a:ea typeface="Times New Roman"/>
              </a:endParaRPr>
            </a:p>
          </p:txBody>
        </p:sp>
        <p:sp>
          <p:nvSpPr>
            <p:cNvPr id="12" name="Text Box 13"/>
            <p:cNvSpPr txBox="1"/>
            <p:nvPr/>
          </p:nvSpPr>
          <p:spPr>
            <a:xfrm>
              <a:off x="2965804" y="3266190"/>
              <a:ext cx="1041400"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South America</a:t>
              </a:r>
              <a:endParaRPr lang="en-US" sz="1200" dirty="0">
                <a:effectLst/>
                <a:latin typeface="Times New Roman"/>
                <a:ea typeface="Times New Roman"/>
              </a:endParaRPr>
            </a:p>
          </p:txBody>
        </p:sp>
        <p:sp>
          <p:nvSpPr>
            <p:cNvPr id="14" name="Text Box 14"/>
            <p:cNvSpPr txBox="1"/>
            <p:nvPr/>
          </p:nvSpPr>
          <p:spPr>
            <a:xfrm>
              <a:off x="5206998" y="2451101"/>
              <a:ext cx="829901"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Africa</a:t>
              </a:r>
              <a:endParaRPr lang="en-US" sz="1200" dirty="0">
                <a:effectLst/>
                <a:latin typeface="Times New Roman"/>
                <a:ea typeface="Times New Roman"/>
              </a:endParaRPr>
            </a:p>
          </p:txBody>
        </p:sp>
        <p:sp>
          <p:nvSpPr>
            <p:cNvPr id="15" name="Text Box 15"/>
            <p:cNvSpPr txBox="1"/>
            <p:nvPr/>
          </p:nvSpPr>
          <p:spPr>
            <a:xfrm>
              <a:off x="7048501" y="685800"/>
              <a:ext cx="622301"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Asia</a:t>
              </a:r>
              <a:endParaRPr lang="en-US" sz="1200" dirty="0">
                <a:effectLst/>
                <a:latin typeface="Times New Roman"/>
                <a:ea typeface="Times New Roman"/>
              </a:endParaRPr>
            </a:p>
          </p:txBody>
        </p:sp>
        <p:sp>
          <p:nvSpPr>
            <p:cNvPr id="16" name="Text Box 17"/>
            <p:cNvSpPr txBox="1"/>
            <p:nvPr/>
          </p:nvSpPr>
          <p:spPr>
            <a:xfrm>
              <a:off x="5109551" y="1012397"/>
              <a:ext cx="906099" cy="4300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Europe</a:t>
              </a:r>
              <a:endParaRPr lang="en-US" sz="1200" dirty="0">
                <a:effectLst/>
                <a:latin typeface="Times New Roman"/>
                <a:ea typeface="Times New Roman"/>
              </a:endParaRPr>
            </a:p>
          </p:txBody>
        </p:sp>
        <p:sp>
          <p:nvSpPr>
            <p:cNvPr id="17" name="Text Box 18"/>
            <p:cNvSpPr txBox="1"/>
            <p:nvPr/>
          </p:nvSpPr>
          <p:spPr>
            <a:xfrm>
              <a:off x="5562600" y="5702301"/>
              <a:ext cx="1143002"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Antarctica</a:t>
              </a:r>
              <a:endParaRPr lang="en-US" sz="1200" dirty="0">
                <a:effectLst/>
                <a:latin typeface="Times New Roman"/>
                <a:ea typeface="Times New Roman"/>
              </a:endParaRPr>
            </a:p>
          </p:txBody>
        </p:sp>
        <p:sp>
          <p:nvSpPr>
            <p:cNvPr id="18" name="Text Box 19"/>
            <p:cNvSpPr txBox="1"/>
            <p:nvPr/>
          </p:nvSpPr>
          <p:spPr>
            <a:xfrm>
              <a:off x="8318941" y="3880234"/>
              <a:ext cx="939359"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Times New Roman"/>
                  <a:ea typeface="Times New Roman"/>
                </a:rPr>
                <a:t>Australia</a:t>
              </a:r>
              <a:endParaRPr lang="en-US" sz="1200" dirty="0">
                <a:effectLst/>
                <a:latin typeface="Times New Roman"/>
                <a:ea typeface="Times New Roman"/>
              </a:endParaRPr>
            </a:p>
          </p:txBody>
        </p:sp>
        <p:sp>
          <p:nvSpPr>
            <p:cNvPr id="19" name="Text Box 20"/>
            <p:cNvSpPr txBox="1"/>
            <p:nvPr/>
          </p:nvSpPr>
          <p:spPr>
            <a:xfrm>
              <a:off x="5740401" y="5080000"/>
              <a:ext cx="1930401"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2617EF"/>
                  </a:solidFill>
                  <a:effectLst/>
                  <a:latin typeface="Times New Roman"/>
                  <a:ea typeface="Times New Roman"/>
                </a:rPr>
                <a:t>SOUTHERN OCEAN</a:t>
              </a:r>
              <a:endParaRPr lang="en-US" sz="1200" dirty="0">
                <a:effectLst/>
                <a:latin typeface="Times New Roman"/>
                <a:ea typeface="Times New Roman"/>
              </a:endParaRPr>
            </a:p>
          </p:txBody>
        </p:sp>
        <p:sp>
          <p:nvSpPr>
            <p:cNvPr id="20" name="Text Box 21"/>
            <p:cNvSpPr txBox="1"/>
            <p:nvPr/>
          </p:nvSpPr>
          <p:spPr>
            <a:xfrm>
              <a:off x="6680200" y="3175000"/>
              <a:ext cx="1181100"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2617EF"/>
                  </a:solidFill>
                  <a:effectLst/>
                  <a:latin typeface="Times New Roman"/>
                  <a:ea typeface="Times New Roman"/>
                </a:rPr>
                <a:t>INDIAN OCEAN</a:t>
              </a:r>
              <a:endParaRPr lang="en-US" sz="1200" dirty="0">
                <a:effectLst/>
                <a:latin typeface="Times New Roman"/>
                <a:ea typeface="Times New Roman"/>
              </a:endParaRPr>
            </a:p>
          </p:txBody>
        </p:sp>
        <p:sp>
          <p:nvSpPr>
            <p:cNvPr id="21" name="Text Box 22"/>
            <p:cNvSpPr txBox="1"/>
            <p:nvPr/>
          </p:nvSpPr>
          <p:spPr>
            <a:xfrm>
              <a:off x="3197103" y="1912281"/>
              <a:ext cx="1251194" cy="5388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2617EF"/>
                  </a:solidFill>
                  <a:effectLst/>
                  <a:latin typeface="Times New Roman"/>
                  <a:ea typeface="Times New Roman"/>
                </a:rPr>
                <a:t>ATLANTIC</a:t>
              </a:r>
              <a:endParaRPr lang="en-US" sz="1200" dirty="0">
                <a:effectLst/>
                <a:latin typeface="Times New Roman"/>
                <a:ea typeface="Times New Roman"/>
              </a:endParaRPr>
            </a:p>
            <a:p>
              <a:pPr marL="0" marR="0" algn="ctr">
                <a:spcBef>
                  <a:spcPts val="0"/>
                </a:spcBef>
                <a:spcAft>
                  <a:spcPts val="0"/>
                </a:spcAft>
              </a:pPr>
              <a:r>
                <a:rPr lang="en-US" sz="1000" b="1" dirty="0">
                  <a:solidFill>
                    <a:srgbClr val="2617EF"/>
                  </a:solidFill>
                  <a:effectLst/>
                  <a:latin typeface="Times New Roman"/>
                  <a:ea typeface="Times New Roman"/>
                </a:rPr>
                <a:t>OCEAN</a:t>
              </a:r>
              <a:endParaRPr lang="en-US" sz="1200" dirty="0">
                <a:effectLst/>
                <a:latin typeface="Times New Roman"/>
                <a:ea typeface="Times New Roman"/>
              </a:endParaRPr>
            </a:p>
          </p:txBody>
        </p:sp>
        <p:sp>
          <p:nvSpPr>
            <p:cNvPr id="22" name="Text Box 23"/>
            <p:cNvSpPr txBox="1"/>
            <p:nvPr/>
          </p:nvSpPr>
          <p:spPr>
            <a:xfrm>
              <a:off x="1168400" y="3289300"/>
              <a:ext cx="965200" cy="381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2617EF"/>
                  </a:solidFill>
                  <a:effectLst/>
                  <a:latin typeface="Times New Roman"/>
                  <a:ea typeface="Times New Roman"/>
                </a:rPr>
                <a:t>PACIFIC</a:t>
              </a:r>
              <a:endParaRPr lang="en-US" sz="1200" dirty="0">
                <a:effectLst/>
                <a:latin typeface="Times New Roman"/>
                <a:ea typeface="Times New Roman"/>
              </a:endParaRPr>
            </a:p>
            <a:p>
              <a:pPr marL="0" marR="0" algn="ctr">
                <a:spcBef>
                  <a:spcPts val="0"/>
                </a:spcBef>
                <a:spcAft>
                  <a:spcPts val="0"/>
                </a:spcAft>
              </a:pPr>
              <a:r>
                <a:rPr lang="en-US" sz="1000" b="1" dirty="0">
                  <a:solidFill>
                    <a:srgbClr val="2617EF"/>
                  </a:solidFill>
                  <a:effectLst/>
                  <a:latin typeface="Times New Roman"/>
                  <a:ea typeface="Times New Roman"/>
                </a:rPr>
                <a:t>OCEAN</a:t>
              </a:r>
              <a:endParaRPr lang="en-US" sz="1200" dirty="0">
                <a:effectLst/>
                <a:latin typeface="Times New Roman"/>
                <a:ea typeface="Times New Roman"/>
              </a:endParaRPr>
            </a:p>
          </p:txBody>
        </p:sp>
        <p:sp>
          <p:nvSpPr>
            <p:cNvPr id="23" name="Text Box 24"/>
            <p:cNvSpPr txBox="1"/>
            <p:nvPr/>
          </p:nvSpPr>
          <p:spPr>
            <a:xfrm>
              <a:off x="6145754" y="-6891"/>
              <a:ext cx="1736005" cy="3240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2617EF"/>
                  </a:solidFill>
                  <a:effectLst/>
                  <a:latin typeface="Times New Roman"/>
                  <a:ea typeface="Times New Roman"/>
                </a:rPr>
                <a:t>ARCTIC OCEAN</a:t>
              </a:r>
              <a:endParaRPr lang="en-US" sz="1200" dirty="0">
                <a:effectLst/>
                <a:latin typeface="Times New Roman"/>
                <a:ea typeface="Times New Roman"/>
              </a:endParaRPr>
            </a:p>
          </p:txBody>
        </p:sp>
      </p:grpSp>
      <p:cxnSp>
        <p:nvCxnSpPr>
          <p:cNvPr id="7" name="Straight Connector 6"/>
          <p:cNvCxnSpPr/>
          <p:nvPr/>
        </p:nvCxnSpPr>
        <p:spPr>
          <a:xfrm>
            <a:off x="4953000" y="1143000"/>
            <a:ext cx="0" cy="4650247"/>
          </a:xfrm>
          <a:prstGeom prst="line">
            <a:avLst/>
          </a:prstGeom>
          <a:ln w="38100">
            <a:solidFill>
              <a:srgbClr val="2617E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rot="706926">
            <a:off x="4797668" y="2312032"/>
            <a:ext cx="986167" cy="215444"/>
          </a:xfrm>
          <a:prstGeom prst="rect">
            <a:avLst/>
          </a:prstGeom>
        </p:spPr>
        <p:txBody>
          <a:bodyPr wrap="none">
            <a:spAutoFit/>
          </a:bodyPr>
          <a:lstStyle/>
          <a:p>
            <a:r>
              <a:rPr lang="en-US" sz="800" i="1" dirty="0">
                <a:solidFill>
                  <a:srgbClr val="0000FF"/>
                </a:solidFill>
              </a:rPr>
              <a:t>Mediterranean Sea</a:t>
            </a:r>
            <a:endParaRPr lang="en-US" sz="800" dirty="0">
              <a:solidFill>
                <a:srgbClr val="0000FF"/>
              </a:solidFill>
            </a:endParaRPr>
          </a:p>
        </p:txBody>
      </p:sp>
      <p:sp>
        <p:nvSpPr>
          <p:cNvPr id="3" name="Rectangle 2"/>
          <p:cNvSpPr/>
          <p:nvPr/>
        </p:nvSpPr>
        <p:spPr>
          <a:xfrm rot="3758312">
            <a:off x="5518765" y="2741095"/>
            <a:ext cx="553357" cy="230832"/>
          </a:xfrm>
          <a:prstGeom prst="rect">
            <a:avLst/>
          </a:prstGeom>
        </p:spPr>
        <p:txBody>
          <a:bodyPr wrap="none">
            <a:spAutoFit/>
          </a:bodyPr>
          <a:lstStyle/>
          <a:p>
            <a:r>
              <a:rPr lang="en-US" sz="900" i="1" dirty="0">
                <a:solidFill>
                  <a:srgbClr val="0000FF"/>
                </a:solidFill>
              </a:rPr>
              <a:t>Red Sea</a:t>
            </a:r>
            <a:endParaRPr lang="en-US" sz="900" dirty="0">
              <a:solidFill>
                <a:srgbClr val="0000FF"/>
              </a:solidFill>
            </a:endParaRPr>
          </a:p>
        </p:txBody>
      </p:sp>
      <p:sp>
        <p:nvSpPr>
          <p:cNvPr id="4" name="Rectangle 3"/>
          <p:cNvSpPr/>
          <p:nvPr/>
        </p:nvSpPr>
        <p:spPr>
          <a:xfrm rot="3913438">
            <a:off x="5664701" y="2134472"/>
            <a:ext cx="684803" cy="215444"/>
          </a:xfrm>
          <a:prstGeom prst="rect">
            <a:avLst/>
          </a:prstGeom>
        </p:spPr>
        <p:txBody>
          <a:bodyPr wrap="none">
            <a:spAutoFit/>
          </a:bodyPr>
          <a:lstStyle/>
          <a:p>
            <a:r>
              <a:rPr lang="en-US" sz="800" i="1" dirty="0">
                <a:solidFill>
                  <a:srgbClr val="0000FF"/>
                </a:solidFill>
              </a:rPr>
              <a:t>Caspian Sea</a:t>
            </a:r>
            <a:endParaRPr lang="en-US" sz="800" dirty="0">
              <a:solidFill>
                <a:srgbClr val="0000FF"/>
              </a:solidFill>
            </a:endParaRPr>
          </a:p>
        </p:txBody>
      </p:sp>
      <p:sp>
        <p:nvSpPr>
          <p:cNvPr id="5" name="Rectangle 4"/>
          <p:cNvSpPr/>
          <p:nvPr/>
        </p:nvSpPr>
        <p:spPr>
          <a:xfrm>
            <a:off x="5308630" y="2085098"/>
            <a:ext cx="627095" cy="230832"/>
          </a:xfrm>
          <a:prstGeom prst="rect">
            <a:avLst/>
          </a:prstGeom>
        </p:spPr>
        <p:txBody>
          <a:bodyPr wrap="none">
            <a:spAutoFit/>
          </a:bodyPr>
          <a:lstStyle/>
          <a:p>
            <a:r>
              <a:rPr lang="en-US" sz="900" i="1" dirty="0">
                <a:solidFill>
                  <a:srgbClr val="0000FF"/>
                </a:solidFill>
              </a:rPr>
              <a:t>Black Sea</a:t>
            </a:r>
            <a:endParaRPr lang="en-US" sz="900" dirty="0">
              <a:solidFill>
                <a:srgbClr val="0000FF"/>
              </a:solidFill>
            </a:endParaRPr>
          </a:p>
        </p:txBody>
      </p:sp>
      <p:sp>
        <p:nvSpPr>
          <p:cNvPr id="30" name="Text Box 22"/>
          <p:cNvSpPr txBox="1"/>
          <p:nvPr/>
        </p:nvSpPr>
        <p:spPr>
          <a:xfrm>
            <a:off x="2437065" y="2253384"/>
            <a:ext cx="943946" cy="4136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smtClean="0">
                <a:solidFill>
                  <a:srgbClr val="00B050"/>
                </a:solidFill>
                <a:effectLst/>
                <a:latin typeface="Times New Roman"/>
                <a:ea typeface="Times New Roman"/>
              </a:rPr>
              <a:t>United States</a:t>
            </a:r>
            <a:endParaRPr lang="en-US" sz="1200" dirty="0">
              <a:solidFill>
                <a:srgbClr val="00B050"/>
              </a:solidFill>
              <a:effectLst/>
              <a:latin typeface="Times New Roman"/>
              <a:ea typeface="Times New Roman"/>
            </a:endParaRPr>
          </a:p>
        </p:txBody>
      </p:sp>
      <p:sp>
        <p:nvSpPr>
          <p:cNvPr id="28" name="Oval 27"/>
          <p:cNvSpPr/>
          <p:nvPr/>
        </p:nvSpPr>
        <p:spPr>
          <a:xfrm>
            <a:off x="2437065" y="1987713"/>
            <a:ext cx="1068135" cy="679287"/>
          </a:xfrm>
          <a:prstGeom prst="ellipse">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733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13262" y="22554"/>
            <a:ext cx="2291938" cy="369332"/>
          </a:xfrm>
          <a:prstGeom prst="rect">
            <a:avLst/>
          </a:prstGeom>
        </p:spPr>
        <p:txBody>
          <a:bodyPr wrap="square">
            <a:spAutoFit/>
          </a:bodyPr>
          <a:lstStyle/>
          <a:p>
            <a:r>
              <a:rPr lang="en-US" b="1" u="sng" dirty="0"/>
              <a:t>LABEL MAP </a:t>
            </a:r>
            <a:r>
              <a:rPr lang="en-US" b="1" u="sng" dirty="0" smtClean="0"/>
              <a:t>2</a:t>
            </a:r>
            <a:endParaRPr lang="en-US" b="1" u="sng" dirty="0"/>
          </a:p>
        </p:txBody>
      </p:sp>
      <p:sp>
        <p:nvSpPr>
          <p:cNvPr id="2" name="Rectangle 1"/>
          <p:cNvSpPr/>
          <p:nvPr/>
        </p:nvSpPr>
        <p:spPr>
          <a:xfrm>
            <a:off x="1295400" y="533400"/>
            <a:ext cx="3276600" cy="4247317"/>
          </a:xfrm>
          <a:prstGeom prst="rect">
            <a:avLst/>
          </a:prstGeom>
        </p:spPr>
        <p:txBody>
          <a:bodyPr wrap="square">
            <a:spAutoFit/>
          </a:bodyPr>
          <a:lstStyle/>
          <a:p>
            <a:pPr marL="342900" indent="-342900">
              <a:buAutoNum type="arabicPeriod"/>
            </a:pPr>
            <a:r>
              <a:rPr lang="en-US" dirty="0" smtClean="0"/>
              <a:t>In </a:t>
            </a:r>
            <a:r>
              <a:rPr lang="en-US" dirty="0"/>
              <a:t>the margins of MAP 2, </a:t>
            </a:r>
            <a:endParaRPr lang="en-US" dirty="0" smtClean="0"/>
          </a:p>
          <a:p>
            <a:r>
              <a:rPr lang="en-US" b="1" dirty="0" smtClean="0"/>
              <a:t>DRAW </a:t>
            </a:r>
            <a:r>
              <a:rPr lang="en-US" b="1" dirty="0"/>
              <a:t>in the cardinal directions</a:t>
            </a:r>
            <a:r>
              <a:rPr lang="en-US" dirty="0"/>
              <a:t>.</a:t>
            </a:r>
          </a:p>
          <a:p>
            <a:endParaRPr lang="en-US" dirty="0" smtClean="0"/>
          </a:p>
          <a:p>
            <a:endParaRPr lang="en-US" dirty="0"/>
          </a:p>
          <a:p>
            <a:r>
              <a:rPr lang="en-US" dirty="0" smtClean="0"/>
              <a:t>2</a:t>
            </a:r>
            <a:r>
              <a:rPr lang="en-US" dirty="0"/>
              <a:t>. Locate the continent of Africa on Map 2 in your ISN (see text pg. 3)</a:t>
            </a:r>
            <a:r>
              <a:rPr lang="en-US" b="1" dirty="0"/>
              <a:t>.  </a:t>
            </a:r>
            <a:endParaRPr lang="en-US" b="1" dirty="0" smtClean="0"/>
          </a:p>
          <a:p>
            <a:r>
              <a:rPr lang="en-US" b="1" dirty="0" smtClean="0"/>
              <a:t>LABEL </a:t>
            </a:r>
            <a:r>
              <a:rPr lang="en-US" b="1" dirty="0"/>
              <a:t>the continent of Africa.</a:t>
            </a:r>
            <a:endParaRPr lang="en-US" dirty="0"/>
          </a:p>
          <a:p>
            <a:endParaRPr lang="en-US" dirty="0" smtClean="0"/>
          </a:p>
          <a:p>
            <a:endParaRPr lang="en-US" dirty="0"/>
          </a:p>
          <a:p>
            <a:r>
              <a:rPr lang="en-US" dirty="0" smtClean="0"/>
              <a:t>3</a:t>
            </a:r>
            <a:r>
              <a:rPr lang="en-US" dirty="0"/>
              <a:t>. On which continent did they find the earliest human fossils</a:t>
            </a:r>
            <a:r>
              <a:rPr lang="en-US" dirty="0" smtClean="0"/>
              <a:t>? </a:t>
            </a:r>
          </a:p>
          <a:p>
            <a:r>
              <a:rPr lang="en-US" b="1" dirty="0" smtClean="0"/>
              <a:t>DRAW </a:t>
            </a:r>
            <a:r>
              <a:rPr lang="en-US" b="1" dirty="0"/>
              <a:t>an X on MAP 2 to show where the earliest human fossils have been found. </a:t>
            </a:r>
            <a:endParaRPr lang="en-US" dirty="0"/>
          </a:p>
        </p:txBody>
      </p:sp>
      <p:pic>
        <p:nvPicPr>
          <p:cNvPr id="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709246"/>
            <a:ext cx="4321726" cy="56153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descr="http://ts3.mm.bing.net/th?id=H.4893072715810826&amp;w=161&amp;h=172&amp;c=7&amp;rs=1&amp;pid=1.7"/>
          <p:cNvPicPr>
            <a:picLocks noChangeAspect="1" noChangeArrowheads="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064368" y="5393254"/>
            <a:ext cx="437503" cy="4673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19800" y="4500265"/>
            <a:ext cx="93147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Africa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Rectangle 34"/>
          <p:cNvSpPr/>
          <p:nvPr/>
        </p:nvSpPr>
        <p:spPr>
          <a:xfrm>
            <a:off x="7696200" y="4800600"/>
            <a:ext cx="32573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72154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13262" y="22554"/>
            <a:ext cx="2291938" cy="369332"/>
          </a:xfrm>
          <a:prstGeom prst="rect">
            <a:avLst/>
          </a:prstGeom>
        </p:spPr>
        <p:txBody>
          <a:bodyPr wrap="square">
            <a:spAutoFit/>
          </a:bodyPr>
          <a:lstStyle/>
          <a:p>
            <a:r>
              <a:rPr lang="en-US" b="1" u="sng" dirty="0"/>
              <a:t>LABEL MAP </a:t>
            </a:r>
            <a:r>
              <a:rPr lang="en-US" b="1" u="sng" dirty="0" smtClean="0"/>
              <a:t>2</a:t>
            </a:r>
            <a:endParaRPr lang="en-US" b="1" u="sng" dirty="0"/>
          </a:p>
        </p:txBody>
      </p:sp>
      <p:sp>
        <p:nvSpPr>
          <p:cNvPr id="2" name="Rectangle 1"/>
          <p:cNvSpPr/>
          <p:nvPr/>
        </p:nvSpPr>
        <p:spPr>
          <a:xfrm>
            <a:off x="1295400" y="533400"/>
            <a:ext cx="3276600" cy="646331"/>
          </a:xfrm>
          <a:prstGeom prst="rect">
            <a:avLst/>
          </a:prstGeom>
        </p:spPr>
        <p:txBody>
          <a:bodyPr wrap="square">
            <a:spAutoFit/>
          </a:bodyPr>
          <a:lstStyle/>
          <a:p>
            <a:r>
              <a:rPr lang="en-US" dirty="0"/>
              <a:t>4. Which continent is north of Africa?  </a:t>
            </a:r>
            <a:r>
              <a:rPr lang="en-US" b="1" dirty="0" smtClean="0"/>
              <a:t>LABEL it</a:t>
            </a:r>
            <a:endParaRPr lang="en-US" dirty="0"/>
          </a:p>
        </p:txBody>
      </p:sp>
      <p:pic>
        <p:nvPicPr>
          <p:cNvPr id="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709246"/>
            <a:ext cx="4321726" cy="56153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descr="http://ts3.mm.bing.net/th?id=H.4893072715810826&amp;w=161&amp;h=172&amp;c=7&amp;rs=1&amp;pid=1.7"/>
          <p:cNvPicPr>
            <a:picLocks noChangeAspect="1" noChangeArrowheads="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064368" y="5393254"/>
            <a:ext cx="437503" cy="4673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19800" y="4500265"/>
            <a:ext cx="93147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Africa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Rectangle 34"/>
          <p:cNvSpPr/>
          <p:nvPr/>
        </p:nvSpPr>
        <p:spPr>
          <a:xfrm>
            <a:off x="7696200" y="4800600"/>
            <a:ext cx="32573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871330" y="2209800"/>
            <a:ext cx="122841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EUROPE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8095572" y="2209800"/>
            <a:ext cx="78418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ASIA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295400" y="1356315"/>
            <a:ext cx="3276600" cy="646331"/>
          </a:xfrm>
          <a:prstGeom prst="rect">
            <a:avLst/>
          </a:prstGeom>
        </p:spPr>
        <p:txBody>
          <a:bodyPr wrap="square">
            <a:spAutoFit/>
          </a:bodyPr>
          <a:lstStyle/>
          <a:p>
            <a:r>
              <a:rPr lang="en-US" dirty="0"/>
              <a:t>5. Which continent lies to the northeast of Africa? </a:t>
            </a:r>
            <a:r>
              <a:rPr lang="en-US" b="1" dirty="0"/>
              <a:t>LABEL </a:t>
            </a:r>
            <a:r>
              <a:rPr lang="en-US" b="1" dirty="0" smtClean="0"/>
              <a:t>it</a:t>
            </a:r>
            <a:endParaRPr lang="en-US" dirty="0"/>
          </a:p>
        </p:txBody>
      </p:sp>
      <p:sp>
        <p:nvSpPr>
          <p:cNvPr id="5" name="Rectangle 4"/>
          <p:cNvSpPr/>
          <p:nvPr/>
        </p:nvSpPr>
        <p:spPr>
          <a:xfrm>
            <a:off x="1299330" y="2133600"/>
            <a:ext cx="3272670" cy="923330"/>
          </a:xfrm>
          <a:prstGeom prst="rect">
            <a:avLst/>
          </a:prstGeom>
        </p:spPr>
        <p:txBody>
          <a:bodyPr wrap="square">
            <a:spAutoFit/>
          </a:bodyPr>
          <a:lstStyle/>
          <a:p>
            <a:r>
              <a:rPr lang="en-US" b="1" dirty="0" smtClean="0"/>
              <a:t>NAME and LABEL the body of water off the WEST coast of Africa.  	</a:t>
            </a:r>
          </a:p>
        </p:txBody>
      </p:sp>
      <p:sp>
        <p:nvSpPr>
          <p:cNvPr id="6" name="Rectangle 5"/>
          <p:cNvSpPr/>
          <p:nvPr/>
        </p:nvSpPr>
        <p:spPr>
          <a:xfrm rot="16200000">
            <a:off x="4129492" y="2816376"/>
            <a:ext cx="1582484" cy="369332"/>
          </a:xfrm>
          <a:prstGeom prst="rect">
            <a:avLst/>
          </a:prstGeom>
        </p:spPr>
        <p:txBody>
          <a:bodyPr wrap="none">
            <a:spAutoFit/>
          </a:bodyPr>
          <a:lstStyle/>
          <a:p>
            <a:r>
              <a:rPr lang="en-US" b="1" i="1" dirty="0">
                <a:solidFill>
                  <a:srgbClr val="0000FF"/>
                </a:solidFill>
              </a:rPr>
              <a:t>Atlantic Ocean</a:t>
            </a:r>
            <a:endParaRPr lang="en-US" dirty="0">
              <a:solidFill>
                <a:srgbClr val="0000FF"/>
              </a:solidFill>
            </a:endParaRPr>
          </a:p>
        </p:txBody>
      </p:sp>
      <p:sp>
        <p:nvSpPr>
          <p:cNvPr id="7" name="Rectangle 6"/>
          <p:cNvSpPr/>
          <p:nvPr/>
        </p:nvSpPr>
        <p:spPr>
          <a:xfrm>
            <a:off x="1295400" y="3236295"/>
            <a:ext cx="3276600" cy="923330"/>
          </a:xfrm>
          <a:prstGeom prst="rect">
            <a:avLst/>
          </a:prstGeom>
        </p:spPr>
        <p:txBody>
          <a:bodyPr wrap="square">
            <a:spAutoFit/>
          </a:bodyPr>
          <a:lstStyle/>
          <a:p>
            <a:r>
              <a:rPr lang="en-US" b="1" dirty="0"/>
              <a:t>NAME and LABEL the body of water off the NORTH coast of Africa. 	</a:t>
            </a:r>
          </a:p>
        </p:txBody>
      </p:sp>
      <p:sp>
        <p:nvSpPr>
          <p:cNvPr id="15" name="Rectangle 14"/>
          <p:cNvSpPr/>
          <p:nvPr/>
        </p:nvSpPr>
        <p:spPr>
          <a:xfrm rot="467493">
            <a:off x="6184433" y="3285785"/>
            <a:ext cx="1417632" cy="276999"/>
          </a:xfrm>
          <a:prstGeom prst="rect">
            <a:avLst/>
          </a:prstGeom>
        </p:spPr>
        <p:txBody>
          <a:bodyPr wrap="none">
            <a:spAutoFit/>
          </a:bodyPr>
          <a:lstStyle/>
          <a:p>
            <a:r>
              <a:rPr lang="en-US" sz="1200" b="1" i="1" dirty="0" smtClean="0">
                <a:solidFill>
                  <a:srgbClr val="0000FF"/>
                </a:solidFill>
              </a:rPr>
              <a:t>Mediterranean Sea</a:t>
            </a:r>
            <a:endParaRPr lang="en-US" sz="1200" dirty="0">
              <a:solidFill>
                <a:srgbClr val="0000FF"/>
              </a:solidFill>
            </a:endParaRPr>
          </a:p>
        </p:txBody>
      </p:sp>
      <p:sp>
        <p:nvSpPr>
          <p:cNvPr id="8" name="Rectangle 7"/>
          <p:cNvSpPr/>
          <p:nvPr/>
        </p:nvSpPr>
        <p:spPr>
          <a:xfrm>
            <a:off x="1299330" y="4480531"/>
            <a:ext cx="3272670" cy="923330"/>
          </a:xfrm>
          <a:prstGeom prst="rect">
            <a:avLst/>
          </a:prstGeom>
        </p:spPr>
        <p:txBody>
          <a:bodyPr wrap="square">
            <a:spAutoFit/>
          </a:bodyPr>
          <a:lstStyle/>
          <a:p>
            <a:r>
              <a:rPr lang="en-US" b="1" dirty="0"/>
              <a:t>NAME and LABEL the ocean which is located off the EAST coast of Africa. </a:t>
            </a:r>
            <a:endParaRPr lang="en-US" dirty="0"/>
          </a:p>
        </p:txBody>
      </p:sp>
      <p:sp>
        <p:nvSpPr>
          <p:cNvPr id="17" name="Rectangle 16"/>
          <p:cNvSpPr/>
          <p:nvPr/>
        </p:nvSpPr>
        <p:spPr>
          <a:xfrm rot="5400000">
            <a:off x="8138378" y="5208588"/>
            <a:ext cx="1446165" cy="369332"/>
          </a:xfrm>
          <a:prstGeom prst="rect">
            <a:avLst/>
          </a:prstGeom>
        </p:spPr>
        <p:txBody>
          <a:bodyPr wrap="none">
            <a:spAutoFit/>
          </a:bodyPr>
          <a:lstStyle/>
          <a:p>
            <a:r>
              <a:rPr lang="en-US" b="1" i="1" dirty="0" smtClean="0">
                <a:solidFill>
                  <a:srgbClr val="0000FF"/>
                </a:solidFill>
              </a:rPr>
              <a:t>Indian </a:t>
            </a:r>
            <a:r>
              <a:rPr lang="en-US" b="1" i="1" dirty="0">
                <a:solidFill>
                  <a:srgbClr val="0000FF"/>
                </a:solidFill>
              </a:rPr>
              <a:t>Ocean</a:t>
            </a:r>
            <a:endParaRPr lang="en-US" dirty="0">
              <a:solidFill>
                <a:srgbClr val="0000FF"/>
              </a:solidFill>
            </a:endParaRPr>
          </a:p>
        </p:txBody>
      </p:sp>
    </p:spTree>
    <p:extLst>
      <p:ext uri="{BB962C8B-B14F-4D97-AF65-F5344CB8AC3E}">
        <p14:creationId xmlns:p14="http://schemas.microsoft.com/office/powerpoint/2010/main" val="4260137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p:bldP spid="5" grpId="0"/>
      <p:bldP spid="6" grpId="0"/>
      <p:bldP spid="7" grpId="0"/>
      <p:bldP spid="15" grpId="0"/>
      <p:bldP spid="8"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13262" y="22554"/>
            <a:ext cx="2291938" cy="369332"/>
          </a:xfrm>
          <a:prstGeom prst="rect">
            <a:avLst/>
          </a:prstGeom>
        </p:spPr>
        <p:txBody>
          <a:bodyPr wrap="square">
            <a:spAutoFit/>
          </a:bodyPr>
          <a:lstStyle/>
          <a:p>
            <a:r>
              <a:rPr lang="en-US" b="1" u="sng" dirty="0"/>
              <a:t>LABEL MAP </a:t>
            </a:r>
            <a:r>
              <a:rPr lang="en-US" b="1" u="sng" dirty="0" smtClean="0"/>
              <a:t>2</a:t>
            </a:r>
            <a:endParaRPr lang="en-US" b="1" u="sng" dirty="0"/>
          </a:p>
        </p:txBody>
      </p:sp>
      <p:sp>
        <p:nvSpPr>
          <p:cNvPr id="2" name="Rectangle 1"/>
          <p:cNvSpPr/>
          <p:nvPr/>
        </p:nvSpPr>
        <p:spPr>
          <a:xfrm>
            <a:off x="1295400" y="533400"/>
            <a:ext cx="3276600" cy="923330"/>
          </a:xfrm>
          <a:prstGeom prst="rect">
            <a:avLst/>
          </a:prstGeom>
        </p:spPr>
        <p:txBody>
          <a:bodyPr wrap="square">
            <a:spAutoFit/>
          </a:bodyPr>
          <a:lstStyle/>
          <a:p>
            <a:pPr marL="342900" indent="-342900">
              <a:buAutoNum type="arabicPeriod" startAt="6"/>
            </a:pPr>
            <a:r>
              <a:rPr lang="en-US" dirty="0" smtClean="0"/>
              <a:t>What </a:t>
            </a:r>
            <a:r>
              <a:rPr lang="en-US" dirty="0"/>
              <a:t>is the name of the</a:t>
            </a:r>
            <a:r>
              <a:rPr lang="en-US" b="1" dirty="0"/>
              <a:t> </a:t>
            </a:r>
            <a:r>
              <a:rPr lang="en-US" dirty="0" smtClean="0"/>
              <a:t>major river </a:t>
            </a:r>
            <a:r>
              <a:rPr lang="en-US" dirty="0"/>
              <a:t>found in Egypt </a:t>
            </a:r>
            <a:r>
              <a:rPr lang="en-US" b="1" dirty="0" smtClean="0"/>
              <a:t>LABEL </a:t>
            </a:r>
            <a:r>
              <a:rPr lang="en-US" b="1" dirty="0"/>
              <a:t>it </a:t>
            </a:r>
          </a:p>
        </p:txBody>
      </p:sp>
      <p:pic>
        <p:nvPicPr>
          <p:cNvPr id="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709246"/>
            <a:ext cx="4321726" cy="56153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descr="http://ts3.mm.bing.net/th?id=H.4893072715810826&amp;w=161&amp;h=172&amp;c=7&amp;rs=1&amp;pid=1.7"/>
          <p:cNvPicPr>
            <a:picLocks noChangeAspect="1" noChangeArrowheads="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064368" y="5393254"/>
            <a:ext cx="437503" cy="4673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19800" y="4500265"/>
            <a:ext cx="93147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Africa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Rectangle 34"/>
          <p:cNvSpPr/>
          <p:nvPr/>
        </p:nvSpPr>
        <p:spPr>
          <a:xfrm>
            <a:off x="7696200" y="4800600"/>
            <a:ext cx="32573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871330" y="2209800"/>
            <a:ext cx="122841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EUROPE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8095572" y="2209800"/>
            <a:ext cx="78418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ASIA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rot="16200000">
            <a:off x="4129492" y="2816376"/>
            <a:ext cx="1582484" cy="369332"/>
          </a:xfrm>
          <a:prstGeom prst="rect">
            <a:avLst/>
          </a:prstGeom>
        </p:spPr>
        <p:txBody>
          <a:bodyPr wrap="none">
            <a:spAutoFit/>
          </a:bodyPr>
          <a:lstStyle/>
          <a:p>
            <a:r>
              <a:rPr lang="en-US" b="1" i="1" dirty="0">
                <a:solidFill>
                  <a:srgbClr val="0000FF"/>
                </a:solidFill>
              </a:rPr>
              <a:t>Atlantic Ocean</a:t>
            </a:r>
            <a:endParaRPr lang="en-US" dirty="0">
              <a:solidFill>
                <a:srgbClr val="0000FF"/>
              </a:solidFill>
            </a:endParaRPr>
          </a:p>
        </p:txBody>
      </p:sp>
      <p:sp>
        <p:nvSpPr>
          <p:cNvPr id="15" name="Rectangle 14"/>
          <p:cNvSpPr/>
          <p:nvPr/>
        </p:nvSpPr>
        <p:spPr>
          <a:xfrm rot="467493">
            <a:off x="6184433" y="3285785"/>
            <a:ext cx="1417632" cy="276999"/>
          </a:xfrm>
          <a:prstGeom prst="rect">
            <a:avLst/>
          </a:prstGeom>
        </p:spPr>
        <p:txBody>
          <a:bodyPr wrap="none">
            <a:spAutoFit/>
          </a:bodyPr>
          <a:lstStyle/>
          <a:p>
            <a:r>
              <a:rPr lang="en-US" sz="1200" b="1" i="1" dirty="0" smtClean="0">
                <a:solidFill>
                  <a:srgbClr val="0000FF"/>
                </a:solidFill>
              </a:rPr>
              <a:t>Mediterranean Sea</a:t>
            </a:r>
            <a:endParaRPr lang="en-US" sz="1200" dirty="0">
              <a:solidFill>
                <a:srgbClr val="0000FF"/>
              </a:solidFill>
            </a:endParaRPr>
          </a:p>
        </p:txBody>
      </p:sp>
      <p:sp>
        <p:nvSpPr>
          <p:cNvPr id="17" name="Rectangle 16"/>
          <p:cNvSpPr/>
          <p:nvPr/>
        </p:nvSpPr>
        <p:spPr>
          <a:xfrm rot="5400000">
            <a:off x="8138378" y="5208588"/>
            <a:ext cx="1446165" cy="369332"/>
          </a:xfrm>
          <a:prstGeom prst="rect">
            <a:avLst/>
          </a:prstGeom>
        </p:spPr>
        <p:txBody>
          <a:bodyPr wrap="none">
            <a:spAutoFit/>
          </a:bodyPr>
          <a:lstStyle/>
          <a:p>
            <a:r>
              <a:rPr lang="en-US" b="1" i="1" dirty="0" smtClean="0">
                <a:solidFill>
                  <a:srgbClr val="0000FF"/>
                </a:solidFill>
              </a:rPr>
              <a:t>Indian </a:t>
            </a:r>
            <a:r>
              <a:rPr lang="en-US" b="1" i="1" dirty="0">
                <a:solidFill>
                  <a:srgbClr val="0000FF"/>
                </a:solidFill>
              </a:rPr>
              <a:t>Ocean</a:t>
            </a:r>
            <a:endParaRPr lang="en-US" dirty="0">
              <a:solidFill>
                <a:srgbClr val="0000FF"/>
              </a:solidFill>
            </a:endParaRPr>
          </a:p>
        </p:txBody>
      </p:sp>
      <p:sp>
        <p:nvSpPr>
          <p:cNvPr id="11" name="Rectangle 10"/>
          <p:cNvSpPr/>
          <p:nvPr/>
        </p:nvSpPr>
        <p:spPr>
          <a:xfrm>
            <a:off x="1295400" y="1828800"/>
            <a:ext cx="3276600" cy="646331"/>
          </a:xfrm>
          <a:prstGeom prst="rect">
            <a:avLst/>
          </a:prstGeom>
        </p:spPr>
        <p:txBody>
          <a:bodyPr wrap="square">
            <a:spAutoFit/>
          </a:bodyPr>
          <a:lstStyle/>
          <a:p>
            <a:pPr marL="342900" indent="-342900">
              <a:buAutoNum type="arabicPeriod" startAt="7"/>
            </a:pPr>
            <a:r>
              <a:rPr lang="en-US" dirty="0"/>
              <a:t>Into which body of water does the River flow</a:t>
            </a:r>
            <a:r>
              <a:rPr lang="en-US" dirty="0" smtClean="0"/>
              <a:t>?</a:t>
            </a:r>
            <a:endParaRPr lang="en-US" b="1" dirty="0"/>
          </a:p>
        </p:txBody>
      </p:sp>
      <p:sp>
        <p:nvSpPr>
          <p:cNvPr id="12" name="Rectangle 11"/>
          <p:cNvSpPr/>
          <p:nvPr/>
        </p:nvSpPr>
        <p:spPr>
          <a:xfrm>
            <a:off x="1295400" y="2868955"/>
            <a:ext cx="3276600" cy="1200329"/>
          </a:xfrm>
          <a:prstGeom prst="rect">
            <a:avLst/>
          </a:prstGeom>
        </p:spPr>
        <p:txBody>
          <a:bodyPr wrap="square">
            <a:spAutoFit/>
          </a:bodyPr>
          <a:lstStyle/>
          <a:p>
            <a:pPr marL="342900" indent="-342900">
              <a:buAutoNum type="arabicPeriod" startAt="8"/>
            </a:pPr>
            <a:r>
              <a:rPr lang="en-US" dirty="0"/>
              <a:t>What sea lies to the east of the Nile River (between Africa and Saudi Arabia)? </a:t>
            </a:r>
            <a:r>
              <a:rPr lang="en-US" b="1" dirty="0"/>
              <a:t>LABEL it</a:t>
            </a:r>
          </a:p>
        </p:txBody>
      </p:sp>
      <p:sp>
        <p:nvSpPr>
          <p:cNvPr id="20" name="Rectangle 19"/>
          <p:cNvSpPr/>
          <p:nvPr/>
        </p:nvSpPr>
        <p:spPr>
          <a:xfrm rot="5400000">
            <a:off x="6805938" y="4348417"/>
            <a:ext cx="1106393" cy="369332"/>
          </a:xfrm>
          <a:prstGeom prst="rect">
            <a:avLst/>
          </a:prstGeom>
        </p:spPr>
        <p:txBody>
          <a:bodyPr wrap="none">
            <a:spAutoFit/>
          </a:bodyPr>
          <a:lstStyle/>
          <a:p>
            <a:r>
              <a:rPr lang="en-US" b="1" i="1" dirty="0" smtClean="0">
                <a:solidFill>
                  <a:srgbClr val="0000FF"/>
                </a:solidFill>
              </a:rPr>
              <a:t>Nile River</a:t>
            </a:r>
            <a:endParaRPr lang="en-US" dirty="0">
              <a:solidFill>
                <a:srgbClr val="0000FF"/>
              </a:solidFill>
            </a:endParaRPr>
          </a:p>
        </p:txBody>
      </p:sp>
      <p:sp>
        <p:nvSpPr>
          <p:cNvPr id="21" name="Rectangle 20"/>
          <p:cNvSpPr/>
          <p:nvPr/>
        </p:nvSpPr>
        <p:spPr>
          <a:xfrm rot="4128278">
            <a:off x="7277635" y="4160816"/>
            <a:ext cx="942694" cy="369332"/>
          </a:xfrm>
          <a:prstGeom prst="rect">
            <a:avLst/>
          </a:prstGeom>
        </p:spPr>
        <p:txBody>
          <a:bodyPr wrap="none">
            <a:spAutoFit/>
          </a:bodyPr>
          <a:lstStyle/>
          <a:p>
            <a:r>
              <a:rPr lang="en-US" b="1" i="1" dirty="0" smtClean="0">
                <a:solidFill>
                  <a:srgbClr val="0000FF"/>
                </a:solidFill>
              </a:rPr>
              <a:t>Red Sea</a:t>
            </a:r>
            <a:endParaRPr lang="en-US" dirty="0">
              <a:solidFill>
                <a:srgbClr val="0000FF"/>
              </a:solidFill>
            </a:endParaRPr>
          </a:p>
        </p:txBody>
      </p:sp>
    </p:spTree>
    <p:extLst>
      <p:ext uri="{BB962C8B-B14F-4D97-AF65-F5344CB8AC3E}">
        <p14:creationId xmlns:p14="http://schemas.microsoft.com/office/powerpoint/2010/main" val="278791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90"/>
                                          </p:val>
                                        </p:tav>
                                        <p:tav tm="100000">
                                          <p:val>
                                            <p:fltVal val="0"/>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2"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13262" y="22554"/>
            <a:ext cx="2291938" cy="369332"/>
          </a:xfrm>
          <a:prstGeom prst="rect">
            <a:avLst/>
          </a:prstGeom>
        </p:spPr>
        <p:txBody>
          <a:bodyPr wrap="square">
            <a:spAutoFit/>
          </a:bodyPr>
          <a:lstStyle/>
          <a:p>
            <a:r>
              <a:rPr lang="en-US" b="1" u="sng" dirty="0"/>
              <a:t>LABEL MAP </a:t>
            </a:r>
            <a:r>
              <a:rPr lang="en-US" b="1" u="sng" dirty="0" smtClean="0"/>
              <a:t>2</a:t>
            </a:r>
            <a:endParaRPr lang="en-US" b="1" u="sng" dirty="0"/>
          </a:p>
        </p:txBody>
      </p:sp>
      <p:sp>
        <p:nvSpPr>
          <p:cNvPr id="2" name="Rectangle 1"/>
          <p:cNvSpPr/>
          <p:nvPr/>
        </p:nvSpPr>
        <p:spPr>
          <a:xfrm>
            <a:off x="1295400" y="533400"/>
            <a:ext cx="3276600" cy="2862322"/>
          </a:xfrm>
          <a:prstGeom prst="rect">
            <a:avLst/>
          </a:prstGeom>
        </p:spPr>
        <p:txBody>
          <a:bodyPr wrap="square">
            <a:spAutoFit/>
          </a:bodyPr>
          <a:lstStyle/>
          <a:p>
            <a:r>
              <a:rPr lang="en-US" b="1" i="1" dirty="0" smtClean="0"/>
              <a:t>The </a:t>
            </a:r>
            <a:r>
              <a:rPr lang="en-US" b="1" i="1" dirty="0"/>
              <a:t>Fertile Crescent</a:t>
            </a:r>
            <a:r>
              <a:rPr lang="en-US" i="1" dirty="0"/>
              <a:t> is a boomerang-shaped region that extends from the northern part of Egypt (around the Nile River) and the eastern shore of the Mediterranean Sea to the Persian Gulf. The Fertile Crescent is a rich food-growing area in a part of the world where most of the land is too dry for farming</a:t>
            </a:r>
            <a:r>
              <a:rPr lang="en-US" i="1" dirty="0" smtClean="0"/>
              <a:t>.</a:t>
            </a:r>
            <a:endParaRPr lang="en-US" dirty="0"/>
          </a:p>
        </p:txBody>
      </p:sp>
      <p:pic>
        <p:nvPicPr>
          <p:cNvPr id="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709246"/>
            <a:ext cx="4321726" cy="56153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descr="http://ts3.mm.bing.net/th?id=H.4893072715810826&amp;w=161&amp;h=172&amp;c=7&amp;rs=1&amp;pid=1.7"/>
          <p:cNvPicPr>
            <a:picLocks noChangeAspect="1" noChangeArrowheads="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064368" y="5393254"/>
            <a:ext cx="437503" cy="4673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19800" y="4500265"/>
            <a:ext cx="93147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Africa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Rectangle 34"/>
          <p:cNvSpPr/>
          <p:nvPr/>
        </p:nvSpPr>
        <p:spPr>
          <a:xfrm>
            <a:off x="7696200" y="4800600"/>
            <a:ext cx="32573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871330" y="2209800"/>
            <a:ext cx="122841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EUROPE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8095572" y="2209800"/>
            <a:ext cx="78418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ASIA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rot="16200000">
            <a:off x="4129492" y="2816376"/>
            <a:ext cx="1582484" cy="369332"/>
          </a:xfrm>
          <a:prstGeom prst="rect">
            <a:avLst/>
          </a:prstGeom>
        </p:spPr>
        <p:txBody>
          <a:bodyPr wrap="none">
            <a:spAutoFit/>
          </a:bodyPr>
          <a:lstStyle/>
          <a:p>
            <a:r>
              <a:rPr lang="en-US" b="1" i="1" dirty="0">
                <a:solidFill>
                  <a:srgbClr val="0000FF"/>
                </a:solidFill>
              </a:rPr>
              <a:t>Atlantic Ocean</a:t>
            </a:r>
            <a:endParaRPr lang="en-US" dirty="0">
              <a:solidFill>
                <a:srgbClr val="0000FF"/>
              </a:solidFill>
            </a:endParaRPr>
          </a:p>
        </p:txBody>
      </p:sp>
      <p:sp>
        <p:nvSpPr>
          <p:cNvPr id="17" name="Rectangle 16"/>
          <p:cNvSpPr/>
          <p:nvPr/>
        </p:nvSpPr>
        <p:spPr>
          <a:xfrm rot="5400000">
            <a:off x="8138378" y="5208588"/>
            <a:ext cx="1446165" cy="369332"/>
          </a:xfrm>
          <a:prstGeom prst="rect">
            <a:avLst/>
          </a:prstGeom>
        </p:spPr>
        <p:txBody>
          <a:bodyPr wrap="none">
            <a:spAutoFit/>
          </a:bodyPr>
          <a:lstStyle/>
          <a:p>
            <a:r>
              <a:rPr lang="en-US" b="1" i="1" dirty="0" smtClean="0">
                <a:solidFill>
                  <a:srgbClr val="0000FF"/>
                </a:solidFill>
              </a:rPr>
              <a:t>Indian </a:t>
            </a:r>
            <a:r>
              <a:rPr lang="en-US" b="1" i="1" dirty="0">
                <a:solidFill>
                  <a:srgbClr val="0000FF"/>
                </a:solidFill>
              </a:rPr>
              <a:t>Ocean</a:t>
            </a:r>
            <a:endParaRPr lang="en-US" dirty="0">
              <a:solidFill>
                <a:srgbClr val="0000FF"/>
              </a:solidFill>
            </a:endParaRPr>
          </a:p>
        </p:txBody>
      </p:sp>
      <p:sp>
        <p:nvSpPr>
          <p:cNvPr id="20" name="Rectangle 19"/>
          <p:cNvSpPr/>
          <p:nvPr/>
        </p:nvSpPr>
        <p:spPr>
          <a:xfrm rot="5400000">
            <a:off x="6805938" y="4348417"/>
            <a:ext cx="1106393" cy="369332"/>
          </a:xfrm>
          <a:prstGeom prst="rect">
            <a:avLst/>
          </a:prstGeom>
        </p:spPr>
        <p:txBody>
          <a:bodyPr wrap="none">
            <a:spAutoFit/>
          </a:bodyPr>
          <a:lstStyle/>
          <a:p>
            <a:r>
              <a:rPr lang="en-US" b="1" i="1" dirty="0" smtClean="0">
                <a:solidFill>
                  <a:srgbClr val="0000FF"/>
                </a:solidFill>
              </a:rPr>
              <a:t>Nile River</a:t>
            </a:r>
            <a:endParaRPr lang="en-US" dirty="0">
              <a:solidFill>
                <a:srgbClr val="0000FF"/>
              </a:solidFill>
            </a:endParaRPr>
          </a:p>
        </p:txBody>
      </p:sp>
      <p:sp>
        <p:nvSpPr>
          <p:cNvPr id="7" name="Rectangle 6"/>
          <p:cNvSpPr/>
          <p:nvPr/>
        </p:nvSpPr>
        <p:spPr>
          <a:xfrm>
            <a:off x="1295400" y="3792092"/>
            <a:ext cx="3255085" cy="646331"/>
          </a:xfrm>
          <a:prstGeom prst="rect">
            <a:avLst/>
          </a:prstGeom>
        </p:spPr>
        <p:txBody>
          <a:bodyPr wrap="square">
            <a:spAutoFit/>
          </a:bodyPr>
          <a:lstStyle/>
          <a:p>
            <a:r>
              <a:rPr lang="en-US" dirty="0" smtClean="0"/>
              <a:t>9</a:t>
            </a:r>
            <a:r>
              <a:rPr lang="en-US" dirty="0"/>
              <a:t>. Which rivers run through the Fertile Crescent? </a:t>
            </a:r>
            <a:r>
              <a:rPr lang="en-US" b="1" dirty="0"/>
              <a:t>Label the rivers</a:t>
            </a:r>
            <a:endParaRPr lang="en-US" dirty="0"/>
          </a:p>
        </p:txBody>
      </p:sp>
      <p:sp>
        <p:nvSpPr>
          <p:cNvPr id="8" name="Rectangle 7"/>
          <p:cNvSpPr/>
          <p:nvPr/>
        </p:nvSpPr>
        <p:spPr>
          <a:xfrm>
            <a:off x="1299330" y="5124270"/>
            <a:ext cx="3272670" cy="1200329"/>
          </a:xfrm>
          <a:prstGeom prst="rect">
            <a:avLst/>
          </a:prstGeom>
        </p:spPr>
        <p:txBody>
          <a:bodyPr wrap="square">
            <a:spAutoFit/>
          </a:bodyPr>
          <a:lstStyle/>
          <a:p>
            <a:r>
              <a:rPr lang="en-US" dirty="0"/>
              <a:t>10. Into which body of water do these rivers flow? </a:t>
            </a:r>
          </a:p>
          <a:p>
            <a:r>
              <a:rPr lang="en-US" b="1" dirty="0"/>
              <a:t>Label </a:t>
            </a:r>
            <a:r>
              <a:rPr lang="en-US" b="1" dirty="0" smtClean="0"/>
              <a:t>the </a:t>
            </a:r>
            <a:r>
              <a:rPr lang="en-US" b="1" dirty="0"/>
              <a:t>body of water into which </a:t>
            </a:r>
            <a:r>
              <a:rPr lang="en-US" b="1" dirty="0" smtClean="0"/>
              <a:t>the rivers </a:t>
            </a:r>
            <a:r>
              <a:rPr lang="en-US" b="1" dirty="0"/>
              <a:t>flow.</a:t>
            </a:r>
            <a:endParaRPr lang="en-US" dirty="0"/>
          </a:p>
        </p:txBody>
      </p:sp>
      <p:pic>
        <p:nvPicPr>
          <p:cNvPr id="23" name="Picture 22" descr="File:Map of fertile cresent.svg"/>
          <p:cNvPicPr/>
          <p:nvPr/>
        </p:nvPicPr>
        <p:blipFill rotWithShape="1">
          <a:blip r:embed="rId6" cstate="print">
            <a:clrChange>
              <a:clrFrom>
                <a:srgbClr val="FDFFD4"/>
              </a:clrFrom>
              <a:clrTo>
                <a:srgbClr val="FDFFD4">
                  <a:alpha val="0"/>
                </a:srgbClr>
              </a:clrTo>
            </a:clrChange>
            <a:extLst>
              <a:ext uri="{28A0092B-C50C-407E-A947-70E740481C1C}">
                <a14:useLocalDpi xmlns:a14="http://schemas.microsoft.com/office/drawing/2010/main" val="0"/>
              </a:ext>
            </a:extLst>
          </a:blip>
          <a:srcRect t="17347" b="38435"/>
          <a:stretch/>
        </p:blipFill>
        <p:spPr bwMode="auto">
          <a:xfrm>
            <a:off x="7099744" y="3179267"/>
            <a:ext cx="1618793" cy="93599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21" name="Rectangle 20"/>
          <p:cNvSpPr/>
          <p:nvPr/>
        </p:nvSpPr>
        <p:spPr>
          <a:xfrm rot="4128278">
            <a:off x="7277635" y="4160816"/>
            <a:ext cx="942694" cy="369332"/>
          </a:xfrm>
          <a:prstGeom prst="rect">
            <a:avLst/>
          </a:prstGeom>
        </p:spPr>
        <p:txBody>
          <a:bodyPr wrap="none">
            <a:spAutoFit/>
          </a:bodyPr>
          <a:lstStyle/>
          <a:p>
            <a:r>
              <a:rPr lang="en-US" b="1" i="1" dirty="0" smtClean="0">
                <a:solidFill>
                  <a:srgbClr val="0000FF"/>
                </a:solidFill>
              </a:rPr>
              <a:t>Red Sea</a:t>
            </a:r>
            <a:endParaRPr lang="en-US" dirty="0">
              <a:solidFill>
                <a:srgbClr val="0000FF"/>
              </a:solidFill>
            </a:endParaRPr>
          </a:p>
        </p:txBody>
      </p:sp>
      <p:sp>
        <p:nvSpPr>
          <p:cNvPr id="15" name="Rectangle 14"/>
          <p:cNvSpPr/>
          <p:nvPr/>
        </p:nvSpPr>
        <p:spPr>
          <a:xfrm rot="467493">
            <a:off x="6184433" y="3285785"/>
            <a:ext cx="1417632" cy="276999"/>
          </a:xfrm>
          <a:prstGeom prst="rect">
            <a:avLst/>
          </a:prstGeom>
        </p:spPr>
        <p:txBody>
          <a:bodyPr wrap="none">
            <a:spAutoFit/>
          </a:bodyPr>
          <a:lstStyle/>
          <a:p>
            <a:r>
              <a:rPr lang="en-US" sz="1200" b="1" i="1" dirty="0" smtClean="0">
                <a:solidFill>
                  <a:srgbClr val="0000FF"/>
                </a:solidFill>
              </a:rPr>
              <a:t>Mediterranean Sea</a:t>
            </a:r>
            <a:endParaRPr lang="en-US" sz="1200" dirty="0">
              <a:solidFill>
                <a:srgbClr val="0000FF"/>
              </a:solidFill>
            </a:endParaRPr>
          </a:p>
        </p:txBody>
      </p:sp>
      <p:sp>
        <p:nvSpPr>
          <p:cNvPr id="24" name="Rectangle 23"/>
          <p:cNvSpPr/>
          <p:nvPr/>
        </p:nvSpPr>
        <p:spPr>
          <a:xfrm rot="2114039">
            <a:off x="7446195" y="3193756"/>
            <a:ext cx="1298753" cy="646331"/>
          </a:xfrm>
          <a:prstGeom prst="rect">
            <a:avLst/>
          </a:prstGeom>
        </p:spPr>
        <p:txBody>
          <a:bodyPr wrap="none">
            <a:spAutoFit/>
          </a:bodyPr>
          <a:lstStyle/>
          <a:p>
            <a:r>
              <a:rPr lang="en-US" b="1" i="1" dirty="0" smtClean="0">
                <a:solidFill>
                  <a:srgbClr val="0000FF"/>
                </a:solidFill>
              </a:rPr>
              <a:t>TIGRIS</a:t>
            </a:r>
          </a:p>
          <a:p>
            <a:r>
              <a:rPr lang="en-US" b="1" i="1" dirty="0" smtClean="0">
                <a:solidFill>
                  <a:srgbClr val="0000FF"/>
                </a:solidFill>
              </a:rPr>
              <a:t>EUPHRATES</a:t>
            </a:r>
            <a:endParaRPr lang="en-US" dirty="0">
              <a:solidFill>
                <a:srgbClr val="0000FF"/>
              </a:solidFill>
            </a:endParaRPr>
          </a:p>
        </p:txBody>
      </p:sp>
      <p:sp>
        <p:nvSpPr>
          <p:cNvPr id="25" name="Rectangle 24"/>
          <p:cNvSpPr/>
          <p:nvPr/>
        </p:nvSpPr>
        <p:spPr>
          <a:xfrm rot="1045415">
            <a:off x="8095105" y="3651767"/>
            <a:ext cx="943976" cy="646331"/>
          </a:xfrm>
          <a:prstGeom prst="rect">
            <a:avLst/>
          </a:prstGeom>
        </p:spPr>
        <p:txBody>
          <a:bodyPr wrap="none">
            <a:spAutoFit/>
          </a:bodyPr>
          <a:lstStyle/>
          <a:p>
            <a:r>
              <a:rPr lang="en-US" b="1" i="1" dirty="0" smtClean="0">
                <a:solidFill>
                  <a:srgbClr val="0000FF"/>
                </a:solidFill>
              </a:rPr>
              <a:t>Persian </a:t>
            </a:r>
          </a:p>
          <a:p>
            <a:r>
              <a:rPr lang="en-US" b="1" i="1" dirty="0" smtClean="0">
                <a:solidFill>
                  <a:srgbClr val="0000FF"/>
                </a:solidFill>
              </a:rPr>
              <a:t>Gulf</a:t>
            </a:r>
          </a:p>
        </p:txBody>
      </p:sp>
    </p:spTree>
    <p:extLst>
      <p:ext uri="{BB962C8B-B14F-4D97-AF65-F5344CB8AC3E}">
        <p14:creationId xmlns:p14="http://schemas.microsoft.com/office/powerpoint/2010/main" val="217041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3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4" grpId="0"/>
      <p:bldP spid="24" grpId="1"/>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13262" y="22554"/>
            <a:ext cx="2291938" cy="369332"/>
          </a:xfrm>
          <a:prstGeom prst="rect">
            <a:avLst/>
          </a:prstGeom>
        </p:spPr>
        <p:txBody>
          <a:bodyPr wrap="square">
            <a:spAutoFit/>
          </a:bodyPr>
          <a:lstStyle/>
          <a:p>
            <a:r>
              <a:rPr lang="en-US" b="1" u="sng" dirty="0"/>
              <a:t>LABEL MAP </a:t>
            </a:r>
            <a:r>
              <a:rPr lang="en-US" b="1" u="sng" dirty="0" smtClean="0"/>
              <a:t>2</a:t>
            </a:r>
            <a:endParaRPr lang="en-US" b="1" u="sng" dirty="0"/>
          </a:p>
        </p:txBody>
      </p:sp>
      <p:sp>
        <p:nvSpPr>
          <p:cNvPr id="2" name="Rectangle 1"/>
          <p:cNvSpPr/>
          <p:nvPr/>
        </p:nvSpPr>
        <p:spPr>
          <a:xfrm>
            <a:off x="1295400" y="533400"/>
            <a:ext cx="3276600" cy="2031325"/>
          </a:xfrm>
          <a:prstGeom prst="rect">
            <a:avLst/>
          </a:prstGeom>
        </p:spPr>
        <p:txBody>
          <a:bodyPr wrap="square">
            <a:spAutoFit/>
          </a:bodyPr>
          <a:lstStyle/>
          <a:p>
            <a:r>
              <a:rPr lang="en-US" dirty="0"/>
              <a:t>Carefully </a:t>
            </a:r>
            <a:r>
              <a:rPr lang="en-US" b="1" dirty="0"/>
              <a:t>LABEL</a:t>
            </a:r>
            <a:r>
              <a:rPr lang="en-US" dirty="0"/>
              <a:t> the following deserts on MAP 2:  </a:t>
            </a:r>
            <a:endParaRPr lang="en-US" dirty="0" smtClean="0"/>
          </a:p>
          <a:p>
            <a:endParaRPr lang="en-US" dirty="0"/>
          </a:p>
          <a:p>
            <a:r>
              <a:rPr lang="en-US" dirty="0" smtClean="0"/>
              <a:t>Sahara</a:t>
            </a:r>
            <a:r>
              <a:rPr lang="en-US" dirty="0"/>
              <a:t>, </a:t>
            </a:r>
            <a:endParaRPr lang="en-US" dirty="0" smtClean="0"/>
          </a:p>
          <a:p>
            <a:r>
              <a:rPr lang="en-US" dirty="0" smtClean="0"/>
              <a:t>Libyan,</a:t>
            </a:r>
            <a:endParaRPr lang="en-US" dirty="0"/>
          </a:p>
          <a:p>
            <a:r>
              <a:rPr lang="en-US" dirty="0" smtClean="0"/>
              <a:t>Nubian,</a:t>
            </a:r>
          </a:p>
          <a:p>
            <a:r>
              <a:rPr lang="en-US" dirty="0"/>
              <a:t>Arabian</a:t>
            </a:r>
            <a:r>
              <a:rPr lang="en-US" dirty="0" smtClean="0"/>
              <a:t> </a:t>
            </a:r>
          </a:p>
        </p:txBody>
      </p:sp>
      <p:pic>
        <p:nvPicPr>
          <p:cNvPr id="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709246"/>
            <a:ext cx="4321726" cy="56153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descr="http://ts3.mm.bing.net/th?id=H.4893072715810826&amp;w=161&amp;h=172&amp;c=7&amp;rs=1&amp;pid=1.7"/>
          <p:cNvPicPr>
            <a:picLocks noChangeAspect="1" noChangeArrowheads="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064368" y="5393254"/>
            <a:ext cx="437503" cy="4673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19800" y="4500265"/>
            <a:ext cx="93147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Africa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Rectangle 34"/>
          <p:cNvSpPr/>
          <p:nvPr/>
        </p:nvSpPr>
        <p:spPr>
          <a:xfrm>
            <a:off x="7696200" y="4800600"/>
            <a:ext cx="32573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871330" y="2209800"/>
            <a:ext cx="122841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EUROPE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8095572" y="2209800"/>
            <a:ext cx="78418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ASIA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rot="16200000">
            <a:off x="4129492" y="2816376"/>
            <a:ext cx="1582484" cy="369332"/>
          </a:xfrm>
          <a:prstGeom prst="rect">
            <a:avLst/>
          </a:prstGeom>
        </p:spPr>
        <p:txBody>
          <a:bodyPr wrap="none">
            <a:spAutoFit/>
          </a:bodyPr>
          <a:lstStyle/>
          <a:p>
            <a:r>
              <a:rPr lang="en-US" b="1" i="1" dirty="0">
                <a:solidFill>
                  <a:srgbClr val="0000FF"/>
                </a:solidFill>
              </a:rPr>
              <a:t>Atlantic Ocean</a:t>
            </a:r>
            <a:endParaRPr lang="en-US" dirty="0">
              <a:solidFill>
                <a:srgbClr val="0000FF"/>
              </a:solidFill>
            </a:endParaRPr>
          </a:p>
        </p:txBody>
      </p:sp>
      <p:sp>
        <p:nvSpPr>
          <p:cNvPr id="17" name="Rectangle 16"/>
          <p:cNvSpPr/>
          <p:nvPr/>
        </p:nvSpPr>
        <p:spPr>
          <a:xfrm rot="5400000">
            <a:off x="8138378" y="5208588"/>
            <a:ext cx="1446165" cy="369332"/>
          </a:xfrm>
          <a:prstGeom prst="rect">
            <a:avLst/>
          </a:prstGeom>
        </p:spPr>
        <p:txBody>
          <a:bodyPr wrap="none">
            <a:spAutoFit/>
          </a:bodyPr>
          <a:lstStyle/>
          <a:p>
            <a:r>
              <a:rPr lang="en-US" b="1" i="1" dirty="0" smtClean="0">
                <a:solidFill>
                  <a:srgbClr val="0000FF"/>
                </a:solidFill>
              </a:rPr>
              <a:t>Indian </a:t>
            </a:r>
            <a:r>
              <a:rPr lang="en-US" b="1" i="1" dirty="0">
                <a:solidFill>
                  <a:srgbClr val="0000FF"/>
                </a:solidFill>
              </a:rPr>
              <a:t>Ocean</a:t>
            </a:r>
            <a:endParaRPr lang="en-US" dirty="0">
              <a:solidFill>
                <a:srgbClr val="0000FF"/>
              </a:solidFill>
            </a:endParaRPr>
          </a:p>
        </p:txBody>
      </p:sp>
      <p:sp>
        <p:nvSpPr>
          <p:cNvPr id="20" name="Rectangle 19"/>
          <p:cNvSpPr/>
          <p:nvPr/>
        </p:nvSpPr>
        <p:spPr>
          <a:xfrm rot="5400000">
            <a:off x="6794270" y="4900937"/>
            <a:ext cx="1106393" cy="369332"/>
          </a:xfrm>
          <a:prstGeom prst="rect">
            <a:avLst/>
          </a:prstGeom>
        </p:spPr>
        <p:txBody>
          <a:bodyPr wrap="none">
            <a:spAutoFit/>
          </a:bodyPr>
          <a:lstStyle/>
          <a:p>
            <a:r>
              <a:rPr lang="en-US" b="1" i="1" dirty="0" smtClean="0">
                <a:solidFill>
                  <a:srgbClr val="0000FF"/>
                </a:solidFill>
              </a:rPr>
              <a:t>Nile River</a:t>
            </a:r>
            <a:endParaRPr lang="en-US" dirty="0">
              <a:solidFill>
                <a:srgbClr val="0000FF"/>
              </a:solidFill>
            </a:endParaRPr>
          </a:p>
        </p:txBody>
      </p:sp>
      <p:pic>
        <p:nvPicPr>
          <p:cNvPr id="23" name="Picture 22" descr="File:Map of fertile cresent.svg"/>
          <p:cNvPicPr/>
          <p:nvPr/>
        </p:nvPicPr>
        <p:blipFill rotWithShape="1">
          <a:blip r:embed="rId6" cstate="print">
            <a:clrChange>
              <a:clrFrom>
                <a:srgbClr val="FDFFD4"/>
              </a:clrFrom>
              <a:clrTo>
                <a:srgbClr val="FDFFD4">
                  <a:alpha val="0"/>
                </a:srgbClr>
              </a:clrTo>
            </a:clrChange>
            <a:extLst>
              <a:ext uri="{28A0092B-C50C-407E-A947-70E740481C1C}">
                <a14:useLocalDpi xmlns:a14="http://schemas.microsoft.com/office/drawing/2010/main" val="0"/>
              </a:ext>
            </a:extLst>
          </a:blip>
          <a:srcRect t="17347" b="38435"/>
          <a:stretch/>
        </p:blipFill>
        <p:spPr bwMode="auto">
          <a:xfrm>
            <a:off x="7099744" y="3179267"/>
            <a:ext cx="1618793" cy="93599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21" name="Rectangle 20"/>
          <p:cNvSpPr/>
          <p:nvPr/>
        </p:nvSpPr>
        <p:spPr>
          <a:xfrm rot="4128278">
            <a:off x="7425014" y="4214676"/>
            <a:ext cx="647934" cy="261610"/>
          </a:xfrm>
          <a:prstGeom prst="rect">
            <a:avLst/>
          </a:prstGeom>
        </p:spPr>
        <p:txBody>
          <a:bodyPr wrap="none">
            <a:spAutoFit/>
          </a:bodyPr>
          <a:lstStyle/>
          <a:p>
            <a:r>
              <a:rPr lang="en-US" sz="1100" b="1" i="1" dirty="0" smtClean="0">
                <a:solidFill>
                  <a:srgbClr val="0000FF"/>
                </a:solidFill>
              </a:rPr>
              <a:t>Red Sea</a:t>
            </a:r>
            <a:endParaRPr lang="en-US" sz="1100" dirty="0">
              <a:solidFill>
                <a:srgbClr val="0000FF"/>
              </a:solidFill>
            </a:endParaRPr>
          </a:p>
        </p:txBody>
      </p:sp>
      <p:sp>
        <p:nvSpPr>
          <p:cNvPr id="15" name="Rectangle 14"/>
          <p:cNvSpPr/>
          <p:nvPr/>
        </p:nvSpPr>
        <p:spPr>
          <a:xfrm rot="467493">
            <a:off x="6184433" y="3285785"/>
            <a:ext cx="1417632" cy="276999"/>
          </a:xfrm>
          <a:prstGeom prst="rect">
            <a:avLst/>
          </a:prstGeom>
        </p:spPr>
        <p:txBody>
          <a:bodyPr wrap="none">
            <a:spAutoFit/>
          </a:bodyPr>
          <a:lstStyle/>
          <a:p>
            <a:r>
              <a:rPr lang="en-US" sz="1200" b="1" i="1" dirty="0" smtClean="0">
                <a:solidFill>
                  <a:srgbClr val="0000FF"/>
                </a:solidFill>
              </a:rPr>
              <a:t>Mediterranean Sea</a:t>
            </a:r>
            <a:endParaRPr lang="en-US" sz="1200" dirty="0">
              <a:solidFill>
                <a:srgbClr val="0000FF"/>
              </a:solidFill>
            </a:endParaRPr>
          </a:p>
        </p:txBody>
      </p:sp>
      <p:sp>
        <p:nvSpPr>
          <p:cNvPr id="24" name="Rectangle 23"/>
          <p:cNvSpPr/>
          <p:nvPr/>
        </p:nvSpPr>
        <p:spPr>
          <a:xfrm rot="2114039">
            <a:off x="7688247" y="3316865"/>
            <a:ext cx="814647" cy="400110"/>
          </a:xfrm>
          <a:prstGeom prst="rect">
            <a:avLst/>
          </a:prstGeom>
        </p:spPr>
        <p:txBody>
          <a:bodyPr wrap="none">
            <a:spAutoFit/>
          </a:bodyPr>
          <a:lstStyle/>
          <a:p>
            <a:r>
              <a:rPr lang="en-US" sz="1000" b="1" i="1" dirty="0" smtClean="0">
                <a:solidFill>
                  <a:srgbClr val="0000FF"/>
                </a:solidFill>
              </a:rPr>
              <a:t>TIGRIS</a:t>
            </a:r>
          </a:p>
          <a:p>
            <a:r>
              <a:rPr lang="en-US" sz="1000" b="1" i="1" dirty="0" smtClean="0">
                <a:solidFill>
                  <a:srgbClr val="0000FF"/>
                </a:solidFill>
              </a:rPr>
              <a:t>EUPHRATES</a:t>
            </a:r>
            <a:endParaRPr lang="en-US" sz="1000" dirty="0">
              <a:solidFill>
                <a:srgbClr val="0000FF"/>
              </a:solidFill>
            </a:endParaRPr>
          </a:p>
        </p:txBody>
      </p:sp>
      <p:sp>
        <p:nvSpPr>
          <p:cNvPr id="25" name="Rectangle 24"/>
          <p:cNvSpPr/>
          <p:nvPr/>
        </p:nvSpPr>
        <p:spPr>
          <a:xfrm rot="1045415">
            <a:off x="8242324" y="3759488"/>
            <a:ext cx="649537" cy="430887"/>
          </a:xfrm>
          <a:prstGeom prst="rect">
            <a:avLst/>
          </a:prstGeom>
        </p:spPr>
        <p:txBody>
          <a:bodyPr wrap="none">
            <a:spAutoFit/>
          </a:bodyPr>
          <a:lstStyle/>
          <a:p>
            <a:r>
              <a:rPr lang="en-US" sz="1050" b="1" i="1" dirty="0" smtClean="0">
                <a:solidFill>
                  <a:srgbClr val="0000FF"/>
                </a:solidFill>
              </a:rPr>
              <a:t>Persian </a:t>
            </a:r>
          </a:p>
          <a:p>
            <a:r>
              <a:rPr lang="en-US" sz="1050" b="1" i="1" dirty="0" smtClean="0">
                <a:solidFill>
                  <a:srgbClr val="0000FF"/>
                </a:solidFill>
              </a:rPr>
              <a:t>Gulf</a:t>
            </a:r>
          </a:p>
        </p:txBody>
      </p:sp>
      <p:sp>
        <p:nvSpPr>
          <p:cNvPr id="4" name="Rectangle 3"/>
          <p:cNvSpPr/>
          <p:nvPr/>
        </p:nvSpPr>
        <p:spPr>
          <a:xfrm>
            <a:off x="5871330" y="3968063"/>
            <a:ext cx="835229"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Sahara</a:t>
            </a:r>
            <a:endParaRPr lang="en-US"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2" name="Rectangle 21"/>
          <p:cNvSpPr/>
          <p:nvPr/>
        </p:nvSpPr>
        <p:spPr>
          <a:xfrm rot="4432001">
            <a:off x="6860059" y="3835084"/>
            <a:ext cx="566181" cy="2616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05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Libyan</a:t>
            </a:r>
            <a:endParaRPr lang="en-US" sz="105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6" name="Rectangle 25"/>
          <p:cNvSpPr/>
          <p:nvPr/>
        </p:nvSpPr>
        <p:spPr>
          <a:xfrm rot="21440457">
            <a:off x="7597195" y="3834306"/>
            <a:ext cx="623890" cy="25391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05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Arabian</a:t>
            </a:r>
            <a:endParaRPr lang="en-US" sz="105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7" name="Rectangle 26"/>
          <p:cNvSpPr/>
          <p:nvPr/>
        </p:nvSpPr>
        <p:spPr>
          <a:xfrm rot="21440457">
            <a:off x="7168374" y="4152166"/>
            <a:ext cx="588624" cy="25391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05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Nubian</a:t>
            </a:r>
            <a:endParaRPr lang="en-US" sz="105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494346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51" t="19579" r="34244" b="8674"/>
          <a:stretch/>
        </p:blipFill>
        <p:spPr bwMode="auto">
          <a:xfrm>
            <a:off x="6096000" y="1447800"/>
            <a:ext cx="2807772" cy="36784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95400" y="1102585"/>
            <a:ext cx="4572000" cy="923330"/>
          </a:xfrm>
          <a:prstGeom prst="rect">
            <a:avLst/>
          </a:prstGeom>
        </p:spPr>
        <p:txBody>
          <a:bodyPr>
            <a:spAutoFit/>
          </a:bodyPr>
          <a:lstStyle/>
          <a:p>
            <a:r>
              <a:rPr lang="en-US" dirty="0"/>
              <a:t>1. Most of the land of North Africa and the Middle East is desert.  How did this affect the settlement of early </a:t>
            </a:r>
            <a:r>
              <a:rPr lang="en-US" dirty="0" smtClean="0"/>
              <a:t>people</a:t>
            </a:r>
            <a:r>
              <a:rPr lang="en-US" dirty="0"/>
              <a:t>?</a:t>
            </a:r>
          </a:p>
        </p:txBody>
      </p:sp>
      <p:sp>
        <p:nvSpPr>
          <p:cNvPr id="4" name="Rectangle 3"/>
          <p:cNvSpPr/>
          <p:nvPr/>
        </p:nvSpPr>
        <p:spPr>
          <a:xfrm>
            <a:off x="1295400" y="2413338"/>
            <a:ext cx="4572000" cy="2031325"/>
          </a:xfrm>
          <a:prstGeom prst="rect">
            <a:avLst/>
          </a:prstGeom>
        </p:spPr>
        <p:txBody>
          <a:bodyPr>
            <a:spAutoFit/>
          </a:bodyPr>
          <a:lstStyle/>
          <a:p>
            <a:r>
              <a:rPr lang="en-US" b="1" i="1" dirty="0">
                <a:solidFill>
                  <a:srgbClr val="0000FF"/>
                </a:solidFill>
              </a:rPr>
              <a:t>The desert is inhospitable to human life as a result of its severe dryness.  Thus, early people avoided settling in the desert.  Rather, they chose areas near rivers, which provided fresh water and fish, allowed them to grow crops, and later became a means of transport for trading.</a:t>
            </a:r>
            <a:endParaRPr lang="en-US" dirty="0">
              <a:solidFill>
                <a:srgbClr val="0000FF"/>
              </a:solidFill>
            </a:endParaRPr>
          </a:p>
        </p:txBody>
      </p:sp>
    </p:spTree>
    <p:extLst>
      <p:ext uri="{BB962C8B-B14F-4D97-AF65-F5344CB8AC3E}">
        <p14:creationId xmlns:p14="http://schemas.microsoft.com/office/powerpoint/2010/main" val="31628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51" t="19579" r="34244" b="8674"/>
          <a:stretch/>
        </p:blipFill>
        <p:spPr bwMode="auto">
          <a:xfrm>
            <a:off x="6096000" y="1447800"/>
            <a:ext cx="2807772" cy="36784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95400" y="1102585"/>
            <a:ext cx="4572000" cy="1200329"/>
          </a:xfrm>
          <a:prstGeom prst="rect">
            <a:avLst/>
          </a:prstGeom>
        </p:spPr>
        <p:txBody>
          <a:bodyPr>
            <a:spAutoFit/>
          </a:bodyPr>
          <a:lstStyle/>
          <a:p>
            <a:r>
              <a:rPr lang="en-US" dirty="0"/>
              <a:t>2. Considering the geographical physical features, why do you think early humans migrated eastward to the Fertile Crescent, rather than north to Europe</a:t>
            </a:r>
            <a:r>
              <a:rPr lang="en-US" dirty="0" smtClean="0"/>
              <a:t>.</a:t>
            </a:r>
            <a:endParaRPr lang="en-US" dirty="0"/>
          </a:p>
        </p:txBody>
      </p:sp>
      <p:sp>
        <p:nvSpPr>
          <p:cNvPr id="2" name="Rectangle 1"/>
          <p:cNvSpPr/>
          <p:nvPr/>
        </p:nvSpPr>
        <p:spPr>
          <a:xfrm>
            <a:off x="1295400" y="2667000"/>
            <a:ext cx="4572000" cy="2308324"/>
          </a:xfrm>
          <a:prstGeom prst="rect">
            <a:avLst/>
          </a:prstGeom>
        </p:spPr>
        <p:txBody>
          <a:bodyPr>
            <a:spAutoFit/>
          </a:bodyPr>
          <a:lstStyle/>
          <a:p>
            <a:r>
              <a:rPr lang="en-US" b="1" i="1" dirty="0">
                <a:solidFill>
                  <a:srgbClr val="0000FF"/>
                </a:solidFill>
              </a:rPr>
              <a:t>Migration north would have required early humans to cross the Mediterranean Sea, in which case early humans would have needed the technology and resources to build some sort of seagoing vessel.  It might have been easier for these people to migrate over land, making their way around the desert, to the Fertile Crescent.</a:t>
            </a:r>
            <a:endParaRPr lang="en-US" dirty="0">
              <a:solidFill>
                <a:srgbClr val="0000FF"/>
              </a:solidFill>
            </a:endParaRPr>
          </a:p>
        </p:txBody>
      </p:sp>
    </p:spTree>
    <p:extLst>
      <p:ext uri="{BB962C8B-B14F-4D97-AF65-F5344CB8AC3E}">
        <p14:creationId xmlns:p14="http://schemas.microsoft.com/office/powerpoint/2010/main" val="219090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51" t="19579" r="34244" b="8674"/>
          <a:stretch/>
        </p:blipFill>
        <p:spPr bwMode="auto">
          <a:xfrm>
            <a:off x="6096000" y="1447800"/>
            <a:ext cx="2807772" cy="36784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95400" y="1102585"/>
            <a:ext cx="4572000" cy="1200329"/>
          </a:xfrm>
          <a:prstGeom prst="rect">
            <a:avLst/>
          </a:prstGeom>
        </p:spPr>
        <p:txBody>
          <a:bodyPr>
            <a:spAutoFit/>
          </a:bodyPr>
          <a:lstStyle/>
          <a:p>
            <a:r>
              <a:rPr lang="en-US" dirty="0"/>
              <a:t>3.  One region in the Middle East is called Mesopotamia.  This name means the “land between the rivers.”  Where do you think this region lies</a:t>
            </a:r>
            <a:r>
              <a:rPr lang="en-US" dirty="0" smtClean="0"/>
              <a:t>?</a:t>
            </a:r>
            <a:endParaRPr lang="en-US" dirty="0"/>
          </a:p>
        </p:txBody>
      </p:sp>
      <p:sp>
        <p:nvSpPr>
          <p:cNvPr id="2" name="Rectangle 1"/>
          <p:cNvSpPr/>
          <p:nvPr/>
        </p:nvSpPr>
        <p:spPr>
          <a:xfrm>
            <a:off x="1295400" y="2640717"/>
            <a:ext cx="4572000" cy="646331"/>
          </a:xfrm>
          <a:prstGeom prst="rect">
            <a:avLst/>
          </a:prstGeom>
        </p:spPr>
        <p:txBody>
          <a:bodyPr>
            <a:spAutoFit/>
          </a:bodyPr>
          <a:lstStyle/>
          <a:p>
            <a:r>
              <a:rPr lang="en-US" b="1" i="1" dirty="0">
                <a:solidFill>
                  <a:srgbClr val="0000FF"/>
                </a:solidFill>
              </a:rPr>
              <a:t>Mesopotamia lies between the Tigris and the Euphrates rivers in the Fertile Crescent.</a:t>
            </a:r>
            <a:endParaRPr lang="en-US" dirty="0">
              <a:solidFill>
                <a:srgbClr val="0000FF"/>
              </a:solidFill>
            </a:endParaRPr>
          </a:p>
        </p:txBody>
      </p:sp>
    </p:spTree>
    <p:extLst>
      <p:ext uri="{BB962C8B-B14F-4D97-AF65-F5344CB8AC3E}">
        <p14:creationId xmlns:p14="http://schemas.microsoft.com/office/powerpoint/2010/main" val="299842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146" t="17799" r="26515" b="6379"/>
          <a:stretch/>
        </p:blipFill>
        <p:spPr bwMode="auto">
          <a:xfrm>
            <a:off x="5181600" y="914400"/>
            <a:ext cx="3667508"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1524000"/>
            <a:ext cx="3505200" cy="646331"/>
          </a:xfrm>
          <a:prstGeom prst="rect">
            <a:avLst/>
          </a:prstGeom>
          <a:noFill/>
        </p:spPr>
        <p:txBody>
          <a:bodyPr wrap="square" rtlCol="0">
            <a:spAutoFit/>
          </a:bodyPr>
          <a:lstStyle/>
          <a:p>
            <a:r>
              <a:rPr lang="en-US" dirty="0" smtClean="0"/>
              <a:t>Turn to your </a:t>
            </a:r>
            <a:r>
              <a:rPr lang="en-US" b="1" dirty="0" smtClean="0"/>
              <a:t>PP: Preview Practice </a:t>
            </a:r>
            <a:r>
              <a:rPr lang="en-US" dirty="0" smtClean="0"/>
              <a:t>activity in your ISN.  </a:t>
            </a:r>
          </a:p>
        </p:txBody>
      </p:sp>
      <p:sp>
        <p:nvSpPr>
          <p:cNvPr id="2" name="Rectangle 1"/>
          <p:cNvSpPr/>
          <p:nvPr/>
        </p:nvSpPr>
        <p:spPr>
          <a:xfrm>
            <a:off x="5105400" y="838200"/>
            <a:ext cx="3810000" cy="2971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47800" y="381000"/>
            <a:ext cx="6477000" cy="584775"/>
          </a:xfrm>
          <a:prstGeom prst="rect">
            <a:avLst/>
          </a:prstGeom>
        </p:spPr>
        <p:txBody>
          <a:bodyPr wrap="square">
            <a:spAutoFit/>
          </a:bodyPr>
          <a:lstStyle/>
          <a:p>
            <a:r>
              <a:rPr lang="en-US" sz="3200" b="1" dirty="0" smtClean="0"/>
              <a:t>Preview</a:t>
            </a:r>
            <a:endParaRPr lang="en-US" sz="3200" dirty="0"/>
          </a:p>
        </p:txBody>
      </p:sp>
      <p:sp>
        <p:nvSpPr>
          <p:cNvPr id="3" name="Rectangle 2"/>
          <p:cNvSpPr/>
          <p:nvPr/>
        </p:nvSpPr>
        <p:spPr>
          <a:xfrm>
            <a:off x="1600200" y="2551837"/>
            <a:ext cx="3352800" cy="2585323"/>
          </a:xfrm>
          <a:prstGeom prst="rect">
            <a:avLst/>
          </a:prstGeom>
        </p:spPr>
        <p:txBody>
          <a:bodyPr wrap="square">
            <a:spAutoFit/>
          </a:bodyPr>
          <a:lstStyle/>
          <a:p>
            <a:r>
              <a:rPr lang="en-US" b="1" i="1" dirty="0"/>
              <a:t>From memory</a:t>
            </a:r>
            <a:r>
              <a:rPr lang="en-US" dirty="0"/>
              <a:t>, draw a map of the world.</a:t>
            </a:r>
          </a:p>
          <a:p>
            <a:endParaRPr lang="en-US" dirty="0"/>
          </a:p>
          <a:p>
            <a:r>
              <a:rPr lang="en-US" dirty="0"/>
              <a:t>What counts is that you do the best of your ability.</a:t>
            </a:r>
          </a:p>
          <a:p>
            <a:endParaRPr lang="en-US" dirty="0"/>
          </a:p>
          <a:p>
            <a:r>
              <a:rPr lang="en-US" dirty="0"/>
              <a:t>Label if possible </a:t>
            </a:r>
            <a:endParaRPr lang="en-US" dirty="0" smtClean="0"/>
          </a:p>
          <a:p>
            <a:endParaRPr lang="en-US" b="1" dirty="0"/>
          </a:p>
          <a:p>
            <a:pPr algn="ctr"/>
            <a:r>
              <a:rPr lang="en-US" b="1" dirty="0" smtClean="0"/>
              <a:t>3 Minutes on the Clock!!!</a:t>
            </a:r>
            <a:endParaRPr lang="en-US" b="1" dirty="0"/>
          </a:p>
        </p:txBody>
      </p:sp>
    </p:spTree>
    <p:extLst>
      <p:ext uri="{BB962C8B-B14F-4D97-AF65-F5344CB8AC3E}">
        <p14:creationId xmlns:p14="http://schemas.microsoft.com/office/powerpoint/2010/main" val="3869710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51" t="19579" r="34244" b="8674"/>
          <a:stretch/>
        </p:blipFill>
        <p:spPr bwMode="auto">
          <a:xfrm>
            <a:off x="6096000" y="1447800"/>
            <a:ext cx="2807772" cy="36784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95400" y="1102585"/>
            <a:ext cx="4572000" cy="1754326"/>
          </a:xfrm>
          <a:prstGeom prst="rect">
            <a:avLst/>
          </a:prstGeom>
        </p:spPr>
        <p:txBody>
          <a:bodyPr>
            <a:spAutoFit/>
          </a:bodyPr>
          <a:lstStyle/>
          <a:p>
            <a:r>
              <a:rPr lang="en-US" dirty="0"/>
              <a:t>4</a:t>
            </a:r>
            <a:r>
              <a:rPr lang="en-US" dirty="0" smtClean="0"/>
              <a:t>.  </a:t>
            </a:r>
            <a:r>
              <a:rPr lang="en-US" dirty="0"/>
              <a:t>The Fertile Crescent was made up mostly of grassy plains.  While this area was good for farming, it lacked resources such as stone, wood, and metal.  What hardships might these shortages have caused for the people who lived there</a:t>
            </a:r>
            <a:r>
              <a:rPr lang="en-US" dirty="0" smtClean="0"/>
              <a:t>?</a:t>
            </a:r>
            <a:endParaRPr lang="en-US" dirty="0"/>
          </a:p>
        </p:txBody>
      </p:sp>
      <p:sp>
        <p:nvSpPr>
          <p:cNvPr id="2" name="Rectangle 1"/>
          <p:cNvSpPr/>
          <p:nvPr/>
        </p:nvSpPr>
        <p:spPr>
          <a:xfrm>
            <a:off x="1295400" y="3124200"/>
            <a:ext cx="4572000" cy="1477328"/>
          </a:xfrm>
          <a:prstGeom prst="rect">
            <a:avLst/>
          </a:prstGeom>
        </p:spPr>
        <p:txBody>
          <a:bodyPr>
            <a:spAutoFit/>
          </a:bodyPr>
          <a:lstStyle/>
          <a:p>
            <a:r>
              <a:rPr lang="en-US" b="1" i="1" dirty="0">
                <a:solidFill>
                  <a:srgbClr val="0000FF"/>
                </a:solidFill>
              </a:rPr>
              <a:t>Without resources such as stone, wood, and metal, the people of the Fertile Crescent would have few materials with which to build shelters.  In addition, it would have been difficult to craft any type of tools.</a:t>
            </a:r>
            <a:endParaRPr lang="en-US" dirty="0">
              <a:solidFill>
                <a:srgbClr val="0000FF"/>
              </a:solidFill>
            </a:endParaRPr>
          </a:p>
        </p:txBody>
      </p:sp>
    </p:spTree>
    <p:extLst>
      <p:ext uri="{BB962C8B-B14F-4D97-AF65-F5344CB8AC3E}">
        <p14:creationId xmlns:p14="http://schemas.microsoft.com/office/powerpoint/2010/main" val="306351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47800" y="381000"/>
            <a:ext cx="6477000" cy="584775"/>
          </a:xfrm>
          <a:prstGeom prst="rect">
            <a:avLst/>
          </a:prstGeom>
        </p:spPr>
        <p:txBody>
          <a:bodyPr wrap="square">
            <a:spAutoFit/>
          </a:bodyPr>
          <a:lstStyle/>
          <a:p>
            <a:r>
              <a:rPr lang="en-GB" sz="3200" b="1" dirty="0"/>
              <a:t>Geo Challenge 1</a:t>
            </a:r>
            <a:endParaRPr lang="en-US" sz="32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51" t="19579" r="34244" b="8674"/>
          <a:stretch/>
        </p:blipFill>
        <p:spPr bwMode="auto">
          <a:xfrm>
            <a:off x="6096000" y="1447800"/>
            <a:ext cx="2807772" cy="36784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95400" y="1102585"/>
            <a:ext cx="4572000" cy="646331"/>
          </a:xfrm>
          <a:prstGeom prst="rect">
            <a:avLst/>
          </a:prstGeom>
        </p:spPr>
        <p:txBody>
          <a:bodyPr>
            <a:spAutoFit/>
          </a:bodyPr>
          <a:lstStyle/>
          <a:p>
            <a:r>
              <a:rPr lang="en-US" dirty="0" smtClean="0"/>
              <a:t>5.  </a:t>
            </a:r>
            <a:r>
              <a:rPr lang="en-US" dirty="0"/>
              <a:t>Why did most early civilizations develop near a water supply</a:t>
            </a:r>
            <a:r>
              <a:rPr lang="en-US" dirty="0" smtClean="0"/>
              <a:t>?</a:t>
            </a:r>
            <a:endParaRPr lang="en-US" dirty="0"/>
          </a:p>
        </p:txBody>
      </p:sp>
      <p:sp>
        <p:nvSpPr>
          <p:cNvPr id="2" name="Rectangle 1"/>
          <p:cNvSpPr/>
          <p:nvPr/>
        </p:nvSpPr>
        <p:spPr>
          <a:xfrm>
            <a:off x="1295400" y="1981200"/>
            <a:ext cx="4572000" cy="2031325"/>
          </a:xfrm>
          <a:prstGeom prst="rect">
            <a:avLst/>
          </a:prstGeom>
        </p:spPr>
        <p:txBody>
          <a:bodyPr>
            <a:spAutoFit/>
          </a:bodyPr>
          <a:lstStyle/>
          <a:p>
            <a:r>
              <a:rPr lang="en-US" b="1" i="1" dirty="0">
                <a:solidFill>
                  <a:srgbClr val="0000FF"/>
                </a:solidFill>
              </a:rPr>
              <a:t>People needed water to survive.  They need fresh water for drinking and irrigating their crops.  Fish and other sources of food live in water, as well, and waterways provide a method of transportation.  For these reasons, early peoples naturally settled in those areas that had a reliable water supply.</a:t>
            </a:r>
            <a:endParaRPr lang="en-US" dirty="0">
              <a:solidFill>
                <a:srgbClr val="0000FF"/>
              </a:solidFill>
            </a:endParaRPr>
          </a:p>
        </p:txBody>
      </p:sp>
    </p:spTree>
    <p:extLst>
      <p:ext uri="{BB962C8B-B14F-4D97-AF65-F5344CB8AC3E}">
        <p14:creationId xmlns:p14="http://schemas.microsoft.com/office/powerpoint/2010/main" val="1183797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152400"/>
            <a:ext cx="1591013" cy="369332"/>
          </a:xfrm>
          <a:prstGeom prst="rect">
            <a:avLst/>
          </a:prstGeom>
        </p:spPr>
        <p:txBody>
          <a:bodyPr wrap="none">
            <a:spAutoFit/>
          </a:bodyPr>
          <a:lstStyle/>
          <a:p>
            <a:r>
              <a:rPr lang="en-US" b="1" u="sng" dirty="0" smtClean="0"/>
              <a:t>LETS PRACTICE</a:t>
            </a:r>
            <a:endParaRPr lang="en-US" b="1" u="sng" dirty="0"/>
          </a:p>
        </p:txBody>
      </p:sp>
      <p:sp>
        <p:nvSpPr>
          <p:cNvPr id="3" name="Rectangle 2"/>
          <p:cNvSpPr/>
          <p:nvPr/>
        </p:nvSpPr>
        <p:spPr>
          <a:xfrm>
            <a:off x="1313873" y="762000"/>
            <a:ext cx="3639127" cy="1754326"/>
          </a:xfrm>
          <a:prstGeom prst="rect">
            <a:avLst/>
          </a:prstGeom>
        </p:spPr>
        <p:txBody>
          <a:bodyPr wrap="square">
            <a:spAutoFit/>
          </a:bodyPr>
          <a:lstStyle/>
          <a:p>
            <a:r>
              <a:rPr lang="en-US" dirty="0" smtClean="0"/>
              <a:t>Now that we have completed </a:t>
            </a:r>
            <a:r>
              <a:rPr lang="en-US" dirty="0"/>
              <a:t>the Geography Challenge activity and secured the materials in </a:t>
            </a:r>
            <a:r>
              <a:rPr lang="en-US" dirty="0" smtClean="0"/>
              <a:t>our ISN… </a:t>
            </a:r>
          </a:p>
          <a:p>
            <a:endParaRPr lang="en-US" dirty="0"/>
          </a:p>
          <a:p>
            <a:r>
              <a:rPr lang="en-US" dirty="0" smtClean="0"/>
              <a:t>Complete </a:t>
            </a:r>
            <a:r>
              <a:rPr lang="en-US" dirty="0"/>
              <a:t>the following guide with your partner. </a:t>
            </a:r>
            <a:endParaRPr lang="en-US" dirty="0" smtClean="0"/>
          </a:p>
        </p:txBody>
      </p:sp>
      <p:sp>
        <p:nvSpPr>
          <p:cNvPr id="4" name="Rectangle 3"/>
          <p:cNvSpPr/>
          <p:nvPr/>
        </p:nvSpPr>
        <p:spPr>
          <a:xfrm>
            <a:off x="1313873" y="2971800"/>
            <a:ext cx="3791527" cy="2031325"/>
          </a:xfrm>
          <a:prstGeom prst="rect">
            <a:avLst/>
          </a:prstGeom>
        </p:spPr>
        <p:txBody>
          <a:bodyPr wrap="square">
            <a:spAutoFit/>
          </a:bodyPr>
          <a:lstStyle/>
          <a:p>
            <a:r>
              <a:rPr lang="en-US" dirty="0"/>
              <a:t>Place your name on the top of this paper and then hand it to your partner.  </a:t>
            </a:r>
            <a:endParaRPr lang="en-US" dirty="0" smtClean="0"/>
          </a:p>
          <a:p>
            <a:endParaRPr lang="en-US" dirty="0"/>
          </a:p>
          <a:p>
            <a:r>
              <a:rPr lang="en-US" dirty="0" smtClean="0"/>
              <a:t>They </a:t>
            </a:r>
            <a:r>
              <a:rPr lang="en-US" dirty="0"/>
              <a:t>will fill it out for you and give it back to you.  Then switch papers and complete the paper for your partner.</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800100"/>
            <a:ext cx="3868753" cy="5257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44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152400"/>
            <a:ext cx="1591013" cy="369332"/>
          </a:xfrm>
          <a:prstGeom prst="rect">
            <a:avLst/>
          </a:prstGeom>
        </p:spPr>
        <p:txBody>
          <a:bodyPr wrap="none">
            <a:spAutoFit/>
          </a:bodyPr>
          <a:lstStyle/>
          <a:p>
            <a:r>
              <a:rPr lang="en-US" b="1" u="sng" dirty="0" smtClean="0"/>
              <a:t>LETS PRACTICE</a:t>
            </a:r>
            <a:endParaRPr lang="en-US" b="1" u="sng" dirty="0"/>
          </a:p>
        </p:txBody>
      </p:sp>
      <p:sp>
        <p:nvSpPr>
          <p:cNvPr id="3" name="Rectangle 2"/>
          <p:cNvSpPr/>
          <p:nvPr/>
        </p:nvSpPr>
        <p:spPr>
          <a:xfrm>
            <a:off x="1313873" y="762000"/>
            <a:ext cx="3639127" cy="5632311"/>
          </a:xfrm>
          <a:prstGeom prst="rect">
            <a:avLst/>
          </a:prstGeom>
        </p:spPr>
        <p:txBody>
          <a:bodyPr wrap="square">
            <a:spAutoFit/>
          </a:bodyPr>
          <a:lstStyle/>
          <a:p>
            <a:r>
              <a:rPr lang="en-US" b="1" dirty="0"/>
              <a:t>1.</a:t>
            </a:r>
            <a:r>
              <a:rPr lang="en-US" dirty="0"/>
              <a:t> </a:t>
            </a:r>
            <a:r>
              <a:rPr lang="en-US" b="1" dirty="0"/>
              <a:t>Have your partner IDENTIFY and SPELL the names of the continents to you from memory.  Place a ? next to the continents they </a:t>
            </a:r>
            <a:r>
              <a:rPr lang="en-US" b="1" u="sng" dirty="0"/>
              <a:t>could not </a:t>
            </a:r>
            <a:r>
              <a:rPr lang="en-US" b="1" dirty="0"/>
              <a:t>identify and a check if they </a:t>
            </a:r>
            <a:r>
              <a:rPr lang="en-US" b="1" u="sng" dirty="0"/>
              <a:t>could not</a:t>
            </a:r>
            <a:r>
              <a:rPr lang="en-US" b="1" dirty="0"/>
              <a:t> spell the continent.</a:t>
            </a:r>
            <a:endParaRPr lang="en-US" dirty="0"/>
          </a:p>
          <a:p>
            <a:r>
              <a:rPr lang="en-US" dirty="0"/>
              <a:t> </a:t>
            </a:r>
          </a:p>
          <a:p>
            <a:r>
              <a:rPr lang="en-US" dirty="0"/>
              <a:t>_____ Asia	</a:t>
            </a:r>
          </a:p>
          <a:p>
            <a:endParaRPr lang="en-US" dirty="0"/>
          </a:p>
          <a:p>
            <a:r>
              <a:rPr lang="en-US" dirty="0" smtClean="0"/>
              <a:t>_____ </a:t>
            </a:r>
            <a:r>
              <a:rPr lang="en-US" dirty="0"/>
              <a:t>Africa		</a:t>
            </a:r>
            <a:endParaRPr lang="en-US" dirty="0" smtClean="0"/>
          </a:p>
          <a:p>
            <a:endParaRPr lang="en-US" dirty="0"/>
          </a:p>
          <a:p>
            <a:r>
              <a:rPr lang="en-US" dirty="0" smtClean="0"/>
              <a:t>_____ Antarctica</a:t>
            </a:r>
          </a:p>
          <a:p>
            <a:endParaRPr lang="en-US" dirty="0"/>
          </a:p>
          <a:p>
            <a:r>
              <a:rPr lang="en-US" dirty="0" smtClean="0"/>
              <a:t>_____ </a:t>
            </a:r>
            <a:r>
              <a:rPr lang="en-US" dirty="0"/>
              <a:t>Australia</a:t>
            </a:r>
          </a:p>
          <a:p>
            <a:endParaRPr lang="en-US" dirty="0" smtClean="0"/>
          </a:p>
          <a:p>
            <a:r>
              <a:rPr lang="en-US" dirty="0" smtClean="0"/>
              <a:t>_____ </a:t>
            </a:r>
            <a:r>
              <a:rPr lang="en-US" dirty="0"/>
              <a:t>North America		</a:t>
            </a:r>
            <a:endParaRPr lang="en-US" dirty="0" smtClean="0"/>
          </a:p>
          <a:p>
            <a:r>
              <a:rPr lang="en-US" dirty="0" smtClean="0"/>
              <a:t>_____ </a:t>
            </a:r>
            <a:r>
              <a:rPr lang="en-US" dirty="0"/>
              <a:t>South America		</a:t>
            </a:r>
            <a:endParaRPr lang="en-US" dirty="0" smtClean="0"/>
          </a:p>
          <a:p>
            <a:r>
              <a:rPr lang="en-US" dirty="0" smtClean="0"/>
              <a:t>_____ </a:t>
            </a:r>
            <a:r>
              <a:rPr lang="en-US" dirty="0"/>
              <a:t>Europe </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800100"/>
            <a:ext cx="3868753" cy="5257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662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152400"/>
            <a:ext cx="1591013" cy="369332"/>
          </a:xfrm>
          <a:prstGeom prst="rect">
            <a:avLst/>
          </a:prstGeom>
        </p:spPr>
        <p:txBody>
          <a:bodyPr wrap="none">
            <a:spAutoFit/>
          </a:bodyPr>
          <a:lstStyle/>
          <a:p>
            <a:r>
              <a:rPr lang="en-US" b="1" u="sng" dirty="0" smtClean="0"/>
              <a:t>LETS PRACTICE</a:t>
            </a:r>
            <a:endParaRPr lang="en-US" b="1" u="sng" dirty="0"/>
          </a:p>
        </p:txBody>
      </p:sp>
      <p:pic>
        <p:nvPicPr>
          <p:cNvPr id="4" name="Picture 2"/>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1676400" y="1447800"/>
            <a:ext cx="7124700" cy="50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76400" y="755303"/>
            <a:ext cx="7124700" cy="369332"/>
          </a:xfrm>
          <a:prstGeom prst="rect">
            <a:avLst/>
          </a:prstGeom>
        </p:spPr>
        <p:txBody>
          <a:bodyPr wrap="square">
            <a:spAutoFit/>
          </a:bodyPr>
          <a:lstStyle/>
          <a:p>
            <a:r>
              <a:rPr lang="en-US" dirty="0" smtClean="0"/>
              <a:t>How much of this practice map could you fill in from memory???</a:t>
            </a:r>
            <a:endParaRPr lang="en-US" dirty="0"/>
          </a:p>
        </p:txBody>
      </p:sp>
    </p:spTree>
    <p:extLst>
      <p:ext uri="{BB962C8B-B14F-4D97-AF65-F5344CB8AC3E}">
        <p14:creationId xmlns:p14="http://schemas.microsoft.com/office/powerpoint/2010/main" val="2065337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146" t="17799" r="26515" b="6379"/>
          <a:stretch/>
        </p:blipFill>
        <p:spPr bwMode="auto">
          <a:xfrm>
            <a:off x="5181600" y="838200"/>
            <a:ext cx="3667508"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1524000"/>
            <a:ext cx="3505200" cy="646331"/>
          </a:xfrm>
          <a:prstGeom prst="rect">
            <a:avLst/>
          </a:prstGeom>
          <a:noFill/>
        </p:spPr>
        <p:txBody>
          <a:bodyPr wrap="square" rtlCol="0">
            <a:spAutoFit/>
          </a:bodyPr>
          <a:lstStyle/>
          <a:p>
            <a:r>
              <a:rPr lang="en-US" b="1" dirty="0" smtClean="0"/>
              <a:t>Part Two</a:t>
            </a:r>
            <a:r>
              <a:rPr lang="en-US" dirty="0" smtClean="0"/>
              <a:t> of your </a:t>
            </a:r>
            <a:r>
              <a:rPr lang="en-US" b="1" dirty="0" smtClean="0"/>
              <a:t>PP: Preview Practice</a:t>
            </a:r>
          </a:p>
        </p:txBody>
      </p:sp>
      <p:sp>
        <p:nvSpPr>
          <p:cNvPr id="2" name="Rectangle 1"/>
          <p:cNvSpPr/>
          <p:nvPr/>
        </p:nvSpPr>
        <p:spPr>
          <a:xfrm>
            <a:off x="5181600" y="3886200"/>
            <a:ext cx="3667508" cy="1752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47800" y="381000"/>
            <a:ext cx="6477000" cy="584775"/>
          </a:xfrm>
          <a:prstGeom prst="rect">
            <a:avLst/>
          </a:prstGeom>
        </p:spPr>
        <p:txBody>
          <a:bodyPr wrap="square">
            <a:spAutoFit/>
          </a:bodyPr>
          <a:lstStyle/>
          <a:p>
            <a:r>
              <a:rPr lang="en-US" sz="3200" b="1" dirty="0" smtClean="0"/>
              <a:t>Preview</a:t>
            </a:r>
            <a:endParaRPr lang="en-US" sz="3200" dirty="0"/>
          </a:p>
        </p:txBody>
      </p:sp>
      <p:sp>
        <p:nvSpPr>
          <p:cNvPr id="3" name="Rectangle 2"/>
          <p:cNvSpPr/>
          <p:nvPr/>
        </p:nvSpPr>
        <p:spPr>
          <a:xfrm>
            <a:off x="1600200" y="2505670"/>
            <a:ext cx="3581400" cy="1754326"/>
          </a:xfrm>
          <a:prstGeom prst="rect">
            <a:avLst/>
          </a:prstGeom>
        </p:spPr>
        <p:txBody>
          <a:bodyPr wrap="square">
            <a:spAutoFit/>
          </a:bodyPr>
          <a:lstStyle/>
          <a:p>
            <a:r>
              <a:rPr lang="en-US" b="1" dirty="0"/>
              <a:t>Directions: </a:t>
            </a:r>
            <a:r>
              <a:rPr lang="en-US" dirty="0"/>
              <a:t>Use the map on the screen to identify as many continents and bodies of water as you can</a:t>
            </a:r>
            <a:r>
              <a:rPr lang="en-US" dirty="0" smtClean="0"/>
              <a:t>.</a:t>
            </a:r>
          </a:p>
          <a:p>
            <a:endParaRPr lang="en-US" dirty="0"/>
          </a:p>
          <a:p>
            <a:pPr algn="ctr"/>
            <a:r>
              <a:rPr lang="en-US" b="1" dirty="0" smtClean="0"/>
              <a:t>3 Minutes on the Clock!!</a:t>
            </a:r>
            <a:endParaRPr lang="en-US" b="1" dirty="0"/>
          </a:p>
        </p:txBody>
      </p:sp>
    </p:spTree>
    <p:extLst>
      <p:ext uri="{BB962C8B-B14F-4D97-AF65-F5344CB8AC3E}">
        <p14:creationId xmlns:p14="http://schemas.microsoft.com/office/powerpoint/2010/main" val="163036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PowerPoint Template about business, globe, world">
            <a:hlinkClick r:id=""/>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24400" y="4191000"/>
            <a:ext cx="4267200" cy="1295400"/>
          </a:xfrm>
          <a:prstGeom prst="rect">
            <a:avLst/>
          </a:prstGeom>
          <a:gradFill>
            <a:gsLst>
              <a:gs pos="48750">
                <a:srgbClr val="C1D0ED"/>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4267200"/>
            <a:ext cx="4267200" cy="707886"/>
          </a:xfrm>
          <a:prstGeom prst="rect">
            <a:avLst/>
          </a:prstGeom>
          <a:noFill/>
        </p:spPr>
        <p:txBody>
          <a:bodyPr wrap="square" lIns="91440" tIns="45720" rIns="91440" bIns="45720">
            <a:spAutoFit/>
          </a:bodyPr>
          <a:lstStyle/>
          <a:p>
            <a:pPr algn="ctr"/>
            <a:r>
              <a:rPr lang="en-US"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GEO-CHALLENGE</a:t>
            </a: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Rectangle 6"/>
          <p:cNvSpPr/>
          <p:nvPr/>
        </p:nvSpPr>
        <p:spPr>
          <a:xfrm>
            <a:off x="4724401" y="4876800"/>
            <a:ext cx="4267200" cy="461665"/>
          </a:xfrm>
          <a:prstGeom prst="rect">
            <a:avLst/>
          </a:prstGeom>
          <a:noFill/>
        </p:spPr>
        <p:txBody>
          <a:bodyPr wrap="square" lIns="91440" tIns="45720" rIns="91440" bIns="45720">
            <a:spAutoFit/>
          </a:bodyPr>
          <a:lstStyle/>
          <a:p>
            <a:pPr algn="ctr"/>
            <a:r>
              <a:rPr lang="en-US" sz="2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Early Humans</a:t>
            </a:r>
            <a:endParaRPr lang="en-US"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897" t="20595" r="10270" b="9037"/>
          <a:stretch/>
        </p:blipFill>
        <p:spPr bwMode="auto">
          <a:xfrm>
            <a:off x="152401" y="381000"/>
            <a:ext cx="8839200" cy="623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94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PowerPoint Template about business, globe, world">
            <a:hlinkClick r:id=""/>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970"/>
          <a:stretch/>
        </p:blipFill>
        <p:spPr bwMode="auto">
          <a:xfrm>
            <a:off x="0" y="0"/>
            <a:ext cx="119149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146" t="17799" r="26515" b="6379"/>
          <a:stretch/>
        </p:blipFill>
        <p:spPr bwMode="auto">
          <a:xfrm>
            <a:off x="5181600" y="838200"/>
            <a:ext cx="3667508"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1524000"/>
            <a:ext cx="3505200" cy="1477328"/>
          </a:xfrm>
          <a:prstGeom prst="rect">
            <a:avLst/>
          </a:prstGeom>
          <a:noFill/>
        </p:spPr>
        <p:txBody>
          <a:bodyPr wrap="square" rtlCol="0">
            <a:spAutoFit/>
          </a:bodyPr>
          <a:lstStyle/>
          <a:p>
            <a:r>
              <a:rPr lang="en-US" dirty="0" smtClean="0"/>
              <a:t>Part Two of your </a:t>
            </a:r>
            <a:r>
              <a:rPr lang="en-US" b="1" dirty="0" smtClean="0"/>
              <a:t>PP: Preview Practice</a:t>
            </a:r>
          </a:p>
          <a:p>
            <a:endParaRPr lang="en-US" b="1" dirty="0"/>
          </a:p>
          <a:p>
            <a:r>
              <a:rPr lang="en-US" b="1" dirty="0" smtClean="0"/>
              <a:t>WE WILL DOUBLE CHECK USING DIFFERENT MAP</a:t>
            </a:r>
            <a:endParaRPr lang="en-US" dirty="0"/>
          </a:p>
        </p:txBody>
      </p:sp>
      <p:sp>
        <p:nvSpPr>
          <p:cNvPr id="2" name="Rectangle 1"/>
          <p:cNvSpPr/>
          <p:nvPr/>
        </p:nvSpPr>
        <p:spPr>
          <a:xfrm>
            <a:off x="5181600" y="3886200"/>
            <a:ext cx="3667508" cy="1752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47800" y="381000"/>
            <a:ext cx="6477000" cy="584775"/>
          </a:xfrm>
          <a:prstGeom prst="rect">
            <a:avLst/>
          </a:prstGeom>
        </p:spPr>
        <p:txBody>
          <a:bodyPr wrap="square">
            <a:spAutoFit/>
          </a:bodyPr>
          <a:lstStyle/>
          <a:p>
            <a:r>
              <a:rPr lang="en-US" sz="3200" b="1" dirty="0" smtClean="0"/>
              <a:t>Preview</a:t>
            </a:r>
            <a:endParaRPr lang="en-US" sz="3200" dirty="0"/>
          </a:p>
        </p:txBody>
      </p:sp>
    </p:spTree>
    <p:extLst>
      <p:ext uri="{BB962C8B-B14F-4D97-AF65-F5344CB8AC3E}">
        <p14:creationId xmlns:p14="http://schemas.microsoft.com/office/powerpoint/2010/main" val="64651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p:txBody>
          <a:bodyPr/>
          <a:lstStyle/>
          <a:p>
            <a:pPr eaLnBrk="1" hangingPunct="1"/>
            <a:endParaRPr lang="en-US" smtClean="0">
              <a:solidFill>
                <a:schemeClr val="bg2"/>
              </a:solidFill>
            </a:endParaRPr>
          </a:p>
        </p:txBody>
      </p:sp>
      <p:sp>
        <p:nvSpPr>
          <p:cNvPr id="9219" name="Rectangle 4"/>
          <p:cNvSpPr>
            <a:spLocks noChangeArrowheads="1"/>
          </p:cNvSpPr>
          <p:nvPr/>
        </p:nvSpPr>
        <p:spPr bwMode="auto">
          <a:xfrm>
            <a:off x="1562100" y="381000"/>
            <a:ext cx="617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4000" dirty="0">
                <a:solidFill>
                  <a:schemeClr val="tx2"/>
                </a:solidFill>
                <a:latin typeface="Arial Black" pitchFamily="34" charset="0"/>
              </a:rPr>
              <a:t>Name That Continent</a:t>
            </a:r>
          </a:p>
        </p:txBody>
      </p:sp>
      <p:pic>
        <p:nvPicPr>
          <p:cNvPr id="9220" name="Picture 5" descr="world map"/>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47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1000" y="1524000"/>
            <a:ext cx="853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6"/>
          <p:cNvSpPr txBox="1">
            <a:spLocks noChangeArrowheads="1"/>
          </p:cNvSpPr>
          <p:nvPr/>
        </p:nvSpPr>
        <p:spPr bwMode="auto">
          <a:xfrm>
            <a:off x="4724400" y="5851525"/>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000">
                <a:solidFill>
                  <a:srgbClr val="FF0000"/>
                </a:solidFill>
                <a:latin typeface="Times New Roman" pitchFamily="18" charset="0"/>
              </a:rPr>
              <a:t>1</a:t>
            </a:r>
          </a:p>
        </p:txBody>
      </p:sp>
      <p:sp>
        <p:nvSpPr>
          <p:cNvPr id="21" name="Text Box 8"/>
          <p:cNvSpPr txBox="1">
            <a:spLocks noChangeArrowheads="1"/>
          </p:cNvSpPr>
          <p:nvPr/>
        </p:nvSpPr>
        <p:spPr bwMode="auto">
          <a:xfrm>
            <a:off x="6248400" y="25908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000">
                <a:solidFill>
                  <a:srgbClr val="FF0000"/>
                </a:solidFill>
                <a:latin typeface="Times New Roman" pitchFamily="18" charset="0"/>
              </a:rPr>
              <a:t>3</a:t>
            </a:r>
          </a:p>
        </p:txBody>
      </p:sp>
      <p:sp>
        <p:nvSpPr>
          <p:cNvPr id="22" name="Text Box 9"/>
          <p:cNvSpPr txBox="1">
            <a:spLocks noChangeArrowheads="1"/>
          </p:cNvSpPr>
          <p:nvPr/>
        </p:nvSpPr>
        <p:spPr bwMode="auto">
          <a:xfrm>
            <a:off x="4267200" y="21336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000">
                <a:solidFill>
                  <a:srgbClr val="FF0000"/>
                </a:solidFill>
                <a:latin typeface="Times New Roman" pitchFamily="18" charset="0"/>
              </a:rPr>
              <a:t>4</a:t>
            </a:r>
          </a:p>
        </p:txBody>
      </p:sp>
      <p:sp>
        <p:nvSpPr>
          <p:cNvPr id="24" name="Text Box 11"/>
          <p:cNvSpPr txBox="1">
            <a:spLocks noChangeArrowheads="1"/>
          </p:cNvSpPr>
          <p:nvPr/>
        </p:nvSpPr>
        <p:spPr bwMode="auto">
          <a:xfrm>
            <a:off x="2514600" y="44196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000">
                <a:solidFill>
                  <a:srgbClr val="FF0000"/>
                </a:solidFill>
                <a:latin typeface="Times New Roman" pitchFamily="18" charset="0"/>
              </a:rPr>
              <a:t>6</a:t>
            </a:r>
          </a:p>
        </p:txBody>
      </p:sp>
      <p:sp>
        <p:nvSpPr>
          <p:cNvPr id="26" name="Rectangle 25"/>
          <p:cNvSpPr/>
          <p:nvPr/>
        </p:nvSpPr>
        <p:spPr>
          <a:xfrm>
            <a:off x="7239000" y="4876800"/>
            <a:ext cx="6858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ext Box 10"/>
          <p:cNvSpPr txBox="1">
            <a:spLocks noChangeArrowheads="1"/>
          </p:cNvSpPr>
          <p:nvPr/>
        </p:nvSpPr>
        <p:spPr bwMode="auto">
          <a:xfrm>
            <a:off x="4495800" y="33528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000">
                <a:solidFill>
                  <a:srgbClr val="FF0000"/>
                </a:solidFill>
                <a:latin typeface="Times New Roman" pitchFamily="18" charset="0"/>
              </a:rPr>
              <a:t>5</a:t>
            </a:r>
          </a:p>
        </p:txBody>
      </p:sp>
      <p:sp>
        <p:nvSpPr>
          <p:cNvPr id="27" name="Rectangle 26"/>
          <p:cNvSpPr/>
          <p:nvPr/>
        </p:nvSpPr>
        <p:spPr>
          <a:xfrm>
            <a:off x="4419600" y="62484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 Box 12"/>
          <p:cNvSpPr txBox="1">
            <a:spLocks noChangeArrowheads="1"/>
          </p:cNvSpPr>
          <p:nvPr/>
        </p:nvSpPr>
        <p:spPr bwMode="auto">
          <a:xfrm>
            <a:off x="1752600" y="26670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000">
                <a:solidFill>
                  <a:srgbClr val="FF0000"/>
                </a:solidFill>
                <a:latin typeface="Times New Roman" pitchFamily="18" charset="0"/>
              </a:rPr>
              <a:t>7</a:t>
            </a:r>
          </a:p>
        </p:txBody>
      </p:sp>
      <p:sp>
        <p:nvSpPr>
          <p:cNvPr id="20" name="Text Box 7"/>
          <p:cNvSpPr txBox="1">
            <a:spLocks noChangeArrowheads="1"/>
          </p:cNvSpPr>
          <p:nvPr/>
        </p:nvSpPr>
        <p:spPr bwMode="auto">
          <a:xfrm>
            <a:off x="7086600" y="4419600"/>
            <a:ext cx="76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000" dirty="0">
                <a:solidFill>
                  <a:srgbClr val="FF0000"/>
                </a:solidFill>
                <a:latin typeface="Times New Roman" pitchFamily="18" charset="0"/>
              </a:rPr>
              <a:t>2</a:t>
            </a:r>
          </a:p>
        </p:txBody>
      </p:sp>
      <p:pic>
        <p:nvPicPr>
          <p:cNvPr id="14" name="Picture 2" descr="PowerPoint Template about business, globe, world">
            <a:hlinkClick r:id=""/>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6970"/>
          <a:stretch/>
        </p:blipFill>
        <p:spPr bwMode="auto">
          <a:xfrm rot="5400000">
            <a:off x="4152899" y="-4152900"/>
            <a:ext cx="838199"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524000"/>
            <a:ext cx="1828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38639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1" grpId="0" autoUpdateAnimBg="0"/>
      <p:bldP spid="22" grpId="0" autoUpdateAnimBg="0"/>
      <p:bldP spid="24" grpId="0" autoUpdateAnimBg="0"/>
      <p:bldP spid="23" grpId="0" autoUpdateAnimBg="0"/>
      <p:bldP spid="25" grpId="0" autoUpdateAnimBg="0"/>
      <p:bldP spid="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5" descr="world map"/>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47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1000" y="1524000"/>
            <a:ext cx="853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6"/>
          <p:cNvSpPr txBox="1">
            <a:spLocks noChangeArrowheads="1"/>
          </p:cNvSpPr>
          <p:nvPr/>
        </p:nvSpPr>
        <p:spPr bwMode="auto">
          <a:xfrm>
            <a:off x="990600" y="37338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11</a:t>
            </a:r>
          </a:p>
        </p:txBody>
      </p:sp>
      <p:sp>
        <p:nvSpPr>
          <p:cNvPr id="16" name="Text Box 7"/>
          <p:cNvSpPr txBox="1">
            <a:spLocks noChangeArrowheads="1"/>
          </p:cNvSpPr>
          <p:nvPr/>
        </p:nvSpPr>
        <p:spPr bwMode="auto">
          <a:xfrm>
            <a:off x="5791200" y="41148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12</a:t>
            </a:r>
          </a:p>
        </p:txBody>
      </p:sp>
      <p:sp>
        <p:nvSpPr>
          <p:cNvPr id="17" name="Text Box 8"/>
          <p:cNvSpPr txBox="1">
            <a:spLocks noChangeArrowheads="1"/>
          </p:cNvSpPr>
          <p:nvPr/>
        </p:nvSpPr>
        <p:spPr bwMode="auto">
          <a:xfrm>
            <a:off x="4191000" y="1981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9</a:t>
            </a:r>
          </a:p>
        </p:txBody>
      </p:sp>
      <p:sp>
        <p:nvSpPr>
          <p:cNvPr id="18" name="Text Box 8"/>
          <p:cNvSpPr txBox="1">
            <a:spLocks noChangeArrowheads="1"/>
          </p:cNvSpPr>
          <p:nvPr/>
        </p:nvSpPr>
        <p:spPr bwMode="auto">
          <a:xfrm>
            <a:off x="3962400" y="47244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10</a:t>
            </a:r>
          </a:p>
        </p:txBody>
      </p:sp>
      <p:sp>
        <p:nvSpPr>
          <p:cNvPr id="2" name="Text Box 8"/>
          <p:cNvSpPr txBox="1">
            <a:spLocks noChangeArrowheads="1"/>
          </p:cNvSpPr>
          <p:nvPr/>
        </p:nvSpPr>
        <p:spPr bwMode="auto">
          <a:xfrm>
            <a:off x="2971800" y="3124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solidFill>
                  <a:srgbClr val="FF0000"/>
                </a:solidFill>
                <a:latin typeface="Times New Roman" pitchFamily="18" charset="0"/>
              </a:rPr>
              <a:t>8</a:t>
            </a:r>
          </a:p>
        </p:txBody>
      </p:sp>
      <p:pic>
        <p:nvPicPr>
          <p:cNvPr id="9" name="Picture 2" descr="PowerPoint Template about business, globe, world">
            <a:hlinkClick r:id=""/>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6970"/>
          <a:stretch/>
        </p:blipFill>
        <p:spPr bwMode="auto">
          <a:xfrm rot="5400000">
            <a:off x="4152899" y="-4152900"/>
            <a:ext cx="838199" cy="91440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p:cNvSpPr>
            <a:spLocks noChangeArrowheads="1"/>
          </p:cNvSpPr>
          <p:nvPr/>
        </p:nvSpPr>
        <p:spPr bwMode="auto">
          <a:xfrm>
            <a:off x="1981200" y="423718"/>
            <a:ext cx="617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4000" dirty="0">
                <a:solidFill>
                  <a:schemeClr val="tx2"/>
                </a:solidFill>
                <a:latin typeface="Arial Black" pitchFamily="34" charset="0"/>
              </a:rPr>
              <a:t>Name That </a:t>
            </a:r>
            <a:r>
              <a:rPr lang="en-US" sz="4000" dirty="0" smtClean="0">
                <a:solidFill>
                  <a:schemeClr val="tx2"/>
                </a:solidFill>
                <a:latin typeface="Arial Black" pitchFamily="34" charset="0"/>
              </a:rPr>
              <a:t>Ocean</a:t>
            </a:r>
            <a:endParaRPr lang="en-US" sz="4000" dirty="0">
              <a:solidFill>
                <a:schemeClr val="tx2"/>
              </a:solidFill>
              <a:latin typeface="Arial Black" pitchFamily="34" charset="0"/>
            </a:endParaRPr>
          </a:p>
        </p:txBody>
      </p:sp>
      <p:sp>
        <p:nvSpPr>
          <p:cNvPr id="12" name="Rectangle 11"/>
          <p:cNvSpPr/>
          <p:nvPr/>
        </p:nvSpPr>
        <p:spPr>
          <a:xfrm>
            <a:off x="304800" y="1524000"/>
            <a:ext cx="1828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19600" y="62484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7239000" y="4876800"/>
            <a:ext cx="6858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1"/>
    </p:custDataLst>
    <p:extLst>
      <p:ext uri="{BB962C8B-B14F-4D97-AF65-F5344CB8AC3E}">
        <p14:creationId xmlns:p14="http://schemas.microsoft.com/office/powerpoint/2010/main" val="10654129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6" grpId="0" autoUpdateAnimBg="0"/>
      <p:bldP spid="17" grpId="0" autoUpdateAnimBg="0"/>
      <p:bldP spid="18" grpId="0" autoUpdateAnimBg="0"/>
      <p:bldP spid="2"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DemoTwopanel.p3d 0"/>
  <p:tag name="POWER3D OPTIONS" val="Slow "/>
  <p:tag name="POWER3D BACKGROUND" val="0,0,0"/>
  <p:tag name="POWER3D IMAGE0" val="PWRTRANS.TGA"/>
</p:tagLst>
</file>

<file path=ppt/tags/tag10.xml><?xml version="1.0" encoding="utf-8"?>
<p:tagLst xmlns:a="http://schemas.openxmlformats.org/drawingml/2006/main" xmlns:r="http://schemas.openxmlformats.org/officeDocument/2006/relationships" xmlns:p="http://schemas.openxmlformats.org/presentationml/2006/main">
  <p:tag name="POWER3D TRANSITION" val="DemoTwopanel.p3d 0"/>
  <p:tag name="POWER3D OPTIONS" val="Slow "/>
  <p:tag name="POWER3D BACKGROUND" val="0,0,0"/>
  <p:tag name="POWER3D IMAGE0" val="PWRTRANS.TGA"/>
</p:tagLst>
</file>

<file path=ppt/tags/tag2.xml><?xml version="1.0" encoding="utf-8"?>
<p:tagLst xmlns:a="http://schemas.openxmlformats.org/drawingml/2006/main" xmlns:r="http://schemas.openxmlformats.org/officeDocument/2006/relationships" xmlns:p="http://schemas.openxmlformats.org/presentationml/2006/main">
  <p:tag name="POWER3D TRANSITION" val="DemoTwopanel.p3d 0"/>
  <p:tag name="POWER3D OPTIONS" val="Slow "/>
  <p:tag name="POWER3D BACKGROUND" val="0,0,0"/>
  <p:tag name="POWER3D IMAGE0" val="PWRTRANS.TGA"/>
</p:tagLst>
</file>

<file path=ppt/tags/tag3.xml><?xml version="1.0" encoding="utf-8"?>
<p:tagLst xmlns:a="http://schemas.openxmlformats.org/drawingml/2006/main" xmlns:r="http://schemas.openxmlformats.org/officeDocument/2006/relationships" xmlns:p="http://schemas.openxmlformats.org/presentationml/2006/main">
  <p:tag name="POWER3D TRANSITION" val="DemoTwopanel.p3d 0"/>
  <p:tag name="POWER3D OPTIONS" val="Slow "/>
  <p:tag name="POWER3D BACKGROUND" val="0,0,0"/>
  <p:tag name="POWER3D IMAGE0" val="PWRTRANS.TGA"/>
</p:tagLst>
</file>

<file path=ppt/tags/tag4.xml><?xml version="1.0" encoding="utf-8"?>
<p:tagLst xmlns:a="http://schemas.openxmlformats.org/drawingml/2006/main" xmlns:r="http://schemas.openxmlformats.org/officeDocument/2006/relationships" xmlns:p="http://schemas.openxmlformats.org/presentationml/2006/main">
  <p:tag name="POWER3D TRANSITION" val="DemoTwopanel.p3d 0"/>
  <p:tag name="POWER3D OPTIONS" val="Slow "/>
  <p:tag name="POWER3D BACKGROUND" val="0,0,0"/>
  <p:tag name="POWER3D IMAGE0" val="PWRTRANS.TGA"/>
</p:tagLst>
</file>

<file path=ppt/tags/tag5.xml><?xml version="1.0" encoding="utf-8"?>
<p:tagLst xmlns:a="http://schemas.openxmlformats.org/drawingml/2006/main" xmlns:r="http://schemas.openxmlformats.org/officeDocument/2006/relationships" xmlns:p="http://schemas.openxmlformats.org/presentationml/2006/main">
  <p:tag name="POWER3D TRANSITION" val="DemoTwopanel.p3d 0"/>
  <p:tag name="POWER3D OPTIONS" val="Slow "/>
  <p:tag name="POWER3D BACKGROUND" val="0,0,0"/>
  <p:tag name="POWER3D IMAGE0" val="PWRTRANS.TGA"/>
</p:tagLst>
</file>

<file path=ppt/tags/tag6.xml><?xml version="1.0" encoding="utf-8"?>
<p:tagLst xmlns:a="http://schemas.openxmlformats.org/drawingml/2006/main" xmlns:r="http://schemas.openxmlformats.org/officeDocument/2006/relationships" xmlns:p="http://schemas.openxmlformats.org/presentationml/2006/main">
  <p:tag name="POWER3D TRANSITION" val="DemoTwopanel.p3d 0"/>
  <p:tag name="POWER3D OPTIONS" val="Slow "/>
  <p:tag name="POWER3D BACKGROUND" val="0,0,0"/>
  <p:tag name="POWER3D IMAGE0" val="PWRTRANS.TGA"/>
</p:tagLst>
</file>

<file path=ppt/tags/tag7.xml><?xml version="1.0" encoding="utf-8"?>
<p:tagLst xmlns:a="http://schemas.openxmlformats.org/drawingml/2006/main" xmlns:r="http://schemas.openxmlformats.org/officeDocument/2006/relationships" xmlns:p="http://schemas.openxmlformats.org/presentationml/2006/main">
  <p:tag name="POWER3D TRANSITION" val="DemoTwopanel.p3d 0"/>
  <p:tag name="POWER3D OPTIONS" val="Slow "/>
  <p:tag name="POWER3D BACKGROUND" val="0,0,0"/>
  <p:tag name="POWER3D IMAGE0" val="PWRTRANS.TGA"/>
</p:tagLst>
</file>

<file path=ppt/tags/tag8.xml><?xml version="1.0" encoding="utf-8"?>
<p:tagLst xmlns:a="http://schemas.openxmlformats.org/drawingml/2006/main" xmlns:r="http://schemas.openxmlformats.org/officeDocument/2006/relationships" xmlns:p="http://schemas.openxmlformats.org/presentationml/2006/main">
  <p:tag name="POWER3D TRANSITION" val="DemoTwopanel.p3d 0"/>
  <p:tag name="POWER3D OPTIONS" val="Slow "/>
  <p:tag name="POWER3D BACKGROUND" val="0,0,0"/>
  <p:tag name="POWER3D IMAGE0" val="PWRTRANS.TGA"/>
</p:tagLst>
</file>

<file path=ppt/tags/tag9.xml><?xml version="1.0" encoding="utf-8"?>
<p:tagLst xmlns:a="http://schemas.openxmlformats.org/drawingml/2006/main" xmlns:r="http://schemas.openxmlformats.org/officeDocument/2006/relationships" xmlns:p="http://schemas.openxmlformats.org/presentationml/2006/main">
  <p:tag name="POWER3D TRANSITION" val="DemoTwopanel.p3d 0"/>
  <p:tag name="POWER3D OPTIONS" val="Slow "/>
  <p:tag name="POWER3D BACKGROUND" val="0,0,0"/>
  <p:tag name="POWER3D IMAGE0" val="PWRTRANS.TG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2800</TotalTime>
  <Words>1631</Words>
  <Application>Microsoft Office PowerPoint</Application>
  <PresentationFormat>On-screen Show (4:3)</PresentationFormat>
  <Paragraphs>407</Paragraphs>
  <Slides>44</Slides>
  <Notes>44</Notes>
  <HiddenSlides>7</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mock</dc:creator>
  <cp:lastModifiedBy>Daddy</cp:lastModifiedBy>
  <cp:revision>65</cp:revision>
  <dcterms:created xsi:type="dcterms:W3CDTF">2012-09-25T18:38:14Z</dcterms:created>
  <dcterms:modified xsi:type="dcterms:W3CDTF">2015-09-27T13:47:38Z</dcterms:modified>
</cp:coreProperties>
</file>