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74" r:id="rId7"/>
    <p:sldId id="265" r:id="rId8"/>
    <p:sldId id="266" r:id="rId9"/>
    <p:sldId id="264" r:id="rId10"/>
    <p:sldId id="263" r:id="rId11"/>
    <p:sldId id="269" r:id="rId12"/>
    <p:sldId id="267" r:id="rId13"/>
    <p:sldId id="270" r:id="rId14"/>
    <p:sldId id="275" r:id="rId15"/>
    <p:sldId id="271" r:id="rId16"/>
    <p:sldId id="273" r:id="rId17"/>
    <p:sldId id="277" r:id="rId18"/>
    <p:sldId id="268" r:id="rId19"/>
    <p:sldId id="279" r:id="rId20"/>
    <p:sldId id="278" r:id="rId21"/>
    <p:sldId id="282" r:id="rId22"/>
    <p:sldId id="276" r:id="rId23"/>
    <p:sldId id="281" r:id="rId24"/>
    <p:sldId id="283" r:id="rId25"/>
    <p:sldId id="28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Rg st="1" end="25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6DDD-912D-4964-92F2-EEE6030C2427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7137-55B2-471A-8FDB-E99E89CA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4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6DDD-912D-4964-92F2-EEE6030C2427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7137-55B2-471A-8FDB-E99E89CA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38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6DDD-912D-4964-92F2-EEE6030C2427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7137-55B2-471A-8FDB-E99E89CA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6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6DDD-912D-4964-92F2-EEE6030C2427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7137-55B2-471A-8FDB-E99E89CA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5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6DDD-912D-4964-92F2-EEE6030C2427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7137-55B2-471A-8FDB-E99E89CA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529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6DDD-912D-4964-92F2-EEE6030C2427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7137-55B2-471A-8FDB-E99E89CA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53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6DDD-912D-4964-92F2-EEE6030C2427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7137-55B2-471A-8FDB-E99E89CA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1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6DDD-912D-4964-92F2-EEE6030C2427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7137-55B2-471A-8FDB-E99E89CA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5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6DDD-912D-4964-92F2-EEE6030C2427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7137-55B2-471A-8FDB-E99E89CA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6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6DDD-912D-4964-92F2-EEE6030C2427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7137-55B2-471A-8FDB-E99E89CA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1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6DDD-912D-4964-92F2-EEE6030C2427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7137-55B2-471A-8FDB-E99E89CA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7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26DDD-912D-4964-92F2-EEE6030C2427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07137-55B2-471A-8FDB-E99E89CA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717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3600"/>
            <a:ext cx="8382000" cy="1603375"/>
          </a:xfrm>
        </p:spPr>
        <p:txBody>
          <a:bodyPr>
            <a:noAutofit/>
          </a:bodyPr>
          <a:lstStyle/>
          <a:p>
            <a:r>
              <a:rPr lang="en-US" sz="6600" dirty="0">
                <a:latin typeface="Calibri" panose="020F0502020204030204" pitchFamily="34" charset="0"/>
                <a:cs typeface="Calibri" panose="020F0502020204030204" pitchFamily="34" charset="0"/>
              </a:rPr>
              <a:t>We are now living in a </a:t>
            </a:r>
            <a:br>
              <a:rPr lang="en-US" sz="6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6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   BAL</a:t>
            </a:r>
            <a:br>
              <a:rPr lang="en-US" sz="66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6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community</a:t>
            </a:r>
            <a:endParaRPr lang="en-US" sz="6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746131"/>
            <a:ext cx="457200" cy="486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160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C000"/>
                </a:solidFill>
              </a:rPr>
              <a:t>Facebook (1 billion users)</a:t>
            </a:r>
          </a:p>
          <a:p>
            <a:pPr marL="0" indent="0">
              <a:buNone/>
            </a:pPr>
            <a:r>
              <a:rPr lang="en-US" dirty="0"/>
              <a:t>		QQ (832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WhatsApp (800 million users)</a:t>
            </a:r>
          </a:p>
          <a:p>
            <a:pPr marL="0" indent="0">
              <a:buNone/>
            </a:pPr>
            <a:r>
              <a:rPr lang="en-US" dirty="0"/>
              <a:t>		Facebook Messenger (700  million users)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C000"/>
                </a:solidFill>
              </a:rPr>
              <a:t>Qzone</a:t>
            </a:r>
            <a:r>
              <a:rPr lang="en-US" dirty="0">
                <a:solidFill>
                  <a:srgbClr val="FFC000"/>
                </a:solidFill>
              </a:rPr>
              <a:t> (668 millions users)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32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C000"/>
                </a:solidFill>
              </a:rPr>
              <a:t>Facebook (1 billion users)</a:t>
            </a:r>
          </a:p>
          <a:p>
            <a:pPr marL="0" indent="0">
              <a:buNone/>
            </a:pPr>
            <a:r>
              <a:rPr lang="en-US" dirty="0"/>
              <a:t>		QQ (832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WhatsApp (800 million users)</a:t>
            </a:r>
          </a:p>
          <a:p>
            <a:pPr marL="0" indent="0">
              <a:buNone/>
            </a:pPr>
            <a:r>
              <a:rPr lang="en-US" dirty="0"/>
              <a:t>		Facebook Messenger (700  million users)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C000"/>
                </a:solidFill>
              </a:rPr>
              <a:t>Qzone</a:t>
            </a:r>
            <a:r>
              <a:rPr lang="en-US" dirty="0">
                <a:solidFill>
                  <a:srgbClr val="FFC000"/>
                </a:solidFill>
              </a:rPr>
              <a:t> (668 millions users)</a:t>
            </a:r>
          </a:p>
          <a:p>
            <a:pPr marL="0" indent="0">
              <a:buNone/>
            </a:pPr>
            <a:r>
              <a:rPr lang="en-US" dirty="0"/>
              <a:t>		We Chat (549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514378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C000"/>
                </a:solidFill>
              </a:rPr>
              <a:t>Facebook (1 billion users)</a:t>
            </a:r>
          </a:p>
          <a:p>
            <a:pPr marL="0" indent="0">
              <a:buNone/>
            </a:pPr>
            <a:r>
              <a:rPr lang="en-US" dirty="0"/>
              <a:t>		QQ (832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WhatsApp (800 million users)</a:t>
            </a:r>
          </a:p>
          <a:p>
            <a:pPr marL="0" indent="0">
              <a:buNone/>
            </a:pPr>
            <a:r>
              <a:rPr lang="en-US" dirty="0"/>
              <a:t>		Facebook Messenger (700  million users)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C000"/>
                </a:solidFill>
              </a:rPr>
              <a:t>Qzone</a:t>
            </a:r>
            <a:r>
              <a:rPr lang="en-US" dirty="0">
                <a:solidFill>
                  <a:srgbClr val="FFC000"/>
                </a:solidFill>
              </a:rPr>
              <a:t> (668 millions users)</a:t>
            </a:r>
          </a:p>
          <a:p>
            <a:pPr marL="0" indent="0">
              <a:buNone/>
            </a:pPr>
            <a:r>
              <a:rPr lang="en-US" dirty="0"/>
              <a:t>		We Chat (549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Twitter (316 million users)</a:t>
            </a:r>
          </a:p>
          <a:p>
            <a:pPr marL="0" indent="0">
              <a:buNone/>
            </a:pPr>
            <a:r>
              <a:rPr lang="en-US" dirty="0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390426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C000"/>
                </a:solidFill>
              </a:rPr>
              <a:t>Facebook (1 billion users)</a:t>
            </a:r>
          </a:p>
          <a:p>
            <a:pPr marL="0" indent="0">
              <a:buNone/>
            </a:pPr>
            <a:r>
              <a:rPr lang="en-US" dirty="0"/>
              <a:t>		QQ (832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WhatsApp (800 million users)</a:t>
            </a:r>
          </a:p>
          <a:p>
            <a:pPr marL="0" indent="0">
              <a:buNone/>
            </a:pPr>
            <a:r>
              <a:rPr lang="en-US" dirty="0"/>
              <a:t>		Facebook Messenger (700  million users)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C000"/>
                </a:solidFill>
              </a:rPr>
              <a:t>Qzone</a:t>
            </a:r>
            <a:r>
              <a:rPr lang="en-US" dirty="0">
                <a:solidFill>
                  <a:srgbClr val="FFC000"/>
                </a:solidFill>
              </a:rPr>
              <a:t> (668 millions users)</a:t>
            </a:r>
          </a:p>
          <a:p>
            <a:pPr marL="0" indent="0">
              <a:buNone/>
            </a:pPr>
            <a:r>
              <a:rPr lang="en-US" dirty="0"/>
              <a:t>		We Chat (549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Twitter (316 million users)</a:t>
            </a:r>
          </a:p>
          <a:p>
            <a:pPr marL="0" indent="0">
              <a:buNone/>
            </a:pPr>
            <a:r>
              <a:rPr lang="en-US" dirty="0"/>
              <a:t>				Skype (300 million users)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35108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152400"/>
            <a:ext cx="92202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C000"/>
                </a:solidFill>
              </a:rPr>
              <a:t>Facebook (1 billion users)</a:t>
            </a:r>
          </a:p>
          <a:p>
            <a:pPr marL="0" indent="0">
              <a:buNone/>
            </a:pPr>
            <a:r>
              <a:rPr lang="en-US" dirty="0"/>
              <a:t>		QQ (832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WhatsApp (800 million users)</a:t>
            </a:r>
          </a:p>
          <a:p>
            <a:pPr marL="0" indent="0">
              <a:buNone/>
            </a:pPr>
            <a:r>
              <a:rPr lang="en-US" dirty="0"/>
              <a:t>		Facebook Messenger (700  million users)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C000"/>
                </a:solidFill>
              </a:rPr>
              <a:t>Qzone</a:t>
            </a:r>
            <a:r>
              <a:rPr lang="en-US" dirty="0">
                <a:solidFill>
                  <a:srgbClr val="FFC000"/>
                </a:solidFill>
              </a:rPr>
              <a:t> (668 millions users)</a:t>
            </a:r>
          </a:p>
          <a:p>
            <a:pPr marL="0" indent="0">
              <a:buNone/>
            </a:pPr>
            <a:r>
              <a:rPr lang="en-US" dirty="0"/>
              <a:t>		We Chat (549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Twitter (316 million users)</a:t>
            </a:r>
          </a:p>
          <a:p>
            <a:pPr marL="0" indent="0">
              <a:buNone/>
            </a:pPr>
            <a:r>
              <a:rPr lang="en-US" dirty="0"/>
              <a:t>				Skype (300 million users)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C000"/>
                </a:solidFill>
              </a:rPr>
              <a:t>Instagram (300 million users)</a:t>
            </a: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115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152400"/>
            <a:ext cx="92202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C000"/>
                </a:solidFill>
              </a:rPr>
              <a:t>Facebook (1 billion users)</a:t>
            </a:r>
          </a:p>
          <a:p>
            <a:pPr marL="0" indent="0">
              <a:buNone/>
            </a:pPr>
            <a:r>
              <a:rPr lang="en-US" dirty="0"/>
              <a:t>		QQ (832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WhatsApp (800 million users)</a:t>
            </a:r>
          </a:p>
          <a:p>
            <a:pPr marL="0" indent="0">
              <a:buNone/>
            </a:pPr>
            <a:r>
              <a:rPr lang="en-US" dirty="0"/>
              <a:t>		Facebook Messenger (700  million users)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C000"/>
                </a:solidFill>
              </a:rPr>
              <a:t>Qzone</a:t>
            </a:r>
            <a:r>
              <a:rPr lang="en-US" dirty="0">
                <a:solidFill>
                  <a:srgbClr val="FFC000"/>
                </a:solidFill>
              </a:rPr>
              <a:t> (668 millions users)</a:t>
            </a:r>
          </a:p>
          <a:p>
            <a:pPr marL="0" indent="0">
              <a:buNone/>
            </a:pPr>
            <a:r>
              <a:rPr lang="en-US" dirty="0"/>
              <a:t>		We Chat (549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Twitter (316 million users)</a:t>
            </a:r>
          </a:p>
          <a:p>
            <a:pPr marL="0" indent="0">
              <a:buNone/>
            </a:pPr>
            <a:r>
              <a:rPr lang="en-US" dirty="0"/>
              <a:t>				Skype (300 million users)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C000"/>
                </a:solidFill>
              </a:rPr>
              <a:t>Instagram (300 million users)</a:t>
            </a: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	</a:t>
            </a:r>
            <a:r>
              <a:rPr lang="en-US" dirty="0"/>
              <a:t>Snapchat (200 million users)</a:t>
            </a: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07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152400"/>
            <a:ext cx="92202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C000"/>
                </a:solidFill>
              </a:rPr>
              <a:t>Facebook (1 billion users)</a:t>
            </a:r>
          </a:p>
          <a:p>
            <a:pPr marL="0" indent="0">
              <a:buNone/>
            </a:pPr>
            <a:r>
              <a:rPr lang="en-US" dirty="0"/>
              <a:t>		QQ (832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WhatsApp (800 million users)</a:t>
            </a:r>
          </a:p>
          <a:p>
            <a:pPr marL="0" indent="0">
              <a:buNone/>
            </a:pPr>
            <a:r>
              <a:rPr lang="en-US" dirty="0"/>
              <a:t>		Facebook Messenger (700  million users)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C000"/>
                </a:solidFill>
              </a:rPr>
              <a:t>Qzone</a:t>
            </a:r>
            <a:r>
              <a:rPr lang="en-US" dirty="0">
                <a:solidFill>
                  <a:srgbClr val="FFC000"/>
                </a:solidFill>
              </a:rPr>
              <a:t> (668 millions users)</a:t>
            </a:r>
          </a:p>
          <a:p>
            <a:pPr marL="0" indent="0">
              <a:buNone/>
            </a:pPr>
            <a:r>
              <a:rPr lang="en-US" dirty="0"/>
              <a:t>		We Chat (549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Twitter (316 million users)</a:t>
            </a:r>
          </a:p>
          <a:p>
            <a:pPr marL="0" indent="0">
              <a:buNone/>
            </a:pPr>
            <a:r>
              <a:rPr lang="en-US" dirty="0"/>
              <a:t>				Skype (300 million users)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C000"/>
                </a:solidFill>
              </a:rPr>
              <a:t>Instagram (300 million users)</a:t>
            </a: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	</a:t>
            </a:r>
            <a:r>
              <a:rPr lang="en-US" dirty="0"/>
              <a:t>Snapchat (200 million users)</a:t>
            </a: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			LinkedIn (97 million users)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331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-609600"/>
            <a:ext cx="9144000" cy="7467600"/>
          </a:xfrm>
        </p:spPr>
        <p:txBody>
          <a:bodyPr>
            <a:noAutofit/>
          </a:bodyPr>
          <a:lstStyle/>
          <a:p>
            <a:r>
              <a:rPr lang="en-US" sz="3600" dirty="0"/>
              <a:t>In 2007, </a:t>
            </a:r>
            <a:r>
              <a:rPr lang="en-US" sz="3600" dirty="0">
                <a:solidFill>
                  <a:srgbClr val="FFC000"/>
                </a:solidFill>
              </a:rPr>
              <a:t>1.1 billion </a:t>
            </a:r>
            <a:r>
              <a:rPr lang="en-US" sz="3600" dirty="0"/>
              <a:t>people were connected to the Internet</a:t>
            </a:r>
          </a:p>
          <a:p>
            <a:endParaRPr lang="en-US" sz="3600" dirty="0"/>
          </a:p>
          <a:p>
            <a:r>
              <a:rPr lang="en-US" sz="3600" dirty="0"/>
              <a:t>In 2012, </a:t>
            </a:r>
            <a:r>
              <a:rPr lang="en-US" sz="3600" dirty="0">
                <a:solidFill>
                  <a:srgbClr val="FFC000"/>
                </a:solidFill>
              </a:rPr>
              <a:t>2.2 billion </a:t>
            </a:r>
            <a:r>
              <a:rPr lang="en-US" sz="3600" dirty="0"/>
              <a:t>people were connected to the Internet</a:t>
            </a:r>
          </a:p>
          <a:p>
            <a:endParaRPr lang="en-US" sz="3600" dirty="0"/>
          </a:p>
          <a:p>
            <a:r>
              <a:rPr lang="en-US" sz="3600" dirty="0"/>
              <a:t>In 2015, </a:t>
            </a:r>
            <a:r>
              <a:rPr lang="en-US" sz="3600" dirty="0">
                <a:solidFill>
                  <a:srgbClr val="FFC000"/>
                </a:solidFill>
              </a:rPr>
              <a:t>5 billion </a:t>
            </a:r>
            <a:r>
              <a:rPr lang="en-US" sz="3600" dirty="0"/>
              <a:t>people were connected to the Internet</a:t>
            </a:r>
          </a:p>
          <a:p>
            <a:endParaRPr lang="en-US" sz="3600" dirty="0"/>
          </a:p>
          <a:p>
            <a:r>
              <a:rPr lang="en-US" sz="3600" dirty="0"/>
              <a:t>In 2020, </a:t>
            </a:r>
            <a:r>
              <a:rPr lang="en-US" sz="3600" dirty="0">
                <a:solidFill>
                  <a:srgbClr val="FFC000"/>
                </a:solidFill>
              </a:rPr>
              <a:t>?</a:t>
            </a:r>
            <a:r>
              <a:rPr lang="en-US" sz="3600" dirty="0"/>
              <a:t> people will be connected to the Internet</a:t>
            </a:r>
          </a:p>
        </p:txBody>
      </p:sp>
    </p:spTree>
    <p:extLst>
      <p:ext uri="{BB962C8B-B14F-4D97-AF65-F5344CB8AC3E}">
        <p14:creationId xmlns:p14="http://schemas.microsoft.com/office/powerpoint/2010/main" val="168882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7200" dirty="0"/>
              <a:t>What does this mean for your future?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8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/>
    </mc:Choice>
    <mc:Fallback xmlns="">
      <p:transition spd="slow" advTm="4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We cannot imagine what technologies will be available to us in 5 years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/>
              <a:t>89% of the future jobs have yet to be created</a:t>
            </a:r>
          </a:p>
        </p:txBody>
      </p:sp>
    </p:spTree>
    <p:extLst>
      <p:ext uri="{BB962C8B-B14F-4D97-AF65-F5344CB8AC3E}">
        <p14:creationId xmlns:p14="http://schemas.microsoft.com/office/powerpoint/2010/main" val="1664478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3600"/>
            <a:ext cx="8382000" cy="1603375"/>
          </a:xfrm>
        </p:spPr>
        <p:txBody>
          <a:bodyPr>
            <a:noAutofit/>
          </a:bodyPr>
          <a:lstStyle/>
          <a:p>
            <a:r>
              <a:rPr lang="en-US" sz="6600" dirty="0">
                <a:latin typeface="Calibri" panose="020F0502020204030204" pitchFamily="34" charset="0"/>
                <a:cs typeface="Calibri" panose="020F0502020204030204" pitchFamily="34" charset="0"/>
              </a:rPr>
              <a:t>We are </a:t>
            </a:r>
            <a:r>
              <a:rPr lang="en-US" sz="66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longer </a:t>
            </a:r>
            <a:r>
              <a:rPr lang="en-US" sz="6600" dirty="0">
                <a:latin typeface="Calibri" panose="020F0502020204030204" pitchFamily="34" charset="0"/>
                <a:cs typeface="Calibri" panose="020F0502020204030204" pitchFamily="34" charset="0"/>
              </a:rPr>
              <a:t>isolated from the rest of the world due to …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776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/>
    </mc:Choice>
    <mc:Fallback xmlns="">
      <p:transition spd="slow" advTm="4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2209800"/>
          </a:xfrm>
        </p:spPr>
        <p:txBody>
          <a:bodyPr>
            <a:normAutofit/>
          </a:bodyPr>
          <a:lstStyle/>
          <a:p>
            <a:r>
              <a:rPr lang="en-US" sz="6000" b="1" dirty="0"/>
              <a:t>With all this uncertainty,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514600"/>
            <a:ext cx="9144000" cy="3810000"/>
          </a:xfrm>
        </p:spPr>
        <p:txBody>
          <a:bodyPr>
            <a:normAutofit/>
          </a:bodyPr>
          <a:lstStyle/>
          <a:p>
            <a:r>
              <a:rPr lang="en-US" sz="7200" dirty="0"/>
              <a:t>there is one thing that is a definite </a:t>
            </a:r>
          </a:p>
        </p:txBody>
      </p:sp>
    </p:spTree>
    <p:extLst>
      <p:ext uri="{BB962C8B-B14F-4D97-AF65-F5344CB8AC3E}">
        <p14:creationId xmlns:p14="http://schemas.microsoft.com/office/powerpoint/2010/main" val="166863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00"/>
    </mc:Choice>
    <mc:Fallback xmlns="">
      <p:transition spd="slow" advTm="8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0" y="76200"/>
            <a:ext cx="9144000" cy="6781800"/>
          </a:xfrm>
        </p:spPr>
        <p:txBody>
          <a:bodyPr>
            <a:noAutofit/>
          </a:bodyPr>
          <a:lstStyle/>
          <a:p>
            <a:r>
              <a:rPr lang="en-US" sz="6600" dirty="0"/>
              <a:t>Based on this increased connectivity in the world, speaking more than 1 language is and will be </a:t>
            </a:r>
            <a:r>
              <a:rPr lang="en-US" sz="6600" dirty="0">
                <a:solidFill>
                  <a:srgbClr val="FFC000"/>
                </a:solidFill>
              </a:rPr>
              <a:t>more essential </a:t>
            </a:r>
            <a:r>
              <a:rPr lang="en-US" sz="6600" dirty="0"/>
              <a:t>than ever in the workforce</a:t>
            </a:r>
          </a:p>
          <a:p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5638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600" dirty="0"/>
              <a:t>We can no longer pretend that speaking only English is all we need </a:t>
            </a:r>
          </a:p>
        </p:txBody>
      </p:sp>
    </p:spTree>
    <p:extLst>
      <p:ext uri="{BB962C8B-B14F-4D97-AF65-F5344CB8AC3E}">
        <p14:creationId xmlns:p14="http://schemas.microsoft.com/office/powerpoint/2010/main" val="2661934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00"/>
    </mc:Choice>
    <mc:Fallback xmlns="">
      <p:transition spd="slow" advTm="8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1428351"/>
            <a:ext cx="6400800" cy="3515986"/>
          </a:xfrm>
        </p:spPr>
        <p:txBody>
          <a:bodyPr>
            <a:noAutofit/>
          </a:bodyPr>
          <a:lstStyle/>
          <a:p>
            <a:r>
              <a:rPr lang="en-US" sz="6000" dirty="0"/>
              <a:t> </a:t>
            </a:r>
            <a:r>
              <a:rPr lang="en-US" sz="6000" b="1" dirty="0">
                <a:solidFill>
                  <a:srgbClr val="FFC000"/>
                </a:solidFill>
              </a:rPr>
              <a:t>6% </a:t>
            </a:r>
            <a:r>
              <a:rPr lang="en-US" sz="6000" dirty="0"/>
              <a:t>of the world population only speak English as a first language</a:t>
            </a:r>
            <a:br>
              <a:rPr lang="en-US" sz="6000" dirty="0"/>
            </a:br>
            <a:r>
              <a:rPr lang="en-US" sz="6000" dirty="0"/>
              <a:t>and </a:t>
            </a:r>
            <a:r>
              <a:rPr lang="en-US" sz="6000" b="1" dirty="0">
                <a:solidFill>
                  <a:srgbClr val="FFC000"/>
                </a:solidFill>
              </a:rPr>
              <a:t>75%</a:t>
            </a:r>
            <a:r>
              <a:rPr lang="en-US" sz="6000" dirty="0"/>
              <a:t> don’t speak any English</a:t>
            </a:r>
          </a:p>
        </p:txBody>
      </p:sp>
    </p:spTree>
    <p:extLst>
      <p:ext uri="{BB962C8B-B14F-4D97-AF65-F5344CB8AC3E}">
        <p14:creationId xmlns:p14="http://schemas.microsoft.com/office/powerpoint/2010/main" val="1377526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1859279"/>
            <a:ext cx="6400800" cy="3391243"/>
          </a:xfrm>
        </p:spPr>
        <p:txBody>
          <a:bodyPr>
            <a:noAutofit/>
          </a:bodyPr>
          <a:lstStyle/>
          <a:p>
            <a:r>
              <a:rPr lang="en-US" sz="5500" dirty="0"/>
              <a:t>Even more importantly, those who go to schools in countries where English is not the first language spend lots of time learning it</a:t>
            </a:r>
          </a:p>
        </p:txBody>
      </p:sp>
    </p:spTree>
    <p:extLst>
      <p:ext uri="{BB962C8B-B14F-4D97-AF65-F5344CB8AC3E}">
        <p14:creationId xmlns:p14="http://schemas.microsoft.com/office/powerpoint/2010/main" val="3721711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1859279"/>
            <a:ext cx="6400800" cy="3379903"/>
          </a:xfrm>
        </p:spPr>
        <p:txBody>
          <a:bodyPr>
            <a:noAutofit/>
          </a:bodyPr>
          <a:lstStyle/>
          <a:p>
            <a:r>
              <a:rPr lang="en-US" sz="5500" dirty="0"/>
              <a:t>You will increasingly have to compete with those from other countries who have at least one language in addition to English</a:t>
            </a:r>
          </a:p>
        </p:txBody>
      </p:sp>
    </p:spTree>
    <p:extLst>
      <p:ext uri="{BB962C8B-B14F-4D97-AF65-F5344CB8AC3E}">
        <p14:creationId xmlns:p14="http://schemas.microsoft.com/office/powerpoint/2010/main" val="344949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smart ph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590800"/>
            <a:ext cx="3438525" cy="343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562" y="533400"/>
            <a:ext cx="8305800" cy="1935162"/>
          </a:xfrm>
        </p:spPr>
        <p:txBody>
          <a:bodyPr>
            <a:normAutofit/>
          </a:bodyPr>
          <a:lstStyle/>
          <a:p>
            <a:r>
              <a:rPr lang="en-US" sz="8000" b="1" dirty="0">
                <a:solidFill>
                  <a:srgbClr val="FFC000"/>
                </a:solidFill>
              </a:rPr>
              <a:t>THIS DEVICE</a:t>
            </a:r>
          </a:p>
        </p:txBody>
      </p:sp>
    </p:spTree>
    <p:extLst>
      <p:ext uri="{BB962C8B-B14F-4D97-AF65-F5344CB8AC3E}">
        <p14:creationId xmlns:p14="http://schemas.microsoft.com/office/powerpoint/2010/main" val="1321043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305800" cy="2057400"/>
          </a:xfrm>
        </p:spPr>
        <p:txBody>
          <a:bodyPr>
            <a:noAutofit/>
          </a:bodyPr>
          <a:lstStyle/>
          <a:p>
            <a:r>
              <a:rPr lang="en-US" sz="7200" dirty="0"/>
              <a:t>Over </a:t>
            </a:r>
            <a:r>
              <a:rPr lang="en-US" sz="7200" dirty="0">
                <a:solidFill>
                  <a:srgbClr val="FFC000"/>
                </a:solidFill>
              </a:rPr>
              <a:t>5 BILLION</a:t>
            </a:r>
            <a:br>
              <a:rPr lang="en-US" sz="7200" dirty="0">
                <a:solidFill>
                  <a:srgbClr val="FFC000"/>
                </a:solidFill>
              </a:rPr>
            </a:br>
            <a:r>
              <a:rPr lang="en-US" sz="7200" dirty="0">
                <a:solidFill>
                  <a:srgbClr val="FFC000"/>
                </a:solidFill>
              </a:rPr>
              <a:t> people</a:t>
            </a:r>
            <a:r>
              <a:rPr lang="en-US" sz="7200" dirty="0"/>
              <a:t> throughout the world</a:t>
            </a:r>
            <a:br>
              <a:rPr lang="en-US" sz="7200" dirty="0"/>
            </a:br>
            <a:r>
              <a:rPr lang="en-US" sz="7200" dirty="0"/>
              <a:t>are connected to the Internet</a:t>
            </a:r>
            <a:r>
              <a:rPr lang="en-US" sz="8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1978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6553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i="1" dirty="0"/>
              <a:t>More than </a:t>
            </a:r>
            <a:r>
              <a:rPr lang="en-US" sz="7200" b="1" i="1" dirty="0">
                <a:solidFill>
                  <a:srgbClr val="FFC000"/>
                </a:solidFill>
              </a:rPr>
              <a:t>1.4 billion </a:t>
            </a:r>
            <a:r>
              <a:rPr lang="en-US" sz="7200" b="1" i="1" dirty="0"/>
              <a:t>Internet users access social networks</a:t>
            </a:r>
          </a:p>
          <a:p>
            <a:pPr marL="0" indent="0">
              <a:buNone/>
            </a:pPr>
            <a:r>
              <a:rPr lang="en-US" sz="7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9108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C000"/>
                </a:solidFill>
              </a:rPr>
              <a:t>Facebook (1 billion users)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39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C000"/>
                </a:solidFill>
              </a:rPr>
              <a:t>Facebook (1 billion users)</a:t>
            </a:r>
          </a:p>
          <a:p>
            <a:pPr marL="0" indent="0">
              <a:buNone/>
            </a:pPr>
            <a:r>
              <a:rPr lang="en-US" dirty="0"/>
              <a:t>		QQ (832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74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C000"/>
                </a:solidFill>
              </a:rPr>
              <a:t>Facebook (1 billion users)</a:t>
            </a:r>
          </a:p>
          <a:p>
            <a:pPr marL="0" indent="0">
              <a:buNone/>
            </a:pPr>
            <a:r>
              <a:rPr lang="en-US" dirty="0"/>
              <a:t>		QQ (832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WhatsApp (800 million users)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88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C000"/>
                </a:solidFill>
              </a:rPr>
              <a:t>Facebook (1 billion users)</a:t>
            </a:r>
          </a:p>
          <a:p>
            <a:pPr marL="0" indent="0">
              <a:buNone/>
            </a:pPr>
            <a:r>
              <a:rPr lang="en-US" dirty="0"/>
              <a:t>		QQ (832 million users)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C000"/>
                </a:solidFill>
              </a:rPr>
              <a:t>WhatsApp (800 million users)</a:t>
            </a:r>
          </a:p>
          <a:p>
            <a:pPr marL="0" indent="0">
              <a:buNone/>
            </a:pPr>
            <a:r>
              <a:rPr lang="en-US" dirty="0"/>
              <a:t>		Facebook Messenger (700  million users)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62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2721</TotalTime>
  <Words>220</Words>
  <Application>Microsoft Office PowerPoint</Application>
  <PresentationFormat>On-screen Show (4:3)</PresentationFormat>
  <Paragraphs>99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We are now living in a  GL   BAL community</vt:lpstr>
      <vt:lpstr>We are no longer isolated from the rest of the world due to … </vt:lpstr>
      <vt:lpstr>THIS DEVICE</vt:lpstr>
      <vt:lpstr>Over 5 BILLION  people throughout the world are connected to the Internet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does this mean for your future?</vt:lpstr>
      <vt:lpstr>We cannot imagine what technologies will be available to us in 5 years</vt:lpstr>
      <vt:lpstr>With all this uncertainty,  </vt:lpstr>
      <vt:lpstr>PowerPoint Presentation</vt:lpstr>
      <vt:lpstr>We can no longer pretend that speaking only English is all we need </vt:lpstr>
      <vt:lpstr> 6% of the world population only speak English as a first language and 75% don’t speak any English</vt:lpstr>
      <vt:lpstr>Even more importantly, those who go to schools in countries where English is not the first language spend lots of time learning it</vt:lpstr>
      <vt:lpstr>You will increasingly have to compete with those from other countries who have at least one language in addition to English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mock</dc:creator>
  <cp:lastModifiedBy>Cleary, Megan</cp:lastModifiedBy>
  <cp:revision>31</cp:revision>
  <dcterms:created xsi:type="dcterms:W3CDTF">2015-08-31T16:46:21Z</dcterms:created>
  <dcterms:modified xsi:type="dcterms:W3CDTF">2017-08-29T13:26:26Z</dcterms:modified>
</cp:coreProperties>
</file>