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1" r:id="rId2"/>
    <p:sldId id="266" r:id="rId3"/>
    <p:sldId id="257" r:id="rId4"/>
    <p:sldId id="258" r:id="rId5"/>
    <p:sldId id="279" r:id="rId6"/>
    <p:sldId id="260" r:id="rId7"/>
    <p:sldId id="262" r:id="rId8"/>
    <p:sldId id="263" r:id="rId9"/>
    <p:sldId id="278" r:id="rId10"/>
    <p:sldId id="276" r:id="rId11"/>
    <p:sldId id="285" r:id="rId12"/>
    <p:sldId id="277" r:id="rId13"/>
    <p:sldId id="282" r:id="rId14"/>
    <p:sldId id="280" r:id="rId15"/>
    <p:sldId id="283" r:id="rId16"/>
    <p:sldId id="286" r:id="rId17"/>
    <p:sldId id="26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241" y="-93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9124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fld id="{7D4A3500-9CB6-40B1-AF1A-9257291C3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19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195E2C-4658-48DC-97DE-DBC4BD6C52D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6E06E6-C39A-4A3B-809B-DFCE3937522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FDEB632-3BD5-47C8-B5F2-C4FEDF0A4D5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FDEB632-3BD5-47C8-B5F2-C4FEDF0A4D5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A1B4F8-0A7B-4550-8339-47274209DCF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195E2C-4658-48DC-97DE-DBC4BD6C52D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28613" y="2132013"/>
            <a:ext cx="8839200" cy="4725987"/>
            <a:chOff x="207" y="1343"/>
            <a:chExt cx="5568" cy="2977"/>
          </a:xfrm>
        </p:grpSpPr>
        <p:sp>
          <p:nvSpPr>
            <p:cNvPr id="5" name="Freeform 2"/>
            <p:cNvSpPr>
              <a:spLocks/>
            </p:cNvSpPr>
            <p:nvPr/>
          </p:nvSpPr>
          <p:spPr bwMode="ltGray">
            <a:xfrm>
              <a:off x="207" y="2024"/>
              <a:ext cx="5558" cy="2296"/>
            </a:xfrm>
            <a:custGeom>
              <a:avLst/>
              <a:gdLst>
                <a:gd name="T0" fmla="*/ 5557 w 5558"/>
                <a:gd name="T1" fmla="*/ 0 h 2296"/>
                <a:gd name="T2" fmla="*/ 0 w 5558"/>
                <a:gd name="T3" fmla="*/ 0 h 2296"/>
                <a:gd name="T4" fmla="*/ 0 w 5558"/>
                <a:gd name="T5" fmla="*/ 2295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58" h="2296">
                  <a:moveTo>
                    <a:pt x="5557" y="0"/>
                  </a:moveTo>
                  <a:lnTo>
                    <a:pt x="0" y="0"/>
                  </a:lnTo>
                  <a:lnTo>
                    <a:pt x="0" y="2295"/>
                  </a:lnTo>
                </a:path>
              </a:pathLst>
            </a:custGeom>
            <a:noFill/>
            <a:ln w="10160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3"/>
            <p:cNvSpPr>
              <a:spLocks/>
            </p:cNvSpPr>
            <p:nvPr/>
          </p:nvSpPr>
          <p:spPr bwMode="ltGray">
            <a:xfrm>
              <a:off x="207" y="1343"/>
              <a:ext cx="5568" cy="2977"/>
            </a:xfrm>
            <a:custGeom>
              <a:avLst/>
              <a:gdLst>
                <a:gd name="T0" fmla="*/ 436 w 5568"/>
                <a:gd name="T1" fmla="*/ 2976 h 2977"/>
                <a:gd name="T2" fmla="*/ 435 w 5568"/>
                <a:gd name="T3" fmla="*/ 0 h 2977"/>
                <a:gd name="T4" fmla="*/ 0 w 5568"/>
                <a:gd name="T5" fmla="*/ 0 h 2977"/>
                <a:gd name="T6" fmla="*/ 0 w 5568"/>
                <a:gd name="T7" fmla="*/ 486 h 2977"/>
                <a:gd name="T8" fmla="*/ 5567 w 5568"/>
                <a:gd name="T9" fmla="*/ 486 h 2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68" h="2977">
                  <a:moveTo>
                    <a:pt x="436" y="2976"/>
                  </a:moveTo>
                  <a:lnTo>
                    <a:pt x="435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5567" y="486"/>
                  </a:lnTo>
                </a:path>
              </a:pathLst>
            </a:custGeom>
            <a:noFill/>
            <a:ln w="10160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050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DD35C-C3CB-443B-9BB7-F573A7E7C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8E18E-6AC1-4E69-9F61-02D108055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209550"/>
            <a:ext cx="1943100" cy="5886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09550"/>
            <a:ext cx="5676900" cy="5886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3A46-1027-420E-8478-2159A2A1A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09550"/>
            <a:ext cx="7772400" cy="1085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219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6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540F9-4CE9-406A-BD92-C84F7FE6E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09550"/>
            <a:ext cx="7772400" cy="1085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19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816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4EA65-1D97-4260-B72C-BB92822D6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180C9-3D3A-4D81-89EA-B3CE1C25A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15E5-D36C-462E-A5A6-D432F1B8A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23266-4A7E-4262-ADC0-0575F56EF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14F7D-A0A4-45B6-B6CC-A66DF6040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6F5AF-B9E7-4060-A363-85F766BA1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78058-B5DA-4EF2-AF74-5D3624041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ABBFC-741E-4B62-901E-9FDF40D07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05E6D-C330-4DE2-9744-7925E445B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381000" y="620713"/>
            <a:ext cx="8786813" cy="6237287"/>
            <a:chOff x="240" y="391"/>
            <a:chExt cx="5535" cy="3929"/>
          </a:xfrm>
        </p:grpSpPr>
        <p:sp>
          <p:nvSpPr>
            <p:cNvPr id="2" name="Freeform 2"/>
            <p:cNvSpPr>
              <a:spLocks/>
            </p:cNvSpPr>
            <p:nvPr/>
          </p:nvSpPr>
          <p:spPr bwMode="ltGray">
            <a:xfrm>
              <a:off x="240" y="1072"/>
              <a:ext cx="5535" cy="3248"/>
            </a:xfrm>
            <a:custGeom>
              <a:avLst/>
              <a:gdLst>
                <a:gd name="T0" fmla="*/ 5534 w 5535"/>
                <a:gd name="T1" fmla="*/ 0 h 3248"/>
                <a:gd name="T2" fmla="*/ 0 w 5535"/>
                <a:gd name="T3" fmla="*/ 0 h 3248"/>
                <a:gd name="T4" fmla="*/ 0 w 5535"/>
                <a:gd name="T5" fmla="*/ 3247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35" h="3248">
                  <a:moveTo>
                    <a:pt x="5534" y="0"/>
                  </a:moveTo>
                  <a:lnTo>
                    <a:pt x="0" y="0"/>
                  </a:lnTo>
                  <a:lnTo>
                    <a:pt x="0" y="3247"/>
                  </a:lnTo>
                </a:path>
              </a:pathLst>
            </a:custGeom>
            <a:noFill/>
            <a:ln w="10160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ltGray">
            <a:xfrm>
              <a:off x="240" y="391"/>
              <a:ext cx="5535" cy="3929"/>
            </a:xfrm>
            <a:custGeom>
              <a:avLst/>
              <a:gdLst>
                <a:gd name="T0" fmla="*/ 433 w 5535"/>
                <a:gd name="T1" fmla="*/ 3928 h 3929"/>
                <a:gd name="T2" fmla="*/ 433 w 5535"/>
                <a:gd name="T3" fmla="*/ 0 h 3929"/>
                <a:gd name="T4" fmla="*/ 0 w 5535"/>
                <a:gd name="T5" fmla="*/ 0 h 3929"/>
                <a:gd name="T6" fmla="*/ 0 w 5535"/>
                <a:gd name="T7" fmla="*/ 486 h 3929"/>
                <a:gd name="T8" fmla="*/ 5534 w 5535"/>
                <a:gd name="T9" fmla="*/ 486 h 3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35" h="3929">
                  <a:moveTo>
                    <a:pt x="433" y="3928"/>
                  </a:moveTo>
                  <a:lnTo>
                    <a:pt x="433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5534" y="486"/>
                  </a:lnTo>
                </a:path>
              </a:pathLst>
            </a:custGeom>
            <a:noFill/>
            <a:ln w="10160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09550"/>
            <a:ext cx="77724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D5B5A96-8641-479E-A61A-0192D4B4F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/url?sa=i&amp;rct=j&amp;q=&amp;esrc=s&amp;source=images&amp;cd=&amp;cad=rja&amp;uact=8&amp;docid=_6ntVlgvhHfPpM&amp;tbnid=RT27CI_w62CbpM:&amp;ved=0CAUQjRw&amp;url=http://forum.talkingmachine.info/viewtopic.php?f=2&amp;t=65&amp;start=20&amp;ei=9Sz6U9W4FdOUyATymIKYDw&amp;psig=AFQjCNHoo5EePKxxqmfxoEpL8I6CToap0w&amp;ust=1408990800817596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jpeg"/><Relationship Id="rId4" Type="http://schemas.openxmlformats.org/officeDocument/2006/relationships/hyperlink" Target="http://www.google.com/url?sa=i&amp;rct=j&amp;q=&amp;esrc=s&amp;source=images&amp;cd=&amp;cad=rja&amp;uact=8&amp;docid=pcEgO4Ea8432bM&amp;tbnid=fdpjzpV-4-1phM:&amp;ved=0CAUQjRw&amp;url=http://www.glogster.com/jesusgonzo18/alexander-graham-bell/g-6lp9ugd075juhjc1uqonia0&amp;ei=YC76U7HrEcakyAT9kICICw&amp;psig=AFQjCNHKizyi2bMPxr7u0bYAhF8HT_ZKmQ&amp;ust=1408991072192825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om/url?sa=i&amp;rct=j&amp;q=&amp;esrc=s&amp;source=images&amp;cd=&amp;cad=rja&amp;uact=8&amp;docid=ZqLYcIWEI7IZ5M&amp;tbnid=LD88WX9U_t6Q7M:&amp;ved=0CAUQjRw&amp;url=http://blog.thecompanywarehouse.co.uk/2010/11/29/picking-the-perfect-business-telephone-number/&amp;ei=Mj_6U_rMFsibyATZ3YLYDg&amp;bvm=bv.73612305,d.aWw&amp;psig=AFQjCNEcYg_HzSJSBCL2G-bhDa8bRlLKrQ&amp;ust=1408995457717052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jpeg"/><Relationship Id="rId4" Type="http://schemas.openxmlformats.org/officeDocument/2006/relationships/hyperlink" Target="http://www.google.com/url?sa=i&amp;rct=j&amp;q=&amp;esrc=s&amp;source=images&amp;cd=&amp;cad=rja&amp;uact=8&amp;docid=6UqN2J2Bo-lb-M&amp;tbnid=NzVerKLuBujMnM:&amp;ved=0CAUQjRw&amp;url=http://www.steepletonerecordplayer.com/new_products.php&amp;ei=eD_6U_TCAdCeyATX8YLICQ&amp;bvm=bv.73612305,d.aWw&amp;psig=AFQjCNGZ96tf2G64OhOdcja1XLv3lxZXaA&amp;ust=1408995553630666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google.com/url?sa=i&amp;rct=j&amp;q=&amp;esrc=s&amp;source=images&amp;cd=&amp;cad=rja&amp;uact=8&amp;docid=_JddJRgZqXwR1M&amp;tbnid=2mGeSd7iaVDymM:&amp;ved=0CAUQjRw&amp;url=http://www.clipartbest.com/clipart-RiGyzXLiL&amp;ei=8Dr6U7-OKMv5yQTmjoAY&amp;psig=AFQjCNGZXbAFLSbgBkZYchJfgNJeKErcgA&amp;ust=1408994207961853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source=images&amp;cd=&amp;cad=rja&amp;uact=8&amp;docid=hifiEmcJeGZ6WM&amp;tbnid=y9ygcgP4AGhpPM&amp;ved=0CAgQjRw&amp;url=http://www.clipartbest.com/cell-phone-clipart&amp;ei=rCX6U_TiIcv5yQTmjoAY&amp;psig=AFQjCNF6ALkkh79OUF17Nd21SaYKziDN9A&amp;ust=140898897261316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docid=x6jRU4MXcSPlzM&amp;tbnid=KsimU_TE5m2fMM:&amp;ved=0CAUQjRw&amp;url=http://aquaponicshowtobuild.landscapeideasandpicture.com/aquaponics-supplies/&amp;ei=QTH6U9uQCcH5yQSR6IGoDQ&amp;psig=AFQjCNF_Ihm_pX8C-rKkbQKVSyOrqQQMBg&amp;ust=1408991790586085" TargetMode="External"/><Relationship Id="rId2" Type="http://schemas.openxmlformats.org/officeDocument/2006/relationships/hyperlink" Target="http://www.google.com/url?sa=i&amp;rct=j&amp;q=&amp;esrc=s&amp;source=images&amp;cd=&amp;cad=rja&amp;uact=8&amp;docid=gJjS_nqNhIStbM&amp;tbnid=v8VES4vRz7q-5M:&amp;ved=0CAUQjRw&amp;url=http://occupations.phillipmartin.info/occupations_aquaculture.htm&amp;ei=zDD6U7ukCdKZyATtj4GIAw&amp;psig=AFQjCNF_Ihm_pX8C-rKkbQKVSyOrqQQMBg&amp;ust=1408991790586085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hyperlink" Target="http://www.google.com/url?sa=i&amp;rct=j&amp;q=&amp;esrc=s&amp;source=images&amp;cd=&amp;cad=rja&amp;uact=8&amp;docid=szR4itn4y2fYIM&amp;tbnid=5Os8AC17Jj7SrM:&amp;ved=0CAUQjRw&amp;url=http://www.plantnutrients.co/hydroponics/hydroponics-aeroponics-gardening-systems/&amp;ei=9zH6U_DJIYuOyAT534GwAQ&amp;psig=AFQjCNFLeAjeunEWMpgPd-vyh-Mk4DPtZw&amp;ust=1408992087021442" TargetMode="Externa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819400"/>
            <a:ext cx="7772400" cy="1362075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rgbClr val="FF6600"/>
                </a:solidFill>
              </a:rPr>
              <a:t>Definitions of Technology Review lesson</a:t>
            </a:r>
            <a:endParaRPr lang="en-US" sz="4800" dirty="0">
              <a:solidFill>
                <a:srgbClr val="FF66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600200" y="381000"/>
            <a:ext cx="7772400" cy="838201"/>
          </a:xfrm>
        </p:spPr>
        <p:txBody>
          <a:bodyPr/>
          <a:lstStyle/>
          <a:p>
            <a:r>
              <a:rPr lang="en-US" sz="4000" dirty="0" smtClean="0">
                <a:solidFill>
                  <a:srgbClr val="FFFF00"/>
                </a:solidFill>
              </a:rPr>
              <a:t>7</a:t>
            </a:r>
            <a:r>
              <a:rPr lang="en-US" sz="4000" baseline="30000" dirty="0" smtClean="0">
                <a:solidFill>
                  <a:srgbClr val="FFFF00"/>
                </a:solidFill>
              </a:rPr>
              <a:t>th</a:t>
            </a:r>
            <a:r>
              <a:rPr lang="en-US" sz="4000" dirty="0" smtClean="0">
                <a:solidFill>
                  <a:srgbClr val="FFFF00"/>
                </a:solidFill>
              </a:rPr>
              <a:t> Grade Design and Engineering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Invention vs. Innovation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2057400"/>
            <a:ext cx="4876800" cy="2362200"/>
          </a:xfrm>
        </p:spPr>
        <p:txBody>
          <a:bodyPr/>
          <a:lstStyle/>
          <a:p>
            <a:pPr>
              <a:buClr>
                <a:srgbClr val="000000"/>
              </a:buClr>
              <a:defRPr/>
            </a:pPr>
            <a:r>
              <a:rPr lang="en-US" dirty="0" smtClean="0"/>
              <a:t>An </a:t>
            </a:r>
            <a:r>
              <a:rPr lang="en-US" u="sng" dirty="0" smtClean="0">
                <a:solidFill>
                  <a:srgbClr val="FFC000"/>
                </a:solidFill>
              </a:rPr>
              <a:t>invention</a:t>
            </a:r>
            <a:r>
              <a:rPr lang="en-US" dirty="0" smtClean="0"/>
              <a:t> is a new </a:t>
            </a:r>
            <a:r>
              <a:rPr lang="en-US" u="sng" dirty="0" smtClean="0">
                <a:solidFill>
                  <a:srgbClr val="FF6600"/>
                </a:solidFill>
              </a:rPr>
              <a:t>product</a:t>
            </a:r>
            <a:r>
              <a:rPr lang="en-US" dirty="0" smtClean="0"/>
              <a:t>, </a:t>
            </a:r>
            <a:r>
              <a:rPr lang="en-US" u="sng" dirty="0" smtClean="0">
                <a:solidFill>
                  <a:srgbClr val="FF6600"/>
                </a:solidFill>
              </a:rPr>
              <a:t>system</a:t>
            </a:r>
            <a:r>
              <a:rPr lang="en-US" dirty="0" smtClean="0"/>
              <a:t>, or </a:t>
            </a:r>
            <a:r>
              <a:rPr lang="en-US" u="sng" dirty="0" smtClean="0">
                <a:solidFill>
                  <a:srgbClr val="FF6600"/>
                </a:solidFill>
              </a:rPr>
              <a:t>process</a:t>
            </a:r>
            <a:r>
              <a:rPr lang="en-US" dirty="0" smtClean="0"/>
              <a:t> that has never existed before which has been created by </a:t>
            </a:r>
            <a:r>
              <a:rPr lang="en-US" u="sng" dirty="0" smtClean="0">
                <a:solidFill>
                  <a:srgbClr val="FF6600"/>
                </a:solidFill>
              </a:rPr>
              <a:t>study</a:t>
            </a:r>
            <a:r>
              <a:rPr lang="en-US" dirty="0" smtClean="0"/>
              <a:t> or </a:t>
            </a:r>
            <a:r>
              <a:rPr lang="en-US" u="sng" dirty="0" smtClean="0">
                <a:solidFill>
                  <a:srgbClr val="FF6600"/>
                </a:solidFill>
              </a:rPr>
              <a:t>experimentation</a:t>
            </a:r>
            <a:r>
              <a:rPr lang="en-US" dirty="0" smtClean="0"/>
              <a:t>. </a:t>
            </a:r>
          </a:p>
        </p:txBody>
      </p:sp>
      <p:sp>
        <p:nvSpPr>
          <p:cNvPr id="52231" name="AutoShape 7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3" name="AutoShape 9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5" name="AutoShape 11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7" name="AutoShape 13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2241" name="Picture 17" descr="https://encrypted-tbn3.gstatic.com/images?q=tbn:ANd9GcRBkTJ6gC1NpC8qMvnvfi1kh369ZUwrDDKV0ppnreHQPoH7ZBjtE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4191000"/>
            <a:ext cx="2038520" cy="2295525"/>
          </a:xfrm>
          <a:prstGeom prst="rect">
            <a:avLst/>
          </a:prstGeom>
          <a:noFill/>
        </p:spPr>
      </p:pic>
      <p:sp>
        <p:nvSpPr>
          <p:cNvPr id="52243" name="AutoShape 19" descr="alexander graham bell telephone invention"/>
          <p:cNvSpPr>
            <a:spLocks noChangeAspect="1" noChangeArrowheads="1"/>
          </p:cNvSpPr>
          <p:nvPr/>
        </p:nvSpPr>
        <p:spPr bwMode="auto">
          <a:xfrm>
            <a:off x="7620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5" name="AutoShape 21" descr="alexander graham bell telephone invention"/>
          <p:cNvSpPr>
            <a:spLocks noChangeAspect="1" noChangeArrowheads="1"/>
          </p:cNvSpPr>
          <p:nvPr/>
        </p:nvSpPr>
        <p:spPr bwMode="auto">
          <a:xfrm>
            <a:off x="7620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7" name="AutoShape 23" descr="alexander graham bell telephone invention"/>
          <p:cNvSpPr>
            <a:spLocks noChangeAspect="1" noChangeArrowheads="1"/>
          </p:cNvSpPr>
          <p:nvPr/>
        </p:nvSpPr>
        <p:spPr bwMode="auto">
          <a:xfrm>
            <a:off x="7620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9" name="AutoShape 25" descr="alexander graham bell telephone invention"/>
          <p:cNvSpPr>
            <a:spLocks noChangeAspect="1" noChangeArrowheads="1"/>
          </p:cNvSpPr>
          <p:nvPr/>
        </p:nvSpPr>
        <p:spPr bwMode="auto">
          <a:xfrm>
            <a:off x="7620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2251" name="Picture 27" descr="https://encrypted-tbn3.gstatic.com/images?q=tbn:ANd9GcR1rxE5_Fl-DooF3s2qoFQK_PMpf_0PcQE7Bkn0nXpfhn6SHLqM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0" y="2133600"/>
            <a:ext cx="1586239" cy="2406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Invention vs. Innovation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2057400"/>
            <a:ext cx="4876800" cy="2362200"/>
          </a:xfrm>
        </p:spPr>
        <p:txBody>
          <a:bodyPr/>
          <a:lstStyle/>
          <a:p>
            <a:pPr>
              <a:buClr>
                <a:srgbClr val="000000"/>
              </a:buClr>
              <a:defRPr/>
            </a:pPr>
            <a:r>
              <a:rPr lang="en-US" dirty="0" smtClean="0"/>
              <a:t>An </a:t>
            </a:r>
            <a:r>
              <a:rPr lang="en-US" u="sng" dirty="0" smtClean="0">
                <a:solidFill>
                  <a:srgbClr val="FFC000"/>
                </a:solidFill>
              </a:rPr>
              <a:t>innovation</a:t>
            </a:r>
            <a:r>
              <a:rPr lang="en-US" dirty="0" smtClean="0"/>
              <a:t> is a new </a:t>
            </a:r>
            <a:r>
              <a:rPr lang="en-US" u="sng" dirty="0" smtClean="0">
                <a:solidFill>
                  <a:srgbClr val="FF6600"/>
                </a:solidFill>
              </a:rPr>
              <a:t>product</a:t>
            </a:r>
            <a:r>
              <a:rPr lang="en-US" dirty="0" smtClean="0"/>
              <a:t>, </a:t>
            </a:r>
            <a:r>
              <a:rPr lang="en-US" u="sng" dirty="0" smtClean="0">
                <a:solidFill>
                  <a:srgbClr val="FF6600"/>
                </a:solidFill>
              </a:rPr>
              <a:t>system</a:t>
            </a:r>
            <a:r>
              <a:rPr lang="en-US" dirty="0" smtClean="0"/>
              <a:t>, or </a:t>
            </a:r>
            <a:r>
              <a:rPr lang="en-US" u="sng" dirty="0" smtClean="0">
                <a:solidFill>
                  <a:srgbClr val="FF6600"/>
                </a:solidFill>
              </a:rPr>
              <a:t>process</a:t>
            </a:r>
            <a:r>
              <a:rPr lang="en-US" dirty="0" smtClean="0"/>
              <a:t> that has been developed through the </a:t>
            </a:r>
            <a:r>
              <a:rPr lang="en-US" u="sng" dirty="0" smtClean="0">
                <a:solidFill>
                  <a:srgbClr val="FF6600"/>
                </a:solidFill>
              </a:rPr>
              <a:t>modification</a:t>
            </a:r>
            <a:r>
              <a:rPr lang="en-US" dirty="0" smtClean="0"/>
              <a:t> of an </a:t>
            </a:r>
            <a:r>
              <a:rPr lang="en-US" u="sng" dirty="0" smtClean="0">
                <a:solidFill>
                  <a:srgbClr val="FF6600"/>
                </a:solidFill>
              </a:rPr>
              <a:t>existing</a:t>
            </a:r>
            <a:r>
              <a:rPr lang="en-US" dirty="0" smtClean="0"/>
              <a:t> invention. </a:t>
            </a:r>
          </a:p>
        </p:txBody>
      </p:sp>
      <p:sp>
        <p:nvSpPr>
          <p:cNvPr id="52231" name="AutoShape 7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3" name="AutoShape 9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5" name="AutoShape 11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7" name="AutoShape 13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3" name="AutoShape 19" descr="alexander graham bell telephone invention"/>
          <p:cNvSpPr>
            <a:spLocks noChangeAspect="1" noChangeArrowheads="1"/>
          </p:cNvSpPr>
          <p:nvPr/>
        </p:nvSpPr>
        <p:spPr bwMode="auto">
          <a:xfrm>
            <a:off x="7620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5" name="AutoShape 21" descr="alexander graham bell telephone invention"/>
          <p:cNvSpPr>
            <a:spLocks noChangeAspect="1" noChangeArrowheads="1"/>
          </p:cNvSpPr>
          <p:nvPr/>
        </p:nvSpPr>
        <p:spPr bwMode="auto">
          <a:xfrm>
            <a:off x="7620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7" name="AutoShape 23" descr="alexander graham bell telephone invention"/>
          <p:cNvSpPr>
            <a:spLocks noChangeAspect="1" noChangeArrowheads="1"/>
          </p:cNvSpPr>
          <p:nvPr/>
        </p:nvSpPr>
        <p:spPr bwMode="auto">
          <a:xfrm>
            <a:off x="7620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9" name="AutoShape 25" descr="alexander graham bell telephone invention"/>
          <p:cNvSpPr>
            <a:spLocks noChangeAspect="1" noChangeArrowheads="1"/>
          </p:cNvSpPr>
          <p:nvPr/>
        </p:nvSpPr>
        <p:spPr bwMode="auto">
          <a:xfrm>
            <a:off x="7620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6802" name="Picture 2" descr="https://encrypted-tbn0.gstatic.com/images?q=tbn:ANd9GcSnJaJbypd_mQJ4FClajIzenj9lKZxFQomjdt4Q0J9U36WwCerX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1981200"/>
            <a:ext cx="2667000" cy="2143417"/>
          </a:xfrm>
          <a:prstGeom prst="rect">
            <a:avLst/>
          </a:prstGeom>
          <a:noFill/>
        </p:spPr>
      </p:pic>
      <p:pic>
        <p:nvPicPr>
          <p:cNvPr id="76804" name="Picture 4" descr="https://encrypted-tbn2.gstatic.com/images?q=tbn:ANd9GcS0EnU1PH397QAi_zXNBIsJx72ezUX3e0beS-m1Tf1XbTPyz7pT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4191000"/>
            <a:ext cx="3276600" cy="2471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Design Brief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2133600"/>
            <a:ext cx="4495800" cy="2362200"/>
          </a:xfrm>
        </p:spPr>
        <p:txBody>
          <a:bodyPr/>
          <a:lstStyle/>
          <a:p>
            <a:pPr>
              <a:buClr>
                <a:srgbClr val="000000"/>
              </a:buClr>
              <a:defRPr/>
            </a:pPr>
            <a:r>
              <a:rPr lang="en-US" dirty="0" smtClean="0"/>
              <a:t>The written plan that identifies the </a:t>
            </a:r>
            <a:r>
              <a:rPr lang="en-US" u="sng" dirty="0" smtClean="0">
                <a:solidFill>
                  <a:srgbClr val="FF6600"/>
                </a:solidFill>
              </a:rPr>
              <a:t>problem</a:t>
            </a:r>
            <a:r>
              <a:rPr lang="en-US" u="sng" dirty="0" smtClean="0"/>
              <a:t> </a:t>
            </a:r>
            <a:r>
              <a:rPr lang="en-US" dirty="0" smtClean="0"/>
              <a:t>to be solved, it’s </a:t>
            </a:r>
            <a:r>
              <a:rPr lang="en-US" u="sng" dirty="0" smtClean="0">
                <a:solidFill>
                  <a:srgbClr val="FF6600"/>
                </a:solidFill>
              </a:rPr>
              <a:t>criteria</a:t>
            </a:r>
            <a:r>
              <a:rPr lang="en-US" dirty="0" smtClean="0"/>
              <a:t>, </a:t>
            </a:r>
            <a:r>
              <a:rPr lang="en-US" u="sng" dirty="0" smtClean="0">
                <a:solidFill>
                  <a:srgbClr val="FF6600"/>
                </a:solidFill>
              </a:rPr>
              <a:t>constraints</a:t>
            </a:r>
            <a:r>
              <a:rPr lang="en-US" dirty="0" smtClean="0"/>
              <a:t> and </a:t>
            </a:r>
            <a:r>
              <a:rPr lang="en-US" u="sng" dirty="0" smtClean="0">
                <a:solidFill>
                  <a:srgbClr val="FF6600"/>
                </a:solidFill>
              </a:rPr>
              <a:t>parameters</a:t>
            </a:r>
            <a:r>
              <a:rPr lang="en-US" dirty="0" smtClean="0"/>
              <a:t> is called a </a:t>
            </a:r>
            <a:r>
              <a:rPr lang="en-US" u="sng" dirty="0" smtClean="0">
                <a:solidFill>
                  <a:srgbClr val="FFFF00"/>
                </a:solidFill>
              </a:rPr>
              <a:t>Design Brief</a:t>
            </a:r>
            <a:r>
              <a:rPr lang="en-US" dirty="0" smtClean="0"/>
              <a:t>.</a:t>
            </a:r>
          </a:p>
        </p:txBody>
      </p:sp>
      <p:sp>
        <p:nvSpPr>
          <p:cNvPr id="52231" name="AutoShape 7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3" name="AutoShape 9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5" name="AutoShape 11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7" name="AutoShape 13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2239" name="Picture 15" descr="http://schoolenterprisechallenge.files.wordpress.com/2013/12/3_clipart_writing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715000" y="4038600"/>
            <a:ext cx="3124200" cy="24993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Brainstorming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2133600"/>
            <a:ext cx="4114800" cy="2362200"/>
          </a:xfrm>
        </p:spPr>
        <p:txBody>
          <a:bodyPr/>
          <a:lstStyle/>
          <a:p>
            <a:pPr>
              <a:buClr>
                <a:srgbClr val="000000"/>
              </a:buClr>
              <a:defRPr/>
            </a:pPr>
            <a:r>
              <a:rPr lang="en-US" dirty="0" smtClean="0"/>
              <a:t>The method of </a:t>
            </a:r>
            <a:r>
              <a:rPr lang="en-US" u="sng" dirty="0" smtClean="0">
                <a:solidFill>
                  <a:srgbClr val="FF6600"/>
                </a:solidFill>
              </a:rPr>
              <a:t>shared problem solving </a:t>
            </a:r>
            <a:r>
              <a:rPr lang="en-US" dirty="0" smtClean="0"/>
              <a:t>in which all members of a group </a:t>
            </a:r>
            <a:r>
              <a:rPr lang="en-US" u="sng" dirty="0" smtClean="0">
                <a:solidFill>
                  <a:srgbClr val="FF6600"/>
                </a:solidFill>
              </a:rPr>
              <a:t>generate ideas</a:t>
            </a:r>
            <a:r>
              <a:rPr lang="en-US" dirty="0" smtClean="0"/>
              <a:t>.</a:t>
            </a:r>
          </a:p>
        </p:txBody>
      </p:sp>
      <p:sp>
        <p:nvSpPr>
          <p:cNvPr id="52231" name="AutoShape 7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3" name="AutoShape 9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5" name="AutoShape 11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7" name="AutoShape 13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62" name="Picture 6" descr="https://encrypted-tbn2.gstatic.com/images?q=tbn:ANd9GcSEOi2-8nZBJM42D1Syz5n3venCyQ-AYzujOvICaePP6UNncKHpB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038600"/>
            <a:ext cx="3276600" cy="2457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AutoShape 7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3" name="AutoShape 9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5" name="AutoShape 11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7" name="AutoShape 13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19800" y="60960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Developed 9/2/14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AutoShape 7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3" name="AutoShape 9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5" name="AutoShape 11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7" name="AutoShape 13" descr="data:image/jpeg;base64,/9j/4AAQSkZJRgABAQAAAQABAAD/2wCEAAkGBhQQERUTEhQVFRUVGBcYGRYXFx8YGBoaGx4ZFxsbISEcHSYhHxwjIiAXIDEjIycqLSwuGh4xOjAqOSktLS8BCQoKBQUFDQUFDSkYEhgpKSkpKSkpKSkpKSkpKSkpKSkpKSkpKSkpKSkpKSkpKSkpKSkpKSkpKSkpKSkpKSkpKf/AABEIAIIAiAMBIgACEQEDEQH/xAAcAAACAgMBAQAAAAAAAAAAAAAABgUHAQIEAwj/xABFEAACAQIEBAIHBAYHCAMAAAABAgMEEQAFEiEGEyIxQVEHFCMyYXGhM0KBkVJiY3KisRUWJEODkvFVc4KlstHT1Rc0U//EABQBAQAAAAAAAAAAAAAAAAAAAAD/xAAUEQEAAAAAAAAAAAAAAAAAAAAA/9oADAMBAAIRAxEAPwC8cRGYcXUdOxWaqp42XurSqGHzF7/TEscVTmEYgzHMSEjvqo5wXRD0yK0bi7KTp1BLhSCb2uL4Brf0qZaDYVSOfKNXc/wqcaj0l07fZQ10v7lHKR+ZUYhqXi+QAIG1G9rKBcm9tI7DvcHYdtNkI3n8urpZty/VpF7C6ICR1XuAxIvuRbY2FtsB4jjiZ/s8rr2/eWKMfxS41PEWZt7mVqo85axF+io388MdBILKC+skXBPcja9h3t87ncXOO3AJxmzp/diy6L9+SaQj/KqjHlPTZrtzK2liJIHs6RpO/wAXkG3x+Bw62xy19MJEZWICnZr/AKP3h8iLj5E4Cv6hpwQJM1qmvf7CmiW9o+cSNnJsukm3cug7nGanJUjjEtbXZjFHZCTPWLD7y6mULEAbqbKQPG9r2354cxmq455aItDRwidvWQB6zVNcyOIiwKxxkgDXbwW3bbqpjk9Kq1rqWcqGE1RqlkN1Egs0hPVY+H4YBclmy0uGkpa+WAi5qpmqmgB1DclvuW7tb8PHDf6LZo40q6WJlMcFSxi0tqXkzASx2Nztu3j4Y6eBuLxmjVUgPsBLy4Va12VVGt/kxPbwGOCv4OlyyZ63KVUh7c+i7JKFubxn7kgu1h23PyIWFgxAcL8a02YoTCxDp9pC40yxkbEMp8jtcXHxxPBsBnBgwYAwYMGADitON6e2ZGwY+sZfItlNiWglWXyP3SR2PyPY2WcV/wAflTXZde+8k1O11bSRURFbarW7qNgb4BXyWnUmyjUdhYHpsRsL7jTpG1i11G2tTqjb6HiqmgtG9RGjm+oSzRxLva72J1Adgvcm5O46sKVHIB7zsqEaWZDpJBYBlVlDNZ2GgshJY3VWnfdJqizoRApBBBAm1lWMarKdLaiNVyWIViNWn3F5khIUHbLaul0GSCSJl8XR1YWG/vAkWG57+JPiTjgl9INKLmPnTot9UkEEksQt361XSbfqk43puD6VwHmpYJJT1MzwR3ufgAbAeVyR4knczEs8UKjUyIo7XIQD5XtbARFPx/QuAfWYl1AEcwmK4O4I5gW4OFfPc5mzhqikoZUjp0HLlnRedJIWA1LGAyqEANixNyTYeOMZ3X0kUpNPmlHTRvvLESJlZ+wZUWQaCRcNbY2G3mr8O1shrg0E0MaVc0kQqKdPZuiJzGQrIBocdDKbm3MkAJtgJapzSeLLzTQskqQBYZBFGYKpFVbG8UhILGxsVazE9j2K7LwO8FI00qU6siF4/ZyTSBmvyoryyCNt9MY0oxO2x74smjy+mi1KCZ5eZI+od2PZ0vc6mKqwIvuYrbFRau+NuF6KHMZVrp6iCKVY5qZka6BgWWVbFWsQ1mFrdz2uMBvSZBUUF5oZnkkHtH1AkFgoLqUFmAB1e0iJ22ZLDVh04R9JMlWIddO6rM2lZpGSFTtvpDNeRrjtGtt7X2JxXSZYamMw0udCaInU0FSGAIQ6rMVZyU2+C74kgGylxOaSfQTe0FXHPAoQlyBeLmIg3NifPvgLF4o9GsFXKKmJ5KWrX3aiE2N+w1Dsw8PA22vjh4b41qIqoZdmSD1grqinj2jnTzsSNLd7geR2GPSh9JvMP/1mlUb6qSeKqIHhdFYSD/LthA4s4zjqM6ppF5kKwRFfbK0TF3J6QrRsfED3d/PtgL4vjOE/h3ONO7rJZrdRjlbzIt/Z1vhsp5w6hhex8wQfyIBH4jAemDBgwHDmOYiIdiSewAv+dtx+WKl48zMKUl0MDDUQTE8si2lxfcwKSLHxcfjhg41zVBIQdDm/3ZEJtb9aB7fEeGK/4lEUtPJaPSQjEWeIbgXFyKZWNvIMMA15l7GqksTqEjHVpLEaiUTSpuxZgQgNtT2McSpGHfBSRSuAq19UABGvsUggUrdlCqI0a4BuiWazEPbpVmxpUyCblyntLBDKem4vLGiMdKHUS5Gjc8yW3KXQgdsdcS857iumhiPVpjhp10+zAcl9JDbKRrAClUa3QASE3RcAQzktLLWyobaTJWSdfa7WQqAvgPPc9rY6x6OMqh6mpYPi0p1fVycclBwLFPcy1VfN8HqmXy2KxhLHx0ncAr2vbHX/APGeVx9T00bH9KZ2kP4mRjgMHNsmpO0mXxEeCmLV+S74WeKOJqKrqKWRKtViValFlVWPLnHIkjcKRuNip2sdRW/VhkbNMlo9teXxEeC8rV+S3bzwrcN8aUsUlTU1E8aTSPJdpGOtYVJ5EcSabmIqVe63uWO3kGvC3FiT/wBph0EE2qIido5QAFlF99BCgMfFQG96NwZDiBfWYbsrXEvOhcACRCeh0F7qJVa6FDdXOkba7rWOU5lPBmBzZYmWjeo5buV0q6ObHYnftq22DC3wxalS5icxlbqjNeOxbUjqVQgAgliANJU3JikXdmW4Ima8LzrYhaCtjOoazTcmTUAWC+yKsWcWK77lkH3hf3g4DrDHKaWmQo8M0JAqnKdRspjWUHwAcHUQRJ3BvhmybiOAVkasmvmaQZLgrctZDsLG7BbNtupBCMAgZOM/SRS5ZBqLq8jJeKJN9fgDtsEv3P5XwFRR8bQn2VUlHKYxotUUxilUrdd2VX6h2tqHYYl4s7p5lCBKgCxJWCqjrI722Ahn5jWPwUW223xTlXWNNI8jm7uzMx82YlifzJxaGZ8tMwrFeJH1er2BdUt7JSbaonPfyt4YD1OQ00rryVZmSWQl4KeSJ9CpHZXijikVJOYzWLIFIjI8cP3oz4inKSQ1SFXjZR7oDASKJE1hVCq4Bs1yOw2xWrZZASSadt/Ks0/9MI+t++GTh+qiUqohWMDsGlia/ncmmuT8zfAXYrX7YMRnD1SrwrpKm1x0sD8uygA/C2DAIHF9KwlNpJXH7qjfxG2XSAgeB1YWKgHQ28trG/SPl/sofzxaHFWXu3Utz5aWqb3+IgPb8sV9mFBUJchJ737qM1IH8VhgNMmYyZdQeYSSJrhjYo5iPSADdlZY++ttQjUIGdxKuSY4tFQYTZw/Lp45nkuy6CGc73cLGuhQrtH0gJGCsTwudNFMsgJNPWTXVuYh0SxhzcydUSka9Ur9Yj5lrs9sdwgur+0jRwWLSSwM9wFCuojVhZx7KIJayCQQjrMgIS2VcPrVMBJW1zhrk/2lY1OwOwiRbk3JvfddLdnW8/F6LsuBu1OJT5zO8p/jY4Vky59S8zMZ7szbQQQQG5PUb9Rtrut/NGNyFuPWi4cgqJljc11QrX6paqTt7ysVTSoBUhiD/wDpELXZrA4HL8vohfRSQAeJEcf1IwoZvxpRvqEs1BIVJEZKio7DY+zViAXJ28FjA7tcMScC5VSjU1NSrb70tj+N5CcR9dxTlcDrorKeJVButOQSTYgC0QNrXv8AEhR4EEOeqyj+mMvmiWQsjrpj1xNERJFpMZAIUBDbey7l2tYKBhKlqpquCnZjaRYzBIlrsJYiInBFxfXaO6EgObAaXEZZul4upCQ0MdfL7oDx07gaVKjTqfT3Uql+9vG7EnhrKBUzWaNDqhro3mhK6SPWYuiaOzHSwcAhlJAPTuCoYBDUdIiIZHk9puHJIYMpspfU3S24CM0gAPSkyo+mTHBxXmomgeORdcaqxGxOlratr9aOO4JOq3S4lS0o5uIpmWfqJ1Lufe5im1rsptKDp6eu+1gJ2UWxEVlYvLY3U9JFwQAQfDa4te2wGi9rqT1YBGoqYyyJGu7OyqPmxCj+eLczWJxmdfy9ekSRJspPuRqvf1Sf4eK9+xwiejKkEubUakXHOVv8gLj6jD7I0ktfmPK5ptVNflpWsRsF39VdVHun3hf8MB6jX+3t/u1/9Vjqo6NncKeaL/qDf/lI/njwFHUfo1J/wc2/8uJ/JcsqHKqQ4H6/9JJ9XYgH5nAPfCtLy4FAZm8OpQtrfKKMn5lcGJDLqcxxqp7jvYs2/wA2JP54MB0SxhgQRcHzxV3EmUIjtqhiNjveCE9+xOqujO/xGLUOODM8qSVGDAAn7wVS237ysPocBTXDsYjbMIYgVulJOixIpOpXMZ0Ks0yaySLM7kK1mIGnHdlVlACiIkgCK+t4gxLLG1wQ7JcyiLcM3t6hjuCPabLeTmQQ6T6zR1cWktoQ6dMgVjFDFpU23tc2vjhpCrMhk642ILXHL1IwDSMwO0YeFdZXbl0yRR95jcO2GSSxJrUhjRRf1eijRVVFNgGkLNYQ9QFvckTxkAPTTZSZgTUVGYSEEXRqltyN5E0wqgBUNHHu1hI5W9lufFXnP9/SQgm5KUjysoa9UzNz5NmSySvcXF4ha+lcBWZwA9ZXsSbcuMxU1zfrUiOMnVraOM7/AGkpF+ljgG/L/R3lgGv1WNjc9U2qQ7G3eQm+4O/j3x2Pm+W0W3No4LeAaND+QN8RmX+jSiljRp1eocgajJUSyqWGzWDPa1wbG3bE5RcG0MH2VJTp8olv/K+AUs044oZ5By6l5bW6YIJZWuO1mVbbb2+LFu4W0RWV3Mpw1NBVrNQsapGniEQcxkLPGFB1KCjW0gAABR372uYRpKjpFrdO1viPD6YReIs+ip5lKNHEkQuWLAXsWvYXuRcuvm7FlWw1uA5n4Ooc3iWSCadA685VuXjGs3NllDKtmuCIitiCDbC1nvogmiVjzUlRtiVik5m4O5AEu3fcWG+JN6lKCWOoiIGX1b60bW3LpaltiG0MA1PJY77rcXG3vWPR5ukt45LI42aNje/yPZgf9cB80/1WqssmiqoOZKYTzCywSoECbnVzFXpI1dvC+GSrEE2YNOkaywZioli1Rh7Sr9rEdVRCFdTe41Em62G4w/8AGHAsYPMihTS3dRBAwU/BTSO1tid3Av474q7MqX1R3iqE10NQw1BBGrQygG0sccbnSVHe4UOCVIBtgGulySJW0ilhDeRp4NXnbfMifpizuFMpSOIMI1Vj4qip8zZZHH1wjejiqXnCnqXR3KcynlRIuTVRbgkWiDa121KW1XvfscWtFGFFlAAHYDYfTAb4MGDAGDBgwCXx8uipyybwWrETfuzo8f5EgYSZaQpM8drsrlLSkFSbmXTIRtZyPW5yO0aQx7Xw8+lhSMteUd4JIJx/hyKT9L4VuIKUJUzBUR9bBuWp2KStrWIk9nqZFLysdlhgPYWwEFUcQcljpiqJGALBmi2NgtQHcsQLvd6yQfqwIbBcS2RCtlOuCgIUgKjT1CoVVQdJ6VY6tLyMT3Mk0h+6toqfO4UKiVjKZQ0l+WzcxS+rUQo2WZxz2U29jDCnY4YOHONZuc5ho62ZW6F1II+w1x7yMFuyF5mPcmYeCi4MUNHnDKFDZfTIAFASOWYgDYAamVbD5Y2/qfWyfb5tUW8oIYofrpY42Gd5rJ9nl8EXkZ6oE/lErfzxg5fnEvvVVHAP2VO8hH4yPb6YDD+jCnce2mrJzcby1Tm/wspVd+3bCdmXDlIkzJHSRKgOn3LlgLsANe+4GokkXVdysYLO3TcFVTqTNmlbIbe7DyqcH8kNhhRn4Chd2Dl5COYWeWd394gEAEnU3YAEd921NpiUMrmsFmp5zG0FQAHj1qNm2SRb2Jcm2k6bvcNaKJFv4U+VapFy2ocO+jXQVlzpmisSEYg21qOzDwHyvpU5FTpslPCqra90DXINl1EhixBHu9Q1X1CZ/ZLIRxtmFM1OraKiMioo5SesSLcm1y3SbWJLMDc7kqVQIfOM1zGhVopJJGU2FnQyDpI6kaQve/mRbyHhjsardovaECN1I6xpRkIsR1JS7EH9Lx8dsOHCmYw55QA1USmRCY5090rIve1jqUNsbfEjwxERZVIax6WiCmnQDXNZdEEhO8YAT2j6bdGqw1C5XxBD4YyComq5KWjKiFCkwlBOmkl2s8ZWWW7MNiushh3tp2uXLOJjEUp68pFUHpVu0U9vvRk7X3F4z1A+BFjiD4izyLLKcxU5sbkvIHBbX2JdnjddR23a3gBa1sVRQZc+eVTGeaQog5aMXLFpnB0qLsy6FCtIxQDpQ9rg4D6XDYMUn6MPSo0DLRV7loyzJBVMCAdJ0aWLWOm/ZjuOx+BgLuwYMGAheM6Ln0FVHa5eCUD56CR9QMVrmEqT09JK7dMlHG0gT3gpVYZn23Mslo6WMftJDi4nW4t54pzLyyZZSoJFR4J6mnUEf3qM4jlY/oQJzprHa6LgNkNjZlDE8zXGh94kpFKi28GflUMdtgkcx8TZ84LpNURlchizllcdmtdWlHkHYyFf1NA8MV7RQKzAdUaKq993jRUJW+x64qdpJW/bVq+IGLL4ZfShUry9xZO2nYXQdhpS6xi23R8cBPYMYBwXwHhWVWhb2LE7BR3P/YeZPbEPO8ejmlVG+mzNpta4soQX1Eki1tQBOw93E62FbOauFDqnqKRDew5kgXSnV4axvuNh3sN/IFPNptX3VGx2sLAW30jcWtsSbgjuHUaU0p6any+NMwr5iL2eGJSeY58PHU21tgbWtqdhYDf+n8sWXUaxqghr6YY3lLW7C6qUA2Gw7eGncscDVVPmGZVclZCfW0fVAs6EaaYWCaEf3SNixtfrB88By8HcPVdfVVVZ10FHWFS0QNpZQPvA/wB3q6ruNzrYDwbDTnfFUGXx+rQppCDSqoQAB32KPqG/ckAk3874lOL+IRTRELbUR4/6gfiWAxRPEXEoQFidbv7vUbeR9xdJt49RwEfxrxdJLJ75L+YYHRv27E3+bXxycOcbtSDUANUSWiQDu7HUXY+VwpYd20Rr7t8K88pZizG5O9zvjULgLf4MrRnU8FPyrJEyzTs1jaOIkpGD4mSRnkdrAszkWsoxnFh+h7gr+jqIGRbTz2eTzUfcT/hBJPxZsGAfcGDBgNWxUMmY0sElfSVU8cQ9e52lgWZ4pESR0UKCwDkWa3gWHji4MeHqUerXoTUe7aRq8u9r4CqMuzKm1BkTMK1jpZmipGVXfWZpWJe20kgjJ8lhjXsMTVBW1oIaDK5gbIvMqqtFuFDAXVdRvdnY7d2J8rWHbGbYBN0Z1L3agpx8FknYfmUH0xj+p9dL9vm09j4QRRQ/WxbDnbBgE1fRZSt9vJV1J/bVUh+ilR9MSVDwBl8G8dHTg+ZjDH82ucMGDAeUNMqCyKFHkoA/lhR4/wCEXqQlVSEJXU3VE/bWPGJvNWFxv2v5McOeMEYCouIM/hrMtatkEitGeXPAZTGYpVsCoGpbk9xqDE3G3fFW5Rw0SVepLanHQjblVYG0jBiN7XZU22GttKC5e+PuBKjL62TM4U9aiZ3lZGFzE5vZyvZ1Um4NiBYXFhjbL86pMwpdShUlDMDTC81RMWe4vexfUQGftrIGtgihSFLVEQDsFNwCbEbgi+xGw7/ED5Dti5vRD6IiWWtroyFWxhhYWJPcSMPADaynv3O1rsHo29Dq0xFXXAPUE6ljNmWK+4Jts0n0Hh54tULgALgxnBgDBgwYAwYMGAMGDBgDBgwYAwYMGAMGDBgNW7YQ/R9lkUdTmbJFGhWr0AqgBC6UOkEDZbkm3bc4zgwD4MZwYMAYMGDAf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Did </a:t>
            </a:r>
            <a:r>
              <a:rPr lang="en-US" smtClean="0"/>
              <a:t>You Know?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/>
              </a:rPr>
              <a:t>90% of all technologies have been developed within the last 25 years</a:t>
            </a:r>
          </a:p>
          <a:p>
            <a:pPr>
              <a:defRPr/>
            </a:pPr>
            <a:r>
              <a:rPr lang="en-US" dirty="0" smtClean="0">
                <a:effectLst/>
              </a:rPr>
              <a:t>From 1980 to 2030 it is predicted that there will be a 3200% increase in the amount of knowledge known to humankind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dirty="0" smtClean="0">
                <a:effectLst/>
              </a:rPr>
              <a:t>This </a:t>
            </a:r>
            <a:r>
              <a:rPr lang="en-US" dirty="0">
                <a:effectLst/>
              </a:rPr>
              <a:t>increase will represent 97% of all of the knowledge learned since the beginning of recorded history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Fields of Bio-Technology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981200"/>
            <a:ext cx="3810000" cy="2362200"/>
          </a:xfrm>
        </p:spPr>
        <p:txBody>
          <a:bodyPr/>
          <a:lstStyle/>
          <a:p>
            <a:pPr>
              <a:buClr>
                <a:srgbClr val="000000"/>
              </a:buClr>
              <a:defRPr/>
            </a:pPr>
            <a:r>
              <a:rPr lang="en-US" sz="2800" dirty="0" smtClean="0"/>
              <a:t>Ergonomics</a:t>
            </a:r>
          </a:p>
          <a:p>
            <a:pPr lvl="1">
              <a:defRPr/>
            </a:pPr>
            <a:r>
              <a:rPr lang="en-US" sz="2400" dirty="0" smtClean="0"/>
              <a:t>study of how humankind works</a:t>
            </a:r>
          </a:p>
          <a:p>
            <a:pPr>
              <a:buClr>
                <a:srgbClr val="000000"/>
              </a:buClr>
              <a:defRPr/>
            </a:pPr>
            <a:r>
              <a:rPr lang="en-US" sz="2800" dirty="0" err="1" smtClean="0"/>
              <a:t>Agrobiotech</a:t>
            </a:r>
            <a:endParaRPr lang="en-US" sz="2800" dirty="0" smtClean="0"/>
          </a:p>
          <a:p>
            <a:pPr lvl="1">
              <a:defRPr/>
            </a:pPr>
            <a:r>
              <a:rPr lang="en-US" sz="2400" dirty="0" smtClean="0"/>
              <a:t>agriculture with a twist</a:t>
            </a:r>
          </a:p>
          <a:p>
            <a:pPr>
              <a:buClr>
                <a:srgbClr val="000000"/>
              </a:buClr>
              <a:defRPr/>
            </a:pPr>
            <a:r>
              <a:rPr lang="en-US" sz="2800" dirty="0" smtClean="0"/>
              <a:t>Cryogenics</a:t>
            </a:r>
          </a:p>
          <a:p>
            <a:pPr lvl="1">
              <a:defRPr/>
            </a:pPr>
            <a:r>
              <a:rPr lang="en-US" sz="2400" dirty="0" smtClean="0"/>
              <a:t>freezing 6th graders? </a:t>
            </a:r>
          </a:p>
          <a:p>
            <a:pPr>
              <a:buClr>
                <a:srgbClr val="000000"/>
              </a:buClr>
              <a:defRPr/>
            </a:pPr>
            <a:r>
              <a:rPr lang="en-US" sz="2800" dirty="0" smtClean="0"/>
              <a:t>Hydroponics</a:t>
            </a:r>
          </a:p>
          <a:p>
            <a:pPr lvl="1">
              <a:defRPr/>
            </a:pPr>
            <a:r>
              <a:rPr lang="en-US" sz="2400" dirty="0" smtClean="0"/>
              <a:t>farming without soil</a:t>
            </a:r>
          </a:p>
        </p:txBody>
      </p:sp>
      <p:graphicFrame>
        <p:nvGraphicFramePr>
          <p:cNvPr id="19460" name="Object 4"/>
          <p:cNvGraphicFramePr>
            <a:graphicFrameLocks noGrp="1"/>
          </p:cNvGraphicFramePr>
          <p:nvPr>
            <p:ph type="clipArt" sz="half" idx="2"/>
          </p:nvPr>
        </p:nvGraphicFramePr>
        <p:xfrm>
          <a:off x="5926138" y="2514600"/>
          <a:ext cx="2219325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ClipArt" r:id="rId3" imgW="2604263" imgH="3660831" progId="">
                  <p:embed/>
                </p:oleObj>
              </mc:Choice>
              <mc:Fallback>
                <p:oleObj name="ClipArt" r:id="rId3" imgW="2604263" imgH="3660831" progId="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6138" y="2514600"/>
                        <a:ext cx="2219325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Definition of  </a:t>
            </a:r>
            <a:r>
              <a:rPr lang="en-US" u="sng" dirty="0" smtClean="0"/>
              <a:t>TECHNOLOGY</a:t>
            </a:r>
          </a:p>
        </p:txBody>
      </p:sp>
      <p:graphicFrame>
        <p:nvGraphicFramePr>
          <p:cNvPr id="12291" name="Object 3"/>
          <p:cNvGraphicFramePr>
            <a:graphicFrameLocks noGrp="1"/>
          </p:cNvGraphicFramePr>
          <p:nvPr>
            <p:ph type="clipArt" sz="half" idx="1"/>
          </p:nvPr>
        </p:nvGraphicFramePr>
        <p:xfrm>
          <a:off x="6400800" y="2362200"/>
          <a:ext cx="2249487" cy="310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Clip" r:id="rId4" imgW="2918334" imgH="3662652" progId="">
                  <p:embed/>
                </p:oleObj>
              </mc:Choice>
              <mc:Fallback>
                <p:oleObj name="Clip" r:id="rId4" imgW="2918334" imgH="3662652" progId="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362200"/>
                        <a:ext cx="2249487" cy="310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371600" y="2057400"/>
            <a:ext cx="4343400" cy="4114800"/>
          </a:xfrm>
        </p:spPr>
        <p:txBody>
          <a:bodyPr/>
          <a:lstStyle/>
          <a:p>
            <a:pPr>
              <a:buClr>
                <a:srgbClr val="000000"/>
              </a:buClr>
              <a:defRPr/>
            </a:pPr>
            <a:r>
              <a:rPr lang="en-US" sz="3000" u="sng" dirty="0" smtClean="0">
                <a:solidFill>
                  <a:srgbClr val="FFFF00"/>
                </a:solidFill>
              </a:rPr>
              <a:t>TECHNOLOGY</a:t>
            </a:r>
            <a:r>
              <a:rPr lang="en-US" sz="3000" dirty="0" smtClean="0"/>
              <a:t> is the process whereby human beings use </a:t>
            </a:r>
            <a:r>
              <a:rPr lang="en-US" sz="3000" u="sng" dirty="0" smtClean="0">
                <a:solidFill>
                  <a:srgbClr val="FF6600"/>
                </a:solidFill>
              </a:rPr>
              <a:t>tools</a:t>
            </a:r>
            <a:r>
              <a:rPr lang="en-US" sz="3000" dirty="0" smtClean="0">
                <a:solidFill>
                  <a:srgbClr val="FF6600"/>
                </a:solidFill>
              </a:rPr>
              <a:t>, </a:t>
            </a:r>
            <a:r>
              <a:rPr lang="en-US" sz="3000" u="sng" dirty="0" smtClean="0">
                <a:solidFill>
                  <a:srgbClr val="FF6600"/>
                </a:solidFill>
              </a:rPr>
              <a:t>machines</a:t>
            </a:r>
            <a:r>
              <a:rPr lang="en-US" sz="3000" dirty="0" smtClean="0">
                <a:solidFill>
                  <a:srgbClr val="FF6600"/>
                </a:solidFill>
              </a:rPr>
              <a:t>, </a:t>
            </a:r>
            <a:r>
              <a:rPr lang="en-US" sz="3000" u="sng" dirty="0" smtClean="0">
                <a:solidFill>
                  <a:srgbClr val="FF6600"/>
                </a:solidFill>
              </a:rPr>
              <a:t>materials</a:t>
            </a:r>
            <a:r>
              <a:rPr lang="en-US" sz="3000" dirty="0" smtClean="0">
                <a:solidFill>
                  <a:srgbClr val="FF6600"/>
                </a:solidFill>
              </a:rPr>
              <a:t> </a:t>
            </a:r>
            <a:r>
              <a:rPr lang="en-US" sz="3000" dirty="0" smtClean="0"/>
              <a:t>and</a:t>
            </a:r>
            <a:r>
              <a:rPr lang="en-US" sz="3000" dirty="0" smtClean="0">
                <a:solidFill>
                  <a:srgbClr val="FFC000"/>
                </a:solidFill>
              </a:rPr>
              <a:t> </a:t>
            </a:r>
            <a:r>
              <a:rPr lang="en-US" sz="3000" u="sng" dirty="0" smtClean="0">
                <a:solidFill>
                  <a:srgbClr val="FF6600"/>
                </a:solidFill>
              </a:rPr>
              <a:t>knowledge</a:t>
            </a:r>
            <a:r>
              <a:rPr lang="en-US" sz="3000" dirty="0" smtClean="0">
                <a:solidFill>
                  <a:srgbClr val="FFC000"/>
                </a:solidFill>
              </a:rPr>
              <a:t> </a:t>
            </a:r>
            <a:r>
              <a:rPr lang="en-US" sz="3000" dirty="0" smtClean="0"/>
              <a:t>to </a:t>
            </a:r>
            <a:r>
              <a:rPr lang="en-US" sz="3000" u="sng" dirty="0" smtClean="0">
                <a:solidFill>
                  <a:srgbClr val="FFC000"/>
                </a:solidFill>
              </a:rPr>
              <a:t>solve problems</a:t>
            </a:r>
            <a:r>
              <a:rPr lang="en-US" sz="3000" dirty="0" smtClean="0"/>
              <a:t> which extend human capabilities.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Areas of Technology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1905000"/>
            <a:ext cx="4953000" cy="4114800"/>
          </a:xfrm>
        </p:spPr>
        <p:txBody>
          <a:bodyPr/>
          <a:lstStyle/>
          <a:p>
            <a:pPr>
              <a:buClr>
                <a:srgbClr val="000000"/>
              </a:buClr>
              <a:defRPr/>
            </a:pPr>
            <a:r>
              <a:rPr lang="en-US" sz="4000" dirty="0" smtClean="0">
                <a:solidFill>
                  <a:srgbClr val="FF6600"/>
                </a:solidFill>
              </a:rPr>
              <a:t>Construction</a:t>
            </a:r>
          </a:p>
          <a:p>
            <a:pPr>
              <a:buClr>
                <a:srgbClr val="000000"/>
              </a:buClr>
              <a:defRPr/>
            </a:pPr>
            <a:r>
              <a:rPr lang="en-US" sz="4000" dirty="0" smtClean="0">
                <a:solidFill>
                  <a:srgbClr val="FF6600"/>
                </a:solidFill>
              </a:rPr>
              <a:t>Manufacturing</a:t>
            </a:r>
          </a:p>
          <a:p>
            <a:pPr>
              <a:buClr>
                <a:srgbClr val="000000"/>
              </a:buClr>
              <a:defRPr/>
            </a:pPr>
            <a:r>
              <a:rPr lang="en-US" sz="4000" dirty="0" smtClean="0">
                <a:solidFill>
                  <a:srgbClr val="FF6600"/>
                </a:solidFill>
              </a:rPr>
              <a:t>Communication</a:t>
            </a:r>
          </a:p>
          <a:p>
            <a:pPr>
              <a:buClr>
                <a:srgbClr val="000000"/>
              </a:buClr>
              <a:defRPr/>
            </a:pPr>
            <a:r>
              <a:rPr lang="en-US" sz="4000" dirty="0" smtClean="0">
                <a:solidFill>
                  <a:srgbClr val="FF6600"/>
                </a:solidFill>
              </a:rPr>
              <a:t>Transportation</a:t>
            </a:r>
          </a:p>
          <a:p>
            <a:pPr>
              <a:buClr>
                <a:srgbClr val="000000"/>
              </a:buClr>
              <a:defRPr/>
            </a:pPr>
            <a:r>
              <a:rPr lang="en-US" sz="4000" dirty="0" smtClean="0">
                <a:solidFill>
                  <a:srgbClr val="FF6600"/>
                </a:solidFill>
              </a:rPr>
              <a:t>Bio-Technology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Construction 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95400" y="2057400"/>
            <a:ext cx="4572000" cy="4114800"/>
          </a:xfrm>
        </p:spPr>
        <p:txBody>
          <a:bodyPr/>
          <a:lstStyle/>
          <a:p>
            <a:pPr>
              <a:buClr>
                <a:srgbClr val="000000"/>
              </a:buClr>
              <a:defRPr/>
            </a:pPr>
            <a:r>
              <a:rPr lang="en-US" sz="2800" u="sng" dirty="0">
                <a:solidFill>
                  <a:srgbClr val="FFFF00"/>
                </a:solidFill>
              </a:rPr>
              <a:t>Construction</a:t>
            </a:r>
            <a:r>
              <a:rPr lang="en-US" sz="2800" dirty="0"/>
              <a:t> </a:t>
            </a:r>
            <a:r>
              <a:rPr lang="en-US" sz="2800" dirty="0" smtClean="0"/>
              <a:t> is t</a:t>
            </a:r>
            <a:r>
              <a:rPr lang="en-US" sz="3000" dirty="0" smtClean="0"/>
              <a:t>he process whereby human beings convert </a:t>
            </a:r>
            <a:r>
              <a:rPr lang="en-US" sz="3000" u="sng" dirty="0" smtClean="0">
                <a:solidFill>
                  <a:srgbClr val="FF6600"/>
                </a:solidFill>
              </a:rPr>
              <a:t>raw</a:t>
            </a:r>
            <a:r>
              <a:rPr lang="en-US" sz="3000" dirty="0" smtClean="0">
                <a:solidFill>
                  <a:srgbClr val="FF6600"/>
                </a:solidFill>
              </a:rPr>
              <a:t> </a:t>
            </a:r>
            <a:r>
              <a:rPr lang="en-US" sz="3000" u="sng" dirty="0" smtClean="0">
                <a:solidFill>
                  <a:srgbClr val="FF6600"/>
                </a:solidFill>
              </a:rPr>
              <a:t>materials</a:t>
            </a:r>
            <a:r>
              <a:rPr lang="en-US" sz="3000" dirty="0" smtClean="0"/>
              <a:t> into finished </a:t>
            </a:r>
            <a:r>
              <a:rPr lang="en-US" sz="3000" u="sng" dirty="0" smtClean="0">
                <a:solidFill>
                  <a:srgbClr val="FF6600"/>
                </a:solidFill>
              </a:rPr>
              <a:t>products</a:t>
            </a:r>
            <a:r>
              <a:rPr lang="en-US" sz="3000" dirty="0" smtClean="0"/>
              <a:t> or useful </a:t>
            </a:r>
            <a:r>
              <a:rPr lang="en-US" sz="3000" u="sng" dirty="0" smtClean="0">
                <a:solidFill>
                  <a:srgbClr val="FF6600"/>
                </a:solidFill>
              </a:rPr>
              <a:t>goods</a:t>
            </a:r>
            <a:r>
              <a:rPr lang="en-US" sz="3000" dirty="0" smtClean="0"/>
              <a:t>.  </a:t>
            </a:r>
          </a:p>
        </p:txBody>
      </p:sp>
      <p:graphicFrame>
        <p:nvGraphicFramePr>
          <p:cNvPr id="14345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2282066"/>
              </p:ext>
            </p:extLst>
          </p:nvPr>
        </p:nvGraphicFramePr>
        <p:xfrm>
          <a:off x="5943600" y="1981200"/>
          <a:ext cx="3033712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ClipArt" r:id="rId4" imgW="2709032" imgH="3662481" progId="">
                  <p:embed/>
                </p:oleObj>
              </mc:Choice>
              <mc:Fallback>
                <p:oleObj name="ClipArt" r:id="rId4" imgW="2709032" imgH="3662481" progId="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981200"/>
                        <a:ext cx="3033712" cy="410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637144" y="3888512"/>
            <a:ext cx="45720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Clr>
                <a:srgbClr val="000000"/>
              </a:buClr>
              <a:buNone/>
              <a:defRPr/>
            </a:pPr>
            <a:r>
              <a:rPr lang="en-US" sz="3000" kern="0" dirty="0" smtClean="0"/>
              <a:t>                        The intention is to produce </a:t>
            </a:r>
            <a:r>
              <a:rPr lang="en-US" sz="3000" u="sng" kern="0" dirty="0" smtClean="0">
                <a:solidFill>
                  <a:srgbClr val="FF6600"/>
                </a:solidFill>
              </a:rPr>
              <a:t>only one </a:t>
            </a:r>
            <a:r>
              <a:rPr lang="en-US" sz="3000" kern="0" dirty="0" smtClean="0"/>
              <a:t>product at a time which is built on </a:t>
            </a:r>
            <a:r>
              <a:rPr lang="en-US" sz="3000" u="sng" kern="0" dirty="0" smtClean="0">
                <a:solidFill>
                  <a:srgbClr val="FF6600"/>
                </a:solidFill>
              </a:rPr>
              <a:t>site</a:t>
            </a:r>
            <a:r>
              <a:rPr lang="en-US" sz="3000" kern="0" dirty="0" smtClean="0"/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  <p:bldP spid="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Manufacturing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1981200"/>
            <a:ext cx="4800600" cy="4114800"/>
          </a:xfrm>
        </p:spPr>
        <p:txBody>
          <a:bodyPr/>
          <a:lstStyle/>
          <a:p>
            <a:pPr>
              <a:buClr>
                <a:srgbClr val="000000"/>
              </a:buClr>
              <a:defRPr/>
            </a:pPr>
            <a:r>
              <a:rPr lang="en-US" sz="3000" u="sng" dirty="0" smtClean="0">
                <a:solidFill>
                  <a:srgbClr val="FFFF00"/>
                </a:solidFill>
              </a:rPr>
              <a:t>Manufacturing</a:t>
            </a:r>
            <a:r>
              <a:rPr lang="en-US" sz="3000" dirty="0" smtClean="0"/>
              <a:t> is the process whereby human beings convert </a:t>
            </a:r>
            <a:r>
              <a:rPr lang="en-US" sz="3000" u="sng" dirty="0" smtClean="0">
                <a:solidFill>
                  <a:srgbClr val="FF6600"/>
                </a:solidFill>
              </a:rPr>
              <a:t>raw</a:t>
            </a:r>
            <a:r>
              <a:rPr lang="en-US" sz="3000" dirty="0" smtClean="0">
                <a:solidFill>
                  <a:srgbClr val="FF6600"/>
                </a:solidFill>
              </a:rPr>
              <a:t> </a:t>
            </a:r>
            <a:r>
              <a:rPr lang="en-US" sz="3000" u="sng" dirty="0" smtClean="0">
                <a:solidFill>
                  <a:srgbClr val="FF6600"/>
                </a:solidFill>
              </a:rPr>
              <a:t>materials</a:t>
            </a:r>
            <a:r>
              <a:rPr lang="en-US" sz="3000" dirty="0" smtClean="0"/>
              <a:t> into finished </a:t>
            </a:r>
            <a:r>
              <a:rPr lang="en-US" sz="3000" u="sng" dirty="0" smtClean="0">
                <a:solidFill>
                  <a:srgbClr val="FF6600"/>
                </a:solidFill>
              </a:rPr>
              <a:t>products</a:t>
            </a:r>
            <a:r>
              <a:rPr lang="en-US" sz="3000" dirty="0" smtClean="0"/>
              <a:t> or useful </a:t>
            </a:r>
            <a:r>
              <a:rPr lang="en-US" sz="3000" u="sng" dirty="0" smtClean="0">
                <a:solidFill>
                  <a:srgbClr val="FF6600"/>
                </a:solidFill>
              </a:rPr>
              <a:t>goods</a:t>
            </a:r>
            <a:r>
              <a:rPr lang="en-US" sz="3000" dirty="0" smtClean="0"/>
              <a:t>.  </a:t>
            </a:r>
          </a:p>
        </p:txBody>
      </p:sp>
      <p:pic>
        <p:nvPicPr>
          <p:cNvPr id="14342" name="Picture 6" descr="http://www.clipartbest.com/cliparts/dcr/ea8/dcrea8oMi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4191000"/>
            <a:ext cx="2149983" cy="2171700"/>
          </a:xfrm>
          <a:prstGeom prst="rect">
            <a:avLst/>
          </a:prstGeom>
          <a:noFill/>
        </p:spPr>
      </p:pic>
      <p:pic>
        <p:nvPicPr>
          <p:cNvPr id="14344" name="Picture 8" descr="sneakers%20clip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1981200"/>
            <a:ext cx="2028825" cy="2158326"/>
          </a:xfrm>
          <a:prstGeom prst="rect">
            <a:avLst/>
          </a:prstGeom>
          <a:noFill/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560944" y="4276436"/>
            <a:ext cx="48006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Clr>
                <a:srgbClr val="000000"/>
              </a:buClr>
              <a:buNone/>
              <a:defRPr/>
            </a:pPr>
            <a:r>
              <a:rPr lang="en-US" sz="3000" kern="0" dirty="0" smtClean="0"/>
              <a:t>The intention is to produce </a:t>
            </a:r>
            <a:r>
              <a:rPr lang="en-US" sz="3000" u="sng" kern="0" dirty="0" smtClean="0">
                <a:solidFill>
                  <a:srgbClr val="FF6600"/>
                </a:solidFill>
              </a:rPr>
              <a:t>more than one </a:t>
            </a:r>
            <a:r>
              <a:rPr lang="en-US" sz="3000" kern="0" dirty="0" smtClean="0"/>
              <a:t>product at a time which can be </a:t>
            </a:r>
            <a:r>
              <a:rPr lang="en-US" sz="3000" u="sng" kern="0" dirty="0" smtClean="0">
                <a:solidFill>
                  <a:srgbClr val="FF6600"/>
                </a:solidFill>
              </a:rPr>
              <a:t>shipped</a:t>
            </a:r>
            <a:r>
              <a:rPr lang="en-US" sz="3000" kern="0" dirty="0" smtClean="0"/>
              <a:t> from where it is made.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  <p:bldP spid="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Communication</a:t>
            </a:r>
          </a:p>
        </p:txBody>
      </p:sp>
      <p:graphicFrame>
        <p:nvGraphicFramePr>
          <p:cNvPr id="16387" name="Object 3"/>
          <p:cNvGraphicFramePr>
            <a:graphicFrameLocks noGrp="1"/>
          </p:cNvGraphicFramePr>
          <p:nvPr>
            <p:ph type="clipArt" sz="half" idx="1"/>
          </p:nvPr>
        </p:nvGraphicFramePr>
        <p:xfrm>
          <a:off x="6400800" y="4495800"/>
          <a:ext cx="2505075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ClipArt" r:id="rId4" imgW="3659900" imgH="1926566" progId="">
                  <p:embed/>
                </p:oleObj>
              </mc:Choice>
              <mc:Fallback>
                <p:oleObj name="ClipArt" r:id="rId4" imgW="3659900" imgH="1926566" progId="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495800"/>
                        <a:ext cx="2505075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1905000"/>
            <a:ext cx="5029200" cy="4114800"/>
          </a:xfrm>
        </p:spPr>
        <p:txBody>
          <a:bodyPr/>
          <a:lstStyle/>
          <a:p>
            <a:pPr>
              <a:buClr>
                <a:srgbClr val="000000"/>
              </a:buClr>
              <a:defRPr/>
            </a:pPr>
            <a:r>
              <a:rPr lang="en-US" sz="2800" u="sng" dirty="0" smtClean="0">
                <a:solidFill>
                  <a:srgbClr val="FFFF00"/>
                </a:solidFill>
              </a:rPr>
              <a:t>Communication</a:t>
            </a:r>
            <a:r>
              <a:rPr lang="en-US" sz="2800" dirty="0" smtClean="0"/>
              <a:t> is the process whereby human beings transfer </a:t>
            </a:r>
            <a:r>
              <a:rPr lang="en-US" sz="2800" u="sng" dirty="0" smtClean="0">
                <a:solidFill>
                  <a:srgbClr val="FF6600"/>
                </a:solidFill>
              </a:rPr>
              <a:t>information</a:t>
            </a:r>
            <a:r>
              <a:rPr lang="en-US" sz="2800" b="1" dirty="0" smtClean="0"/>
              <a:t> </a:t>
            </a:r>
            <a:r>
              <a:rPr lang="en-US" sz="2800" dirty="0" smtClean="0"/>
              <a:t>through </a:t>
            </a:r>
            <a:r>
              <a:rPr lang="en-US" sz="2800" u="sng" dirty="0" smtClean="0">
                <a:solidFill>
                  <a:srgbClr val="FF6600"/>
                </a:solidFill>
              </a:rPr>
              <a:t>graphic</a:t>
            </a:r>
            <a:r>
              <a:rPr lang="en-US" sz="2800" dirty="0" smtClean="0"/>
              <a:t> or </a:t>
            </a:r>
            <a:r>
              <a:rPr lang="en-US" sz="2800" u="sng" dirty="0" smtClean="0">
                <a:solidFill>
                  <a:srgbClr val="FF6600"/>
                </a:solidFill>
              </a:rPr>
              <a:t>electronic</a:t>
            </a:r>
            <a:r>
              <a:rPr lang="en-US" sz="2800" dirty="0" smtClean="0"/>
              <a:t> means from one place to another.</a:t>
            </a:r>
          </a:p>
          <a:p>
            <a:pPr marL="0" indent="0">
              <a:buClr>
                <a:srgbClr val="000000"/>
              </a:buClr>
              <a:buFont typeface="Monotype Sorts" pitchFamily="2" charset="2"/>
              <a:buNone/>
              <a:defRPr/>
            </a:pPr>
            <a:r>
              <a:rPr lang="en-US" sz="2800" dirty="0" smtClean="0"/>
              <a:t>  </a:t>
            </a:r>
          </a:p>
          <a:p>
            <a:pPr marL="0" indent="0">
              <a:buClr>
                <a:srgbClr val="000000"/>
              </a:buClr>
              <a:buFont typeface="Monotype Sorts" pitchFamily="2" charset="2"/>
              <a:buNone/>
              <a:defRPr/>
            </a:pPr>
            <a:endParaRPr lang="en-US" sz="1800" dirty="0" smtClean="0"/>
          </a:p>
          <a:p>
            <a:pPr>
              <a:buFont typeface="Monotype Sorts" pitchFamily="2" charset="2"/>
              <a:buNone/>
              <a:defRPr/>
            </a:pPr>
            <a:r>
              <a:rPr lang="en-US" sz="2800" b="1" u="sng" dirty="0" smtClean="0">
                <a:solidFill>
                  <a:srgbClr val="FF6600"/>
                </a:solidFill>
              </a:rPr>
              <a:t>Sender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 </a:t>
            </a:r>
            <a:r>
              <a:rPr lang="en-US" sz="2800" b="1" u="sng" dirty="0">
                <a:solidFill>
                  <a:srgbClr val="FF6600"/>
                </a:solidFill>
              </a:rPr>
              <a:t>M</a:t>
            </a:r>
            <a:r>
              <a:rPr lang="en-US" sz="2800" b="1" u="sng" dirty="0" smtClean="0">
                <a:solidFill>
                  <a:srgbClr val="FF6600"/>
                </a:solidFill>
              </a:rPr>
              <a:t>essage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 </a:t>
            </a:r>
            <a:r>
              <a:rPr lang="en-US" sz="2800" b="1" u="sng" dirty="0" smtClean="0">
                <a:solidFill>
                  <a:srgbClr val="FF6600"/>
                </a:solidFill>
              </a:rPr>
              <a:t>Receiver</a:t>
            </a:r>
          </a:p>
          <a:p>
            <a:pPr>
              <a:buFont typeface="Monotype Sorts" pitchFamily="2" charset="2"/>
              <a:buNone/>
              <a:defRPr/>
            </a:pPr>
            <a:endParaRPr lang="en-US" sz="1800" b="1" u="sng" dirty="0" smtClean="0"/>
          </a:p>
        </p:txBody>
      </p:sp>
      <p:graphicFrame>
        <p:nvGraphicFramePr>
          <p:cNvPr id="16389" name="Object 5"/>
          <p:cNvGraphicFramePr>
            <a:graphicFrameLocks/>
          </p:cNvGraphicFramePr>
          <p:nvPr/>
        </p:nvGraphicFramePr>
        <p:xfrm>
          <a:off x="6553200" y="2133600"/>
          <a:ext cx="2133600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ClipArt" r:id="rId6" imgW="3657600" imgH="2431601" progId="">
                  <p:embed/>
                </p:oleObj>
              </mc:Choice>
              <mc:Fallback>
                <p:oleObj name="ClipArt" r:id="rId6" imgW="3657600" imgH="2431601" progId="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133600"/>
                        <a:ext cx="2133600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Transportation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981200"/>
            <a:ext cx="7467600" cy="4114800"/>
          </a:xfrm>
        </p:spPr>
        <p:txBody>
          <a:bodyPr/>
          <a:lstStyle/>
          <a:p>
            <a:pPr>
              <a:buClr>
                <a:srgbClr val="000000"/>
              </a:buClr>
              <a:defRPr/>
            </a:pPr>
            <a:r>
              <a:rPr lang="en-US" u="sng" dirty="0" smtClean="0">
                <a:solidFill>
                  <a:srgbClr val="FFFF00"/>
                </a:solidFill>
              </a:rPr>
              <a:t>Transportation</a:t>
            </a:r>
            <a:r>
              <a:rPr lang="en-US" dirty="0" smtClean="0"/>
              <a:t> is the process whereby human beings transfer </a:t>
            </a:r>
            <a:r>
              <a:rPr lang="en-US" u="sng" dirty="0" smtClean="0">
                <a:solidFill>
                  <a:srgbClr val="FF6600"/>
                </a:solidFill>
              </a:rPr>
              <a:t>people</a:t>
            </a:r>
            <a:r>
              <a:rPr lang="en-US" dirty="0" smtClean="0"/>
              <a:t> and or </a:t>
            </a:r>
            <a:r>
              <a:rPr lang="en-US" u="sng" dirty="0" smtClean="0">
                <a:solidFill>
                  <a:srgbClr val="FF6600"/>
                </a:solidFill>
              </a:rPr>
              <a:t>goods</a:t>
            </a:r>
            <a:r>
              <a:rPr lang="en-US" dirty="0" smtClean="0"/>
              <a:t> from one place to another.</a:t>
            </a:r>
          </a:p>
          <a:p>
            <a:pPr>
              <a:buFont typeface="Monotype Sorts" pitchFamily="2" charset="2"/>
              <a:buNone/>
              <a:defRPr/>
            </a:pPr>
            <a:endParaRPr lang="en-US" sz="2800" dirty="0" smtClean="0"/>
          </a:p>
          <a:p>
            <a:pPr>
              <a:buClr>
                <a:srgbClr val="000000"/>
              </a:buClr>
              <a:defRPr/>
            </a:pPr>
            <a:r>
              <a:rPr lang="en-US" sz="2800" dirty="0" smtClean="0">
                <a:solidFill>
                  <a:srgbClr val="FFC000"/>
                </a:solidFill>
              </a:rPr>
              <a:t>Modes of Transportation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FFC000"/>
                </a:solidFill>
              </a:rPr>
              <a:t>Land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FFC000"/>
                </a:solidFill>
              </a:rPr>
              <a:t>Water (marine)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FFC000"/>
                </a:solidFill>
              </a:rPr>
              <a:t>Air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FFC000"/>
                </a:solidFill>
              </a:rPr>
              <a:t>Space </a:t>
            </a:r>
          </a:p>
        </p:txBody>
      </p:sp>
      <p:graphicFrame>
        <p:nvGraphicFramePr>
          <p:cNvPr id="17412" name="Object 4"/>
          <p:cNvGraphicFramePr>
            <a:graphicFrameLocks noGrp="1"/>
          </p:cNvGraphicFramePr>
          <p:nvPr>
            <p:ph type="clipArt" sz="half" idx="2"/>
          </p:nvPr>
        </p:nvGraphicFramePr>
        <p:xfrm>
          <a:off x="5181600" y="5410200"/>
          <a:ext cx="342900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ClipArt" r:id="rId3" imgW="3660263" imgH="954350" progId="">
                  <p:embed/>
                </p:oleObj>
              </mc:Choice>
              <mc:Fallback>
                <p:oleObj name="ClipArt" r:id="rId3" imgW="3660263" imgH="954350" progId="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410200"/>
                        <a:ext cx="3429000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4" name="Picture 6" descr="http://www.clipartlord.com/wp-content/uploads/2013/09/jet-airliner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697763" y="3429000"/>
            <a:ext cx="3446237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Bio-Technology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981200"/>
            <a:ext cx="4343400" cy="2362200"/>
          </a:xfrm>
        </p:spPr>
        <p:txBody>
          <a:bodyPr/>
          <a:lstStyle/>
          <a:p>
            <a:pPr>
              <a:buClr>
                <a:srgbClr val="000000"/>
              </a:buClr>
              <a:defRPr/>
            </a:pPr>
            <a:r>
              <a:rPr lang="en-US" sz="3000" u="sng" dirty="0" smtClean="0">
                <a:solidFill>
                  <a:srgbClr val="FFFF00"/>
                </a:solidFill>
              </a:rPr>
              <a:t>Bio-Technology</a:t>
            </a:r>
            <a:r>
              <a:rPr lang="en-US" sz="3000" dirty="0" smtClean="0"/>
              <a:t> is the process whereby human beings use </a:t>
            </a:r>
            <a:r>
              <a:rPr lang="en-US" sz="3000" u="sng" dirty="0" smtClean="0">
                <a:solidFill>
                  <a:srgbClr val="FF6600"/>
                </a:solidFill>
              </a:rPr>
              <a:t>living</a:t>
            </a:r>
            <a:r>
              <a:rPr lang="en-US" sz="3000" dirty="0" smtClean="0">
                <a:solidFill>
                  <a:srgbClr val="FF6600"/>
                </a:solidFill>
              </a:rPr>
              <a:t> </a:t>
            </a:r>
            <a:r>
              <a:rPr lang="en-US" sz="3000" u="sng" dirty="0" smtClean="0">
                <a:solidFill>
                  <a:srgbClr val="FF6600"/>
                </a:solidFill>
              </a:rPr>
              <a:t>organisms</a:t>
            </a:r>
            <a:r>
              <a:rPr lang="en-US" sz="3000" dirty="0" smtClean="0"/>
              <a:t> to develop </a:t>
            </a:r>
            <a:r>
              <a:rPr lang="en-US" sz="3000" u="sng" dirty="0" smtClean="0">
                <a:solidFill>
                  <a:srgbClr val="FF6600"/>
                </a:solidFill>
              </a:rPr>
              <a:t>products</a:t>
            </a:r>
            <a:r>
              <a:rPr lang="en-US" sz="3000" dirty="0" smtClean="0"/>
              <a:t> or </a:t>
            </a:r>
            <a:r>
              <a:rPr lang="en-US" sz="3000" u="sng" dirty="0" smtClean="0">
                <a:solidFill>
                  <a:srgbClr val="FF6600"/>
                </a:solidFill>
              </a:rPr>
              <a:t>processes</a:t>
            </a:r>
            <a:r>
              <a:rPr lang="en-US" sz="3000" dirty="0" smtClean="0"/>
              <a:t>.</a:t>
            </a:r>
          </a:p>
        </p:txBody>
      </p:sp>
      <p:sp>
        <p:nvSpPr>
          <p:cNvPr id="18441" name="AutoShape 9" descr="data:image/jpeg;base64,/9j/4AAQSkZJRgABAQAAAQABAAD/2wCEAAkGBxQREhUUExQUFBQUFRUXGBcXGBobFBoYFBQYGBcUFhYZHigiGR4lHBUYIjEhJykrLi4uHB8zODMsNygvLiwBCgoKDg0OGhAQGywkICQsLCwsLC00LDQvLCwsLCwsLSwsLy8sLSwsLSwsLC0sLCwsLCwsLCwsLCwsLCwsLCwsLP/AABEIALgBEgMBEQACEQEDEQH/xAAcAAACAgMBAQAAAAAAAAAAAAAABQMEAgYHAQj/xABLEAACAQMCAwQGBQcKBQMFAAABAgMABBESIQUTMQZBUXEiMmGBkaEHFCNSsTNCYnKCksEVFkNTVGOTorLRJDREc9IXg7M1ZKPD4//EABoBAQADAQEBAAAAAAAAAAAAAAABAgMEBQb/xAA1EQACAQIEAggGAgIDAQEAAAAAAQIDEQQSITFBUQUTImFxkaHwFDJSgbHhwdEj8TNCYoIV/9oADAMBAAIRAxEAPwDuNAFAFAFAFAFAFAFAFAFAFAFAFAFAFALOLdobW0/5i4hh9juoY7Z2XOT7hQCIfSVY53Nwsf8AXNbzLD72KZHmQB7aA2Xh3EobhdcEscqfejYMPipoC3QBQBQBQBQBQBQBQBQBQBQBQBQBQBQBQBQBQBQBQBQBQBQBQBQBQBQBQBQBQBQBQHy7wQT2qLcIjIJBqLsgljbc5ZyPTj6eKjzoQOH7dSt6KLAr9M6mlLZAOY4lAJGD4nfPWoBL2StZhxSzuJEkQyTcsuVSIMDFI2jlLhsejnLDOw9lSD6FoSFAFAFAFAFAFAFAFAFAFAFAFAFAFAFAFAFAFAFAFAFAFAFAFAFAFAFAFAFAVuJzOkMjxpzJFR2RMga2CkqmT0ycCgONWHbO4u20T3s1u5cgJEkcUZIYegGZWdWGMFGYNnV1FCDXIo7zhw05cRr+cczW536kD04v8o86gEFn2pdXmMa2yvLIGyuZGP2MYwiLpJ9Ut1O5O3eQPeGcSuJ7u2ImmVxMxSRggVWSOQtphxgn0WX0lz13oDp47a3lquq4W1nQZ9JXNu/TbaQshP7S93vkXL1r9KFrNEHihupHOcxiMDBBxvMzCIjvyrnahIo/9UXS6iSdbWGF30svMZ5gCDiTIAAwR6uk9fW8QG959KFqhysVzJEBlpdARQM7kJKyucDfZfLNAO+Mds7K1JWSdWcf0cQMsvvSMEr5nAoBtw2/juIkmibVHIoZTgjIPiDuD7DuKAs0AUAUAUAUAUAUAUAUAUAUAUAUAUAUAUBFc3KRjVI6oo72IA+JoBNN20sFODeW5YHBCyK7A+0JkigFsv0kWQHofWJTjotvKvuzKqj54oCq30lJn0bO7I8TyF+RmoLkf/qFKQdNnv3apwB79KNj51FyLmK9ubs/9Jbr7frLnfxx9XGfiKXFzJO1t6esVqP2pD/ClxcnXtRdfct/8/8AvS4uVP5w8Sz69jjPTkTZx4Z+sfPFLi5pHFOyEszO/MtlaSWWRiInywmleRkcGQhwC5AyMgd9Li5e4Xwy9gGnmwypjYPzNS+wP10+w59hxtS5BPFDdRklLez36lZHQk+37E5+NLg0Th8EryxhNQk59yTy2VWH5cMEd1I7yMkdPChJP/JN1HcCX6o0uHbDTSpKQjdMjWd1ODtjp3ZoDHjV7clxzPrTRgx5SOIxqRq+0T0GJ9Xp6eM0BjecRS3VRbra2+sNux1TDAGzjAwcnxboaAccF7LvxBUkSKe7DAHmTsIrZTj7pAz4ZVHoDe+EfRgdIFxOIx/VWqhEHiDKw1N5qENSTY3/AIdYx20SRRKEiiUKoyTgDxJOT5k0Am41264faZE13CrDqinXIPYUjyw6+FAa1L9MdmfySlx3NJLDEp38GcuNvFPhQFZvpWLer/J6DOxa8LHHgVEYwf2jQi5k30gTyEGK54YoxuDqkOcncMJk26bYqBctR9peIt6s1g3lBKfwuaXFy2O098AMpaOe/eVAfIenp+JpcXM07bXC/lLJSP7m4DHHlLHGM++lxcs230hW3SZLi2P95EWTu/pIdagbnqR0qSTZOHcShuE1wSxyp96Ngy/FTQFqgCgCgMJplRSzsFUDJZiAoHiSelAafxL6SrNMiHmXTDb7Jfs/PnPhGH6pagNcvfpCvZD9klvAufztU0hG2N8oqnr3N19m8XIuJrm/u5/yt3csD3I/KHftiAJkbnYk/IUuLiieG1RtUph17elIytIcDA9JyWOwoCdOLQDZeY36kUhX97Tp+daRo1JbRZm6sFu0Zfyt923mPtJiUfN8/KtFg6z/AOv4M3iqS/7fkil4zMHREtlZ3zhTMAQB1c4QgKMjfPeMZqZYSomk7akRxVNpvkNIxdEdLZD5yPj/AE5rVYGXFozeNjwTKl9xKaEenc2qt3IsDtI3sVOdk/ColhIx3l9rakxxTltH1F8nGeI9QbdV7+YNLe/SXUfE0+Bnvt4j4yG2/gOezF5LeiTFw6NEQGKxwvGSwz6EgByRjcHBG1Ujh4ttX2LyrNJOw8/kef8Atkn+FD/4Vf4WPMp8Q+RqVxxO7aVhBc/ZIzIXkijLMyNpbQigYUEEZJ3xSGCz6p6CeLUNGtSynEbsD8uhPthGPgGFb/8A50fqMPj39J6vFLzP5WA+cDfwlqH0cuEvQn4//wA+v6NY4PdyJLE6hC5muM5yFyRMWxjJHs61xQoudTIu/wBDtqVVCnnfd6m0txy474IT5TOPkYz+NdD6PqcGjmWOp8UyGfi7nrbP+w8Z/wBRWs3gqy4GixdJ8RfccUTIVklVnOlVKFiT4AR6s1jKjOPzI2jVhL5WVC8CPnKxSHO+8Uu4wd/RbpWbTW5dO+w4t+P3segQXk4LOqjW/OXBOWJ5wYnCgnqOndS5Ny/dWsJBkuSZyMs0lyxkxkbnD+ig2GygDptQgq/y5ZRLsuhV7xbyBB5ER4xQF7+U1I9FZiD0Igmx7joqAVpblj0jn/wJv/CpBRlRm6wzHzgk/wDCgF9xZRBhrgCMxOkvCUJK7nDMoye/HWgGPBZWiuoVVn0ymRWQuzLgRO4YKxOkhlG48cVAN0c0Auu2oDX54wsnNjJjlHSWM6JPIsOo/ROQe8VIOh/R92xkuXNrc4aZULpKAAJEUhW1qNlddS5xsc5AGCKksb3QGsdt+1y8PVVVObcS55cZOFCrjVLI2DhRqGw3YkAd5AHJOLcQmu21XUpmwchTtCh8UiHojH3jlvbUEFS3naX8jG836S4Ef+IxCn9nNaQoTn8qMp1YQ+ZkMzXSyIkq8oSEheVokbAG7MWOwGRvoxuN966IYTtKM768re/QxniVlbhbTnf36ls8MRvXLy/ruxX9zIX5V6EcJSjwv4nBLF1Xxt4E9vapHsiKn6qgfhW8YRjsrGMpyluyO5nYukUZQyyNgBicKoUszso3IGMd25G4qlSpayjuy9Omndy2RdTgsx9a4A/UiA+Gpmqv+TjL0Lf4+EfUq2N9FCW5Mc9wxJV5joGoqSNIZyo0g52Uaazi9W4pvv8A929DSS0Sk0u7/V/UtHj0ndayZ/SkiC+8hifgDV7z+n1X9meWH1ejKdlblQWYLzHZncjvLsTjJ3IAIAz3AVpThlWu/EpUnmem3A9u7bWF9UlHDgOoeMlQdnQ+su/4HuqKtPrI2FKp1crm7dnb9bi3SRUEYJdSq40ho3ZG0kAArlTg46Yrki9DsktRlViprnEeyKO7SQyvAznUwUK0TMermNhsT3lSM+dQs0X2XYl5ZfMrms814wFuEeOQAaso3LJ7ykgBUgnpvmt4YiNu1oznnQlfs6oqX13EwU82PCuGKuxWNwMjQ5Ug43z16gbHpVas4TVlNIvShODu4NlThVnplhMsPMgWSV25bK6YdZdIXJDHBde7urijhakZ5rXXcdksTTcLXs+82+z4ZYztphmnjY5PLLuG266UnBOPau1bptaXa995hZPWyfvuGkXZG0Hrx84+MxMnwU+ivuAo4qXza+JKk4/Lp4F6w4NbwHVDBDG3TUiKGx4agM0UIrZByk92RcU43bRHRNImrH5MAySY6fk0Bb5VDlFaMKLeqNL4hLbSXcRgtxCY45JHYwcpmLkInUAkY5ndXJiLaJKx10L2d3ch4rLzHiiLMoy0rEQvN+TACBo498FmBz+jWNOGd2NJzyq5F9ZKsFOmTOw0B0kPj9hOqufJNdWlRkvf9kRqJ+/6M7JwpLW8nLYH0lA9DV3iWE4wfH1W9tZFza+CcXE+UYBJUALLnIIPR0PepII8QRv3ZgDXNSCC8t45V0yIki9dLqGXbvwdqgFS04ZbwnVFDFGxGMoihseGQM4oCWWWgF11LQGvXXEkJITMjeCb4PgzeqvvIqQN/o6ST+U4HJGTzUKhjpVDC7EfpksqHcD1RjpkkSjuVSScV+lSUJxXDE4ktLfBPqqedcKE9mdyPbnvIoQzW+GWj3c0iLFzBEVBDtpgBZdWqUgEv1wEAI2JPdXRh4p62v8Ag568mtL2/Jto4LeY/wCYtlx0UQOV9gyZR+Fd2ep3eX7OPJT7/P8AQnmuoJhGLhhBcKN1LGORWIAdV1Y1rke0HAPdVlUhK13Z+RR05xvZXXmRfU4B1vXI8DLCB8QoPzq119fqv6I1+j0f9kqcNtDuZeYP0rlivw14+VMsHu7/AH/YzTWyt9v0TQXllb+ij20ee5Cmo+5d2NFKlDZpBxqz3TZhc8fPSCC4kYg4bkSiIeBJ0aiPIHNUeIjtH8MtHDy3l/BFw3gE8ixx6ZIohp1yvhJCo3YRp6wZumSBjORkijqPIoQv4hU1nc5W8DY/5o2uMaJB7RNNq+OvNUy9782aZu5eSMf5oW/3rjHhz5PxJz86nXm/MrpyXkZR9kLQetG0n/dlkkX91mI+VQ433u/uyylbay+yHUMKooVFCqowFUAKAOgAGwFSlYi9zOpIFXFe0ENuwRtbyEauXGpZtOcamOyqNj6xGe6q31sldk20u9EJrztodJEcDI52DTvGIx7SEkLN5DHmKm0+VvFr+yLw538E/wChZ/OS5kIjSdJZGz9nBEhbzw7MFGO9iBUyUVvK77rCLk9o2XfcLHgV2A2INLOxZjNJEuSQBnTAGC7AbAD+NTTqZFaMX97fwRUp53eUvK/8jiw7NusiS3EsYWJtYRFIAYAgFpXO4GT0Vfh1ic5S+a1vfEmEIx+W9/fAYW3ai3klSKMs/MLKsiqeSWVWYqsh2bZDuuR7aopp7F3Brcq9sLl05S62ht2186VNmBGnRGXH5JWy2X9gGRmkrXSbsvfkFezaV2IeIXC2nLigEUPNyTI2MbYG2T9o5z3noCd620g1GNlfj73ZhrNOUru3D3shLHcaZ5ubLqfEYUyFFYoq5yAAoxqdht4V52MTVSzO/CtOmmkWOFcRZZJJlj5sRCoCp9PCZYvGpGHGpyOuTp2z0rowcJRi5238zDFSjKShez9Bje3zzBlKhbZgNMvJa5EisM6giMNHvBrapUk9lpz3M6dOK3evLY2C44Tb30KyQuOYqBUuB6/oDGmXoWGR6St4nod6xlTjUj/JrGcoP+DTuzU8txOjwssZFu5Z2QyJlnizGAHXOCPWzj54847jbCt4OstqR/2ZAf8A5jUAjle67ntx/wC3If8A9lAU3a675oB+rA/8ZqkFeaOQ+tcSeSrGo8vVJ+dAULu1hAJlOodczOWXb2OdI+FCSpc8SARmjRnVFJ2GmPYZ2Y7H9nNZOtBSUb6sydWCajfVnZOxPYlbM8+VzLcMuBtpjjVsErGvXJwMsxJ220gkVsbG4UByj6XuGEXCXJVjC0AhkbGY0KSMya/ug819ztsBseohmjcPaa1k5ttJ6wAaKTLRuBkj0vWBGTg746dNqvTqOD0KTgpqzNwse2cLACdXt279Q1ReYlTIA/W012RxEHvocsqEltqPoZo51yrRyoe9Srr8sitrpmOqAWUY/o4/3F/2qMq5C7MTw+InJiiz46Fz8cUyrkMz5k0cKr6qqvkAPwqbC5JmpINYvbieWWQJOYY430Ly1QsxCqWZ2kVh6xK4AHq7nwRg53d7ESmoWVrmPMuwPRuVPteBSffpZR8qt1Mvq9CvXR+n1MZBcH8pduPZGkcan3lWYfvU6nnL8DruUSi4WC5gZp5UUszPJNPIYyFH5HDNoBYttkAAKcb4rOrGMGvzdmlKUpp/iyN0inVxlWVh4qQR8qm6YtYzJx12oQKuI2dlM2udbZ2Axqflk4G+Mnu3O1Vag97F05ra5TWbhcHQ2EZ9nJB+W9V/xLl6FrVHz9SUdorZdoVeQ+EMLaT7OYQI/wDNVk/pXoUa+plebi91JtHFHbj70rcyT/CjIX/OfKrqFR93v3xKudNd/v3wE38nSXkrAH6wY20vNcb20bd6RWy4V3Hf4d7E7Vm0r2Wr5vbyLpu13ouS38zaeEcBjgOslpZiNJlfGrH3UUALGvsUD25qyjrd6shy0stEL7/jckxkitkTSC0ZncgpqxhuXGueZpzj0ioyO+iUp/LtzIbjD5t+RUueG5tjbo2kcsRqxGcAALuO/YV0OHYyLlYwU+3nfO4tPDJxgBLdgNgS7jGOmxjb8am89rLz/RFob3fl+z24s5UXMktvAvexy23sLFB+NJTmlq0vf2EYQb0Tfv7nkHGooY1jgEk+n87GFJYkljI2AdyfVB8q5niqcFZO50LDVJu70FNxdOOa0kvKjmcM0UZIVmCKmC2NT5C7gYzvkGuCpXcm3tc7YUowSvrYoi4fUGQvCFGlQjFTjI9YKcY9EYXfHf4Dy62K1tAwq4nW0C0vFrkf9RJjwIjPxJQn51msXPkjNYqfJHr8YuT/AE3+RP8AarfGS5In4uXJGJvZm6zMPaqxj8VNR8ZLkiPjJckZpEz+tJKf2yv+jTWMsZV4GUsXU4Fy2sI1OoIur7xGW/eOTXLOtUlvJnNOtUlo2yW8j1hU6cyWGPPhzZkQnf2NV8JG9aJfCK9aJ9CV757oUB46ggggEEYIPQg9xoDkn0p9lY7VYri0HI5lwscqgFoftQ2l+XnCemADpKj0u81SpLJBySvYpUlli5WvY0uTmx/lIiR96I6x702YeQB865qeOoz428Tmp4ylPjbxIImhdsqQJPFSY5h54w4rrjLimdOklzGtvxG5j9W5lwPzZNMg95cF/wDNWqrzXEo6UHwGNv2mux6y28vueI/HLj5VosVLijN4ePBl4drJAN7RifCOWMj4voPyrRYpcivwz5iyftTcSbMklou+dETTy47sSBSifutUxrxlu7FZUZR2VyI9oba3jCrzT1wpjkDEkkks8gAySSSxPeTXSsRRirJnO8PVk7tCZLi3l9KaWF5GJYgyhguSSEUE7BRgbAZxnvq8Oqkryab8Ss+ti+yml4EknDrZ1YBYclSAwCEjI6jPh1q7pUmmkl6Gaq1U0236jzg/E0KrDJhJFULpJyjhRjMbH1unQ+kO/wATEZW7Mt/z4FpRv2o7fjxLUnBrdjlreBie8xIT8cVLpQe6RVVZrZsxHALX+zQe+NT+IqOpp/SieuqfUyZOGQL0hhHlGg/hVskVwRXPJ8WTKqL0CjywKnREasxe8jHWRB5sB/GmZcxlfIqvx22XrcQA/wDcTPwzVXVgv+yLqlN/9WURdxKW5N1corMzlIVMi6nOWIHKcrkknYjcmuaUqN75vL/R0RVa1svn/sJGaUEBuKSKR6S4dFYeGpwhA9ikZ76zdWhzZdU63JF2BplULHZ8tVACh5I0UDyjL4+FW+NglaMSvwcm7ykYy/WyOtvF5B5T8coPlWTx0uCRosHDi2LrtJN9dxKR4LpjX4oAw/erGWKqy4m0cPTjwEokgDegObJ0yoMr+RkOce8iuapVUdZvzLuUKa1aRcitp5Puwr4n05PgPRXzy3lXDV6RhH5Fc46mPhH5FcQ2B1rzCSzMWwzetp1HSPYMAbDFUxE5OWVlcROTlZlquY5woD0UIJI6ggvW4rNmbGEdZMzZY4bGHu7NCcZu4D74m5oHvMePfXZgFet9mdeBV6p3evbPaCgCgNf+kDhhuuHXUQyWMRZMZzriIkjxjf1kWjV9A1c5NZ3AljSQdHVW/eGa+WnHJNx5HzU45ZOPIqcRtkcYdVYfpAH8a0pzlF9l2LU5yi+y7CWS10eo8iewMSvuVsgfCu6GLqLd3O2GKqLd3PFupl6OjD9JN/ipA+VdEcZzRvHGc0WYuNSD1ogf1X/gyj8a0WLpvmarFQLMfaJfzo5V/ZDf6Ca0Vem+JdV6b4lmHtLD3uy/rI6/MrirqcXs0XU4vii0nH7Zus0PkzL+BqxbctqbSQYK2zg+IjNBqWU4PZH/AKe1/wAKP/agJF7O2X9mg9yL/CpuwZ/zas/7ND+6KZnzIsg/m5Zf2a396L/Gl2DxuDWC9YLQeccX8RUEmPM4fCOtlGP/AGlpYagO0divqzw7fcw3wCA1DaW5DaW5C/bW1HRpW8oZfxZQKq6kFxRV1ILiipN25T8y3mb2sY1H+on5Vm8RTXEzeIpriLp+2M7epDCntZ2f5AL+NUeLhwTKPFw4Jiu54xcP68+geEaKo8stqPzrJ4uT+VGbxcn8qKwtVY5fMh/vGL/JiQK554ipLic8q9R8R1ZjGw2rkmckixxCflwyP92Nz8FNVpxzTS70RTjmml3mr2kelEXwVR8BXZUd5t952VHebZLVCgUB6KEEsdQyrL9uKykUkX0rNmY17HxauJWYzjS00nTrpt3THs/Kda7+jl22+47+j122+47TXsHrBQBQHhFAcEtLP6u09sQR9WnljXPXl6tcR696OteDj4Za1+ep4eOhlqt89Ty5FcsTliJ7gVvE3RUatC6MaEhQBQAakEZhU9VX4CpzPmTmfMj+oxf1cf7q/wC1W62f1PzLdZPmzIWMX9XH+6P9qddU+pjrqn1MljsIj/Rp+6Kh16n1Mh16n1MvW/C4P6mL9xf9qylWqfU/MylWqfU/MvxcMgHSGIeSL/tWTrVHvJ+bMnVqPeT8zC8ZIl1aB1AAVRkljgAeZNWpRnUllRanGdSWVFL6wHUMucH3HwIIq7g4yysu4OMsrFvEJmUDT7d9JboCQMAjqds91b0IQk+07G9CEJPtOxib6MdXTPeNQOPHpUdVN7JhUpvZMigWTWTomYFOZskmDG8iqkuGAVUBYLqGxznNdU6LdNdm1t2dToSlGMVGzPZouaXVgyNGzxsGCnBIww7wCO4jpWMJujqrO6uZtTwsnF2uM4BXKziY2tBWMjKRF2mb/h2X77Rp7mdQflmtML/yp8rv0L4X/lT5XfoKDWhqeUAUB6KEE0VVZVjC3rORmy6tZsobL9GsGriJfuitZM7980senbyiavU6NWkn4HqdHLST8DrNemeiFAFAFAcg7fWnJ4qzYwt3bo+fGSBuW/v0NHXmdJwvGMuWh5vSMLxUhHcCvKieWhRcit4m0Si1aGiMaEhQBQBQBQBQHooQTxVVlWMLespGbLy9KzZmVL6JXUqwDA9QdxtWkJOLujSEnF3QrPCRJA8mp1CXRgAViqBTagp6K4/pWX8K6Y1stRRaTvHN33za+h7dHDqWGVRLtOSTe+jepf4h2YimljhQW1pGxueXczOxdmsmVZAQxwQWyMMTsrNjoD2YGFXLGrOW+ttLdx6OJlSV6dOCVuPEx7EiC4SQTlY5p0MaDARTEMqeRnYnWGJHXIG2BXP0ria7qqcVpG23B9697muApUadJxlvK+/LuKN5xM2puIIVtUQyCOWbEmqVYnD8kK0hWNNWVKpjONsdK6o4h1aSvF3kuHeeZXrKjVyRTk0K7W9BMkjsC0s0jkhSBu27Y30jPj7K550npGK0ikceJ6yrNytrxG8IrlZwsbWgrCRjIpdpTnkr/eM58kjYfi61thtFN91vNm2H0U33W82LjVyx5QkKA9FCCaKqsqxhb1nIzZdWs2UN3+iW3BlvJfZbxdOmgSSHDe3mrkewV7PR6tS+57GAX+L7nR67jtCgCgCgOf8A0wWn2Ntcgb29wqsfCO4HKbfw1GM+4Vz4qGejJe9DDEwz0pL3oaNOK+eR8+hRdCt4m8Sg9aIujCpLBQBQBQBQBQGQoQTxVVlWMLespGbLgrMzFfFr9YsZBOQx2xsq41NuRn1hsN66aFCVW9uB0UKEql7cDYOxV5atbzQyywhnnlLRtIqvgaQCASD+aCCPCuPG06yqRnCL0itUvE+o6Oy/DRi2S3VxaS8yGSeOHMjSGG4WBkDvnNxbNMpGJPW2JByfRBJrpo4rF0aajGOePB2enc7cttTd0qM5Xk7M17tGsV2otrKM3Jtw08k0YWQRpnMjDJAmZixJXO56bjbrwFPE55V56N8Hx/q3AYqrRdONKPDiuBTPCLaO3ElsGJKFTzQeaHMfOikAPqggZGnZgykHxjrazquFbTjptbZ+Jx42jTUaVWg3pNJ/fmLxCshLtnLPK2xIBDyltJwdx02PhUupKHZi+CXkjysVXl102nuxnAK5pHAxvaisJGMhXxn0rhR9yL/5H/8A5V0UtKT73+F+zelpSfe/wv2U2FSSYVJYKA9FCCeKqsqxhb1lIzZcWqMzOi/RFDi1mk/rbqU+6JUh928Rr38LHLRiu786nv4aOWlFG810G4UAUAUAm7ZcJ+t2NxB3yRNp2zh1GqM7+Dqp91AcYsrnnQxyffRWPmRuPjmvmakMk3Hkz5ucMk3HkyndCrxLxF0grVGiIqksFAFAFAFAFAZChBPFVWVYxtxWUjKRbrMoUb2JWxqUHByMgHB8Rnoa1hJrZmkJNbM10/bx8qKIzOJpZJNKg6VEjkAsehbA27x5ivop4inTwcINpNnrUMLWqtuH0r8HjcKYrqMkUaK1uGIBdVhuC2HV22ADZ2AA3zXm9ak7Wbfa7rtcLfs3wlCOIp55SfZeV34d/wDs309kQpH1ZnSNoREwhm5TtHliw16HWQPqBIIG4BB3IPFhulVTzKsnq73/AIPaxODUrOnyt+y/dWKOHMhSM2ywyciJiyRxW0EiwRNIQpY5BYnAyABjG5xxONlWqqUI2TWVN97V3/H7KQoKMbS1s7+WxzbhkqhUTPpBF7jjOkEjPTODnHWu+rCV3O2lz5arGTbnbS44thXLI5mN7cVhIxYmlOqec/dZIx+zGGPzkNdW1OC8X6/o6dqcV4v1/RBIKIIiNSSeUJPRQgsRVVlWMLcVlIyZcWsyp1b6MrfRwu16+mhl3/8AuHab4fabezFfTRVopH0cFaKRs9WLBQBQBQBQHBZLL6vPdW2NIhuJNA/upftY8Ad2Hx7q8PHwy1b80eLj4Zat+ZSu1rmizmiK5RWyNUQmrFjyhIUAUAUAUBktCCxDVGUYytxWTM5Fo9KoUE/EOIBJBHgknTvkba2KrgHdtwc46V1UqEpQc1wOqnQcoOfIs9mbaRYjPCZ4oo49T8wfYT3Mt2VWKEMPSzEcZU7MF9/oV8NTqUbyWqW/gj6PB16lPKovTTQYDg+q1vWJWJTNoV3xoCW90xEntUamAHfp9teQ8RarSS10vZc3HY3hh8sK6einJv7e7kL33C4lCwPekAAYtnnRGwP0mVN/EY3oqeMm7zUP/rK3/LKzxWGpq2a3g2axxO9KwSxW/wBYjjbV68qAkO3p81UBMzFTpyzDAxtXfSgnUjKplb7k+G1r7c9EcT6QpPsQb1968ySG1UNq3z5nGcAEhegOABms3Vk45b6Hjyqycct9BraiueRzyG0ArBmLEPD4HHMZ/wCmkaVP1GJRSfPl58sV3YiOXIv/ACjuxEcqgv8AyjyZayRkiu1XLIxoSZChBYhFUZRjGAVkzORlfy6IZG+7G7fBSaU45ppd6FOOaaXed24Dacm2giAAEcMSYBJA0IFwCdz0r6U+jL9AFAFAFAFAck+km05XE0k2C3Vtj2mS1fc+30Jl+Hw87pKF4KXJ/k8/pGF4KXJ/k1q6SvJizyoimda3ibIqsKuXMaEhQBQBQBQGS0KlmGqMqxlbispGTLJ6VQqUbpRnOBkdD3jyrWPI0jyIeD8aiit7cLbskmj/AJiVfskJBLSRgFmdjk4AA1E+dd2I6Pxcm5SbcG9Iq+vJckj62ji8PFKMbKSWr5DTjnaA8Tia1so33ZRNJKNEaqjBtHeSSQARjpmvPo4P4Op1mIeq2S1d9vQ6JN4qLhS48eBra8IJVzK76o4+ayr6Cgwy6Zozjcgr0Ofb313Oqk45ErN2vvutGeLh8ImsRBxtKC0e5W4rwpIoo3AI5szKDljgxXTLjc9Gjwf/AGye+r06zlKUeSv5x/h/ktUotYelXXGLzeNtGSWF1zO7GynYg7NuAcdG8R3bVnWoula7PNrUXTtdji0FckjlkMJpuXG7nois37oz/Cs4xzSS5majmklzI7yyMP1ZDj/6dYv1zu/O1f5lPyr0+kFrF+J6XSC1ixbOK4onEim4q6LmFSWMloyrM47kDOxJGdh12OB8d/gaOBOQYQ3W+w28c/ok+HsrJwM3AswkTaEwftJYIiMgH7aVFxnp0er4eH+aK7/wXoQfXR8fwfQle+e6FAFAFAFAFAaF9MVr/wALDcDH/DXMTMSfzJjyH895FPurHEQz0pR7jHEQz0pLuNCnWvnInzyFNytbxZtEouK0NCOpLBQBQBQBQGa1BVlmGqsqxlb1izJllqqioh4hNKJSMfZ4642xoJJ1Z2OrAxjp8uynGk6d79q52U403TvftXIezPPu4xAhVY0iXVKhOoejhYhnYOcbnuGem1eziumJUaORKz2XguJ6+D6NWIqyk07Jvf8AgYWFnAViV47eB7S3nAaGUfXrm4kUcn/hxiRHVgCdQK9d9JqspU5U3KTTj6G0VOM7K6ZscPApZTd68Jzo+Uhxn1oVEkmPDX0H6J8a+ZliYQVO2tnd+ei8j1oYdKrWm386S8o2v5lHttZLBbW0Q6CZQM7t6EUhJz4nG59prTB1XUqTk+X5aOfpVxhg1TitFZGuRDFdLPkWxlaCsZGUifisRkhMa+tMyQjbO80ix9O/1ulXwsc1aKL4WOatEh4qkhuZ3LETiV0kD7giNyEQ96gJp0kfmkH0s17dahGqrSPZrUY1VaRQluD+fG6+1RrX3Fd8eYFedLB1I7annywc47alX6wjHAdSfAEZ94rN05x3TM3TnHdMyxVSDJRRlWTiZU3ZlX9YgfjVcsnshlk9kWob1T6itJ/21JX9/wBUe81eOErS4W8S0cLVlwt4mF5G8g+1xHGMMVDekdJDAs4xoAIzhfDrXdh8GqTzN3Z3UMIqbzN3Z3TsLcTSWFu1xnmlNy3rsoYiN3z+cyBWPtJruO0e0AUAUAUAUAt7S8N+tWlxB/WwyIPYWUhT7jg0Bw/hdxzYI3PVkGr9YDDD4g181VhkqSj3nzlWGSo495BdrUxJiLZRWqNEQmrFjyhIUAUAUBmtQVZagqsirGVvWMjJk71VFRTxd8RSHwR/9JreirzXib0leSXeW7WCS0uHS20qFgWRo2GY3SKCH0tsFXLu/pDwOQaTlCtSUqn1Wut0236WS0PrqUqscS6cNEoJ+LLV92pueTzOXBAhYIZeYHkwVBJhSTQpIydieoO2BWcMFS6zLdye9rWX3au/Q0p4upXoKtHRPTv9/chtu387KyQWY+wjJJklZiFRRpZyFGSwxjDHO/dvWk+iYJqVSp8z2Stq/wCCscTOV8sdle9xJ2n4q9xNGouueyws7RiEwpDKTpMWGySwGxLZ3+Fd6wlDDQ7K3au+L99x5eMrucVn2uYWQbHpZ6nGSC2M7BiNifKues4Znk2PIquGbsbDi0rlkc8h3wKDm31lHt/zHMOcHaCJ5B1/SVa6uj43qt8kdPR8b1b8kdK7Udi7e+IkbXFMAAJoyA5UfmupBVx+sCRvgivaPZNB4j9Ht9CSUEVyozgo3LlPs5cno/8A5KgiwlueFTx7T2dyMbn7BpVGO8vEHX50FiEQWUeDLFDEWzjmRcsnGM41KCeo+NQ1chotQDhjkKFtnY9FCh2PkoBJpYWGFrbwg4gs5Sf7uzkA37i/LCj3kVOpOowj7OX05wtsIV+9cSINvEJEXJ8jp91LCxsPA/o6ijZZLqT6y67hNOi3DA5DcvJLkfpsRncAHGJJN3oAoAoAoAoAoAoDhd/afV7y9g7kuGkUfoXIEoA9gZnHurxOkYWqqXNfg8bpCFqilzRQulrkickRVMK3RsisasWPKEhQBQBQGa1BUtQVVlWMoKxZkyZzVUQaxxyOX7Ylvsyj4Ge4x4C6MbHVk6s9Nq9ChKnaKt2r7/c76DptRil2rr8nXn4TG0olK/aCIwk+KEhtJ8iNvM182q81Fwvpe/3PsUkpZvsatJ2bCRmGXLqYbiISooeSIyTLJFMYtiwIj0sF32IGxOPewPSFLPJz0zW80tUcM8K40owprSN/V3MOH38sbztdwSTLcPqaaOI+llAul7diZAgA0j0emfRHU0x+WvUUqVRXXB6eT2OnDxqUqbUoOz96o1nj3FLaaZTbSu0UURB5jSaUZ3yVXnbqMIOm3wrePxPV5a+99Ntrdx4nSWR5VT/kjhOazZ47L6Tqg1McD5knoAO8nwrNQlN5YrUooSm7RRtH0Y5l4mrOAoS1uGRdiwJkgQsx8cP0HTxOa9fC4bqVruz1sLh+qWu7Oy11nUFAFAFAFAFAFAFAFAFAFAFAFAFAFAcj+lm0aK+hnjK5mt3Rkbo3IkUg5G6n7fGd/KufEYeNaNn9jDEUI1o2ZqP11X9E5R/ut1271PRh7R8q8eph6lJ9paczyKmHnSeu3MpzikSEVWq5dGNCQoAoAFAZrUFS3BVJFGMoKyZmyRzUIgS8cGYnGCcjGACTgkZwBXXhbKrFva500NJpnsXaGeEYtpLhUHRZ9DRAAd3MzIo94r0MZQ6LqNtRd+49Ojj61PSUk/X9Hj9pLudkl50cboCuqFDkqd9DhyVYA7jK7ZOOteb8LRpJwytp8H+VbX1NavSdVPRWZQ4hxCaRwJJJZAdOxZgpycN6KYQaRvuN63pUqag5Kya98dTKWMrVYNyqW7gNsMAL6GCCCoGxHQ4IwfeKiFWUZZtzhjVlGWbczsxsEiGrTtnog827z7B8q0jQnVeZ6XLxoTqvNLS494DwGW5l0RKZZRjU52iiU95PRPLdmx34276VKNNWid9OlGCtE7R2T7KxWCbfaTOBzJiMM2DnSoydCDuUH2kk5J1NR/QBQBQBQBQBQBQBQBQBQBQBQBQBQBQCvj/Z+C9QJOmdOdDg4kQnG6ONx0GR0OBkEbUByvtR2BuLcEqn1uDrlF+2XHTXEPWI29KPcnPorUWIsaYbdt+W+oKSCjk5BGxXX6ykHqGBNc1TCQlqtDmnhYS1WhVlm0/lFZPad0/fG3xxXJLC1I7anLLDTjtqZKwIyDkeI6Vg1bcwatue1ACgPRQgzSoILcAqkijGUNZMyZlJUIIQyRyc1iT6G+N9sYGBpxsQQ2+d8/DszU+qSS7R15qfVpJdojnQMCDuCCD5GqxbTuisXZ3RASsYJZsZOSzHcnAHU+wAVpKU6sr7mspTqO+5NDHJJ+TjYj7zZRPcSMn3A1tDCTe+hrDCze+hZh4XlgrFppD0ijUnO+PUXLMNxknbyrrp4eEOB1woQjsjoXZz6N5ZQGuibePuhjI5xGejuMrGOuy5OCPSU7V0Gx03h3D4reMRwosaL0VR8SfEnvJ3NCS1QBQBQBQBQBQBQBQBQBQBQBQEF6X0eh62V6YzgsNWM7Z05xmgFc8N2Sul1xliw2GBn0QDjfIO/ltQGcAuioJKg4Gx09dLFtWB01hQMHOk777gAljujq0sBjOkHTv9m4w+B016cYwcdaAsgTDbOfWwcLgnBI19+M4Axvtv40BhGtxlSWGnvU6ckalxqIHraS+cHGoDG3UCtx3spa3h1TRDmYwJVJSUAbga1wSNuhyPZQGj8T+jCdMm2nWYY2ScaH/xYxpP7g86EWNJ4p2UlhJM1nPEc7vGpZT4EyQEjH62PKqyipboiUU9xPDaB/yVwH89Lgfu6T8T4VhLDU3wsYyw1N8LEn8nT9wib9plPwKn8ayeDXBmLwi4My/k64/s7n9Voz+Lis3g5c0UeElwaJFsZ++3n/dB/wBJNUeEqdxR4Wp3FmG2mH/T3H+Gao8JV5FHhKvIuRpN3Wtwf2VH+thVfgar5Ffgar5En1K6fpasvtkkjUf5WY/Krx6Pnxki6wE+LR4nZa7f1mt4vIvIfhhB863jgYrdm8cFFbsik4BaxMFuL0s5wOWhRCSdsBF1SHfwNdEcPTXA3jh6a4D3hXZgkj6pw9wf664HKA82mzN3dyHurZK2iNkrbGzWf0dNJg3dwcd8VuNC+RmbLnzUJVrE2Nx4NwS3tFK28SRg7sQPSY+Lucs59pJoSMKAKAKAKAKAKAKAKAKAKAKAKAKAKAKAKAKAKAKAKAKAKAKAW8S4Ba3JzPbQSnxkjVj8SM0Ajn+jixY5VJYj/dzSgdPuFio8elAVF+jdV9S+uwPBhbt8+SKWIsZjsRMDtejGds26k47skOMn3CosLEUXYy8z6V7Bp36WrBvZuZyPlSwsWF7FzE+lenH6ECK3xYsPlSwsex9gtxrvrx9+g5CAjwOiEN7wQaWFi5F2Dsh68bzePOlllB3z6jsV92Kkkd8P4XDbjTBDFEPCNFUdAN9I8APhQFugCgCgCgCgCgCgCgCgCgCgCgCgCgCgCgCgP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790700"/>
            <a:ext cx="55626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3" name="AutoShape 11" descr="data:image/jpeg;base64,/9j/4AAQSkZJRgABAQAAAQABAAD/2wCEAAkGBxQREhUUExQUFBQUFRUXGBcXGBobFBoYFBQYGBcUFhYZHigiGR4lHBUYIjEhJykrLi4uHB8zODMsNygvLiwBCgoKDg0OGhAQGywkICQsLCwsLC00LDQvLCwsLCwsLSwsLy8sLSwsLSwsLC0sLCwsLCwsLCwsLCwsLCwsLCwsLP/AABEIALgBEgMBEQACEQEDEQH/xAAcAAACAgMBAQAAAAAAAAAAAAAABQMEAgYHAQj/xABLEAACAQMCAwQGBQcKBQMFAAABAgMABBESIQUTMQZBUXEiMmGBkaEHFCNSsTNCYnKCksEVFkNTVGOTorLRJDREc9IXg7M1ZKPD4//EABoBAQADAQEBAAAAAAAAAAAAAAABAgMEBQb/xAA1EQACAQIEAggGAgIDAQEAAAAAAQIDEQQSITFBUQUTImFxkaHwFDJSgbHhwdEj8TNCYoIV/9oADAMBAAIRAxEAPwDuNAFAFAFAFAFAFAFAFAFAFAFAFAFAFALOLdobW0/5i4hh9juoY7Z2XOT7hQCIfSVY53Nwsf8AXNbzLD72KZHmQB7aA2Xh3EobhdcEscqfejYMPipoC3QBQBQBQBQBQBQBQBQBQBQBQBQBQBQBQBQBQBQBQBQBQBQBQBQBQBQBQBQBQBQBQHy7wQT2qLcIjIJBqLsgljbc5ZyPTj6eKjzoQOH7dSt6KLAr9M6mlLZAOY4lAJGD4nfPWoBL2StZhxSzuJEkQyTcsuVSIMDFI2jlLhsejnLDOw9lSD6FoSFAFAFAFAFAFAFAFAFAFAFAFAFAFAFAFAFAFAFAFAFAFAFAFAFAFAFAFAFAVuJzOkMjxpzJFR2RMga2CkqmT0ycCgONWHbO4u20T3s1u5cgJEkcUZIYegGZWdWGMFGYNnV1FCDXIo7zhw05cRr+cczW536kD04v8o86gEFn2pdXmMa2yvLIGyuZGP2MYwiLpJ9Ut1O5O3eQPeGcSuJ7u2ImmVxMxSRggVWSOQtphxgn0WX0lz13oDp47a3lquq4W1nQZ9JXNu/TbaQshP7S93vkXL1r9KFrNEHihupHOcxiMDBBxvMzCIjvyrnahIo/9UXS6iSdbWGF30svMZ5gCDiTIAAwR6uk9fW8QG959KFqhysVzJEBlpdARQM7kJKyucDfZfLNAO+Mds7K1JWSdWcf0cQMsvvSMEr5nAoBtw2/juIkmibVHIoZTgjIPiDuD7DuKAs0AUAUAUAUAUAUAUAUAUAUAUAUAUAUAUBFc3KRjVI6oo72IA+JoBNN20sFODeW5YHBCyK7A+0JkigFsv0kWQHofWJTjotvKvuzKqj54oCq30lJn0bO7I8TyF+RmoLkf/qFKQdNnv3apwB79KNj51FyLmK9ubs/9Jbr7frLnfxx9XGfiKXFzJO1t6esVqP2pD/ClxcnXtRdfct/8/8AvS4uVP5w8Sz69jjPTkTZx4Z+sfPFLi5pHFOyEszO/MtlaSWWRiInywmleRkcGQhwC5AyMgd9Li5e4Xwy9gGnmwypjYPzNS+wP10+w59hxtS5BPFDdRklLez36lZHQk+37E5+NLg0Th8EryxhNQk59yTy2VWH5cMEd1I7yMkdPChJP/JN1HcCX6o0uHbDTSpKQjdMjWd1ODtjp3ZoDHjV7clxzPrTRgx5SOIxqRq+0T0GJ9Xp6eM0BjecRS3VRbra2+sNux1TDAGzjAwcnxboaAccF7LvxBUkSKe7DAHmTsIrZTj7pAz4ZVHoDe+EfRgdIFxOIx/VWqhEHiDKw1N5qENSTY3/AIdYx20SRRKEiiUKoyTgDxJOT5k0Am41264faZE13CrDqinXIPYUjyw6+FAa1L9MdmfySlx3NJLDEp38GcuNvFPhQFZvpWLer/J6DOxa8LHHgVEYwf2jQi5k30gTyEGK54YoxuDqkOcncMJk26bYqBctR9peIt6s1g3lBKfwuaXFy2O098AMpaOe/eVAfIenp+JpcXM07bXC/lLJSP7m4DHHlLHGM++lxcs230hW3SZLi2P95EWTu/pIdagbnqR0qSTZOHcShuE1wSxyp96Ngy/FTQFqgCgCgMJplRSzsFUDJZiAoHiSelAafxL6SrNMiHmXTDb7Jfs/PnPhGH6pagNcvfpCvZD9klvAufztU0hG2N8oqnr3N19m8XIuJrm/u5/yt3csD3I/KHftiAJkbnYk/IUuLiieG1RtUph17elIytIcDA9JyWOwoCdOLQDZeY36kUhX97Tp+daRo1JbRZm6sFu0Zfyt923mPtJiUfN8/KtFg6z/AOv4M3iqS/7fkil4zMHREtlZ3zhTMAQB1c4QgKMjfPeMZqZYSomk7akRxVNpvkNIxdEdLZD5yPj/AE5rVYGXFozeNjwTKl9xKaEenc2qt3IsDtI3sVOdk/ColhIx3l9rakxxTltH1F8nGeI9QbdV7+YNLe/SXUfE0+Bnvt4j4yG2/gOezF5LeiTFw6NEQGKxwvGSwz6EgByRjcHBG1Ujh4ttX2LyrNJOw8/kef8Atkn+FD/4Vf4WPMp8Q+RqVxxO7aVhBc/ZIzIXkijLMyNpbQigYUEEZJ3xSGCz6p6CeLUNGtSynEbsD8uhPthGPgGFb/8A50fqMPj39J6vFLzP5WA+cDfwlqH0cuEvQn4//wA+v6NY4PdyJLE6hC5muM5yFyRMWxjJHs61xQoudTIu/wBDtqVVCnnfd6m0txy474IT5TOPkYz+NdD6PqcGjmWOp8UyGfi7nrbP+w8Z/wBRWs3gqy4GixdJ8RfccUTIVklVnOlVKFiT4AR6s1jKjOPzI2jVhL5WVC8CPnKxSHO+8Uu4wd/RbpWbTW5dO+w4t+P3segQXk4LOqjW/OXBOWJ5wYnCgnqOndS5Ny/dWsJBkuSZyMs0lyxkxkbnD+ig2GygDptQgq/y5ZRLsuhV7xbyBB5ER4xQF7+U1I9FZiD0Igmx7joqAVpblj0jn/wJv/CpBRlRm6wzHzgk/wDCgF9xZRBhrgCMxOkvCUJK7nDMoye/HWgGPBZWiuoVVn0ymRWQuzLgRO4YKxOkhlG48cVAN0c0Auu2oDX54wsnNjJjlHSWM6JPIsOo/ROQe8VIOh/R92xkuXNrc4aZULpKAAJEUhW1qNlddS5xsc5AGCKksb3QGsdt+1y8PVVVObcS55cZOFCrjVLI2DhRqGw3YkAd5AHJOLcQmu21XUpmwchTtCh8UiHojH3jlvbUEFS3naX8jG836S4Ef+IxCn9nNaQoTn8qMp1YQ+ZkMzXSyIkq8oSEheVokbAG7MWOwGRvoxuN966IYTtKM768re/QxniVlbhbTnf36ls8MRvXLy/ruxX9zIX5V6EcJSjwv4nBLF1Xxt4E9vapHsiKn6qgfhW8YRjsrGMpyluyO5nYukUZQyyNgBicKoUszso3IGMd25G4qlSpayjuy9Omndy2RdTgsx9a4A/UiA+Gpmqv+TjL0Lf4+EfUq2N9FCW5Mc9wxJV5joGoqSNIZyo0g52Uaazi9W4pvv8A929DSS0Sk0u7/V/UtHj0ndayZ/SkiC+8hifgDV7z+n1X9meWH1ejKdlblQWYLzHZncjvLsTjJ3IAIAz3AVpThlWu/EpUnmem3A9u7bWF9UlHDgOoeMlQdnQ+su/4HuqKtPrI2FKp1crm7dnb9bi3SRUEYJdSq40ho3ZG0kAArlTg46Yrki9DsktRlViprnEeyKO7SQyvAznUwUK0TMermNhsT3lSM+dQs0X2XYl5ZfMrms814wFuEeOQAaso3LJ7ykgBUgnpvmt4YiNu1oznnQlfs6oqX13EwU82PCuGKuxWNwMjQ5Ug43z16gbHpVas4TVlNIvShODu4NlThVnplhMsPMgWSV25bK6YdZdIXJDHBde7urijhakZ5rXXcdksTTcLXs+82+z4ZYztphmnjY5PLLuG266UnBOPau1bptaXa995hZPWyfvuGkXZG0Hrx84+MxMnwU+ivuAo4qXza+JKk4/Lp4F6w4NbwHVDBDG3TUiKGx4agM0UIrZByk92RcU43bRHRNImrH5MAySY6fk0Bb5VDlFaMKLeqNL4hLbSXcRgtxCY45JHYwcpmLkInUAkY5ndXJiLaJKx10L2d3ch4rLzHiiLMoy0rEQvN+TACBo498FmBz+jWNOGd2NJzyq5F9ZKsFOmTOw0B0kPj9hOqufJNdWlRkvf9kRqJ+/6M7JwpLW8nLYH0lA9DV3iWE4wfH1W9tZFza+CcXE+UYBJUALLnIIPR0PepII8QRv3ZgDXNSCC8t45V0yIki9dLqGXbvwdqgFS04ZbwnVFDFGxGMoihseGQM4oCWWWgF11LQGvXXEkJITMjeCb4PgzeqvvIqQN/o6ST+U4HJGTzUKhjpVDC7EfpksqHcD1RjpkkSjuVSScV+lSUJxXDE4ktLfBPqqedcKE9mdyPbnvIoQzW+GWj3c0iLFzBEVBDtpgBZdWqUgEv1wEAI2JPdXRh4p62v8Ag568mtL2/Jto4LeY/wCYtlx0UQOV9gyZR+Fd2ep3eX7OPJT7/P8AQnmuoJhGLhhBcKN1LGORWIAdV1Y1rke0HAPdVlUhK13Z+RR05xvZXXmRfU4B1vXI8DLCB8QoPzq119fqv6I1+j0f9kqcNtDuZeYP0rlivw14+VMsHu7/AH/YzTWyt9v0TQXllb+ij20ee5Cmo+5d2NFKlDZpBxqz3TZhc8fPSCC4kYg4bkSiIeBJ0aiPIHNUeIjtH8MtHDy3l/BFw3gE8ixx6ZIohp1yvhJCo3YRp6wZumSBjORkijqPIoQv4hU1nc5W8DY/5o2uMaJB7RNNq+OvNUy9782aZu5eSMf5oW/3rjHhz5PxJz86nXm/MrpyXkZR9kLQetG0n/dlkkX91mI+VQ433u/uyylbay+yHUMKooVFCqowFUAKAOgAGwFSlYi9zOpIFXFe0ENuwRtbyEauXGpZtOcamOyqNj6xGe6q31sldk20u9EJrztodJEcDI52DTvGIx7SEkLN5DHmKm0+VvFr+yLw538E/wChZ/OS5kIjSdJZGz9nBEhbzw7MFGO9iBUyUVvK77rCLk9o2XfcLHgV2A2INLOxZjNJEuSQBnTAGC7AbAD+NTTqZFaMX97fwRUp53eUvK/8jiw7NusiS3EsYWJtYRFIAYAgFpXO4GT0Vfh1ic5S+a1vfEmEIx+W9/fAYW3ai3klSKMs/MLKsiqeSWVWYqsh2bZDuuR7aopp7F3Brcq9sLl05S62ht2186VNmBGnRGXH5JWy2X9gGRmkrXSbsvfkFezaV2IeIXC2nLigEUPNyTI2MbYG2T9o5z3noCd620g1GNlfj73ZhrNOUru3D3shLHcaZ5ubLqfEYUyFFYoq5yAAoxqdht4V52MTVSzO/CtOmmkWOFcRZZJJlj5sRCoCp9PCZYvGpGHGpyOuTp2z0rowcJRi5238zDFSjKShez9Bje3zzBlKhbZgNMvJa5EisM6giMNHvBrapUk9lpz3M6dOK3evLY2C44Tb30KyQuOYqBUuB6/oDGmXoWGR6St4nod6xlTjUj/JrGcoP+DTuzU8txOjwssZFu5Z2QyJlnizGAHXOCPWzj54847jbCt4OstqR/2ZAf8A5jUAjle67ntx/wC3If8A9lAU3a675oB+rA/8ZqkFeaOQ+tcSeSrGo8vVJ+dAULu1hAJlOodczOWXb2OdI+FCSpc8SARmjRnVFJ2GmPYZ2Y7H9nNZOtBSUb6sydWCajfVnZOxPYlbM8+VzLcMuBtpjjVsErGvXJwMsxJ220gkVsbG4UByj6XuGEXCXJVjC0AhkbGY0KSMya/ug819ztsBseohmjcPaa1k5ttJ6wAaKTLRuBkj0vWBGTg746dNqvTqOD0KTgpqzNwse2cLACdXt279Q1ReYlTIA/W012RxEHvocsqEltqPoZo51yrRyoe9Srr8sitrpmOqAWUY/o4/3F/2qMq5C7MTw+InJiiz46Fz8cUyrkMz5k0cKr6qqvkAPwqbC5JmpINYvbieWWQJOYY430Ly1QsxCqWZ2kVh6xK4AHq7nwRg53d7ESmoWVrmPMuwPRuVPteBSffpZR8qt1Mvq9CvXR+n1MZBcH8pduPZGkcan3lWYfvU6nnL8DruUSi4WC5gZp5UUszPJNPIYyFH5HDNoBYttkAAKcb4rOrGMGvzdmlKUpp/iyN0inVxlWVh4qQR8qm6YtYzJx12oQKuI2dlM2udbZ2Axqflk4G+Mnu3O1Vag97F05ra5TWbhcHQ2EZ9nJB+W9V/xLl6FrVHz9SUdorZdoVeQ+EMLaT7OYQI/wDNVk/pXoUa+plebi91JtHFHbj70rcyT/CjIX/OfKrqFR93v3xKudNd/v3wE38nSXkrAH6wY20vNcb20bd6RWy4V3Hf4d7E7Vm0r2Wr5vbyLpu13ouS38zaeEcBjgOslpZiNJlfGrH3UUALGvsUD25qyjrd6shy0stEL7/jckxkitkTSC0ZncgpqxhuXGueZpzj0ioyO+iUp/LtzIbjD5t+RUueG5tjbo2kcsRqxGcAALuO/YV0OHYyLlYwU+3nfO4tPDJxgBLdgNgS7jGOmxjb8am89rLz/RFob3fl+z24s5UXMktvAvexy23sLFB+NJTmlq0vf2EYQb0Tfv7nkHGooY1jgEk+n87GFJYkljI2AdyfVB8q5niqcFZO50LDVJu70FNxdOOa0kvKjmcM0UZIVmCKmC2NT5C7gYzvkGuCpXcm3tc7YUowSvrYoi4fUGQvCFGlQjFTjI9YKcY9EYXfHf4Dy62K1tAwq4nW0C0vFrkf9RJjwIjPxJQn51msXPkjNYqfJHr8YuT/AE3+RP8AarfGS5In4uXJGJvZm6zMPaqxj8VNR8ZLkiPjJckZpEz+tJKf2yv+jTWMsZV4GUsXU4Fy2sI1OoIur7xGW/eOTXLOtUlvJnNOtUlo2yW8j1hU6cyWGPPhzZkQnf2NV8JG9aJfCK9aJ9CV757oUB46ggggEEYIPQg9xoDkn0p9lY7VYri0HI5lwscqgFoftQ2l+XnCemADpKj0u81SpLJBySvYpUlli5WvY0uTmx/lIiR96I6x702YeQB865qeOoz428Tmp4ylPjbxIImhdsqQJPFSY5h54w4rrjLimdOklzGtvxG5j9W5lwPzZNMg95cF/wDNWqrzXEo6UHwGNv2mux6y28vueI/HLj5VosVLijN4ePBl4drJAN7RifCOWMj4voPyrRYpcivwz5iyftTcSbMklou+dETTy47sSBSifutUxrxlu7FZUZR2VyI9oba3jCrzT1wpjkDEkkks8gAySSSxPeTXSsRRirJnO8PVk7tCZLi3l9KaWF5GJYgyhguSSEUE7BRgbAZxnvq8Oqkryab8Ss+ti+yml4EknDrZ1YBYclSAwCEjI6jPh1q7pUmmkl6Gaq1U0236jzg/E0KrDJhJFULpJyjhRjMbH1unQ+kO/wATEZW7Mt/z4FpRv2o7fjxLUnBrdjlreBie8xIT8cVLpQe6RVVZrZsxHALX+zQe+NT+IqOpp/SieuqfUyZOGQL0hhHlGg/hVskVwRXPJ8WTKqL0CjywKnREasxe8jHWRB5sB/GmZcxlfIqvx22XrcQA/wDcTPwzVXVgv+yLqlN/9WURdxKW5N1corMzlIVMi6nOWIHKcrkknYjcmuaUqN75vL/R0RVa1svn/sJGaUEBuKSKR6S4dFYeGpwhA9ikZ76zdWhzZdU63JF2BplULHZ8tVACh5I0UDyjL4+FW+NglaMSvwcm7ykYy/WyOtvF5B5T8coPlWTx0uCRosHDi2LrtJN9dxKR4LpjX4oAw/erGWKqy4m0cPTjwEokgDegObJ0yoMr+RkOce8iuapVUdZvzLuUKa1aRcitp5Puwr4n05PgPRXzy3lXDV6RhH5Fc46mPhH5FcQ2B1rzCSzMWwzetp1HSPYMAbDFUxE5OWVlcROTlZlquY5woD0UIJI6ggvW4rNmbGEdZMzZY4bGHu7NCcZu4D74m5oHvMePfXZgFet9mdeBV6p3evbPaCgCgNf+kDhhuuHXUQyWMRZMZzriIkjxjf1kWjV9A1c5NZ3AljSQdHVW/eGa+WnHJNx5HzU45ZOPIqcRtkcYdVYfpAH8a0pzlF9l2LU5yi+y7CWS10eo8iewMSvuVsgfCu6GLqLd3O2GKqLd3PFupl6OjD9JN/ipA+VdEcZzRvHGc0WYuNSD1ogf1X/gyj8a0WLpvmarFQLMfaJfzo5V/ZDf6Ca0Vem+JdV6b4lmHtLD3uy/rI6/MrirqcXs0XU4vii0nH7Zus0PkzL+BqxbctqbSQYK2zg+IjNBqWU4PZH/AKe1/wAKP/agJF7O2X9mg9yL/CpuwZ/zas/7ND+6KZnzIsg/m5Zf2a396L/Gl2DxuDWC9YLQeccX8RUEmPM4fCOtlGP/AGlpYagO0divqzw7fcw3wCA1DaW5DaW5C/bW1HRpW8oZfxZQKq6kFxRV1ILiipN25T8y3mb2sY1H+on5Vm8RTXEzeIpriLp+2M7epDCntZ2f5AL+NUeLhwTKPFw4Jiu54xcP68+geEaKo8stqPzrJ4uT+VGbxcn8qKwtVY5fMh/vGL/JiQK554ipLic8q9R8R1ZjGw2rkmckixxCflwyP92Nz8FNVpxzTS70RTjmml3mr2kelEXwVR8BXZUd5t952VHebZLVCgUB6KEEsdQyrL9uKykUkX0rNmY17HxauJWYzjS00nTrpt3THs/Kda7+jl22+47+j122+47TXsHrBQBQHhFAcEtLP6u09sQR9WnljXPXl6tcR696OteDj4Za1+ep4eOhlqt89Ty5FcsTliJ7gVvE3RUatC6MaEhQBQAakEZhU9VX4CpzPmTmfMj+oxf1cf7q/wC1W62f1PzLdZPmzIWMX9XH+6P9qddU+pjrqn1MljsIj/Rp+6Kh16n1Mh16n1MvW/C4P6mL9xf9qylWqfU/MylWqfU/MvxcMgHSGIeSL/tWTrVHvJ+bMnVqPeT8zC8ZIl1aB1AAVRkljgAeZNWpRnUllRanGdSWVFL6wHUMucH3HwIIq7g4yysu4OMsrFvEJmUDT7d9JboCQMAjqds91b0IQk+07G9CEJPtOxib6MdXTPeNQOPHpUdVN7JhUpvZMigWTWTomYFOZskmDG8iqkuGAVUBYLqGxznNdU6LdNdm1t2dToSlGMVGzPZouaXVgyNGzxsGCnBIww7wCO4jpWMJujqrO6uZtTwsnF2uM4BXKziY2tBWMjKRF2mb/h2X77Rp7mdQflmtML/yp8rv0L4X/lT5XfoKDWhqeUAUB6KEE0VVZVjC3rORmy6tZsobL9GsGriJfuitZM7980senbyiavU6NWkn4HqdHLST8DrNemeiFAFAFAcg7fWnJ4qzYwt3bo+fGSBuW/v0NHXmdJwvGMuWh5vSMLxUhHcCvKieWhRcit4m0Si1aGiMaEhQBQBQBQBQHooQTxVVlWMLespGbLy9KzZmVL6JXUqwDA9QdxtWkJOLujSEnF3QrPCRJA8mp1CXRgAViqBTagp6K4/pWX8K6Y1stRRaTvHN33za+h7dHDqWGVRLtOSTe+jepf4h2YimljhQW1pGxueXczOxdmsmVZAQxwQWyMMTsrNjoD2YGFXLGrOW+ttLdx6OJlSV6dOCVuPEx7EiC4SQTlY5p0MaDARTEMqeRnYnWGJHXIG2BXP0ria7qqcVpG23B9697muApUadJxlvK+/LuKN5xM2puIIVtUQyCOWbEmqVYnD8kK0hWNNWVKpjONsdK6o4h1aSvF3kuHeeZXrKjVyRTk0K7W9BMkjsC0s0jkhSBu27Y30jPj7K550npGK0ikceJ6yrNytrxG8IrlZwsbWgrCRjIpdpTnkr/eM58kjYfi61thtFN91vNm2H0U33W82LjVyx5QkKA9FCCaKqsqxhb1nIzZdWs2UN3+iW3BlvJfZbxdOmgSSHDe3mrkewV7PR6tS+57GAX+L7nR67jtCgCgCgOf8A0wWn2Ntcgb29wqsfCO4HKbfw1GM+4Vz4qGejJe9DDEwz0pL3oaNOK+eR8+hRdCt4m8Sg9aIujCpLBQBQBQBQBQGQoQTxVVlWMLespGbLgrMzFfFr9YsZBOQx2xsq41NuRn1hsN66aFCVW9uB0UKEql7cDYOxV5atbzQyywhnnlLRtIqvgaQCASD+aCCPCuPG06yqRnCL0itUvE+o6Oy/DRi2S3VxaS8yGSeOHMjSGG4WBkDvnNxbNMpGJPW2JByfRBJrpo4rF0aajGOePB2enc7cttTd0qM5Xk7M17tGsV2otrKM3Jtw08k0YWQRpnMjDJAmZixJXO56bjbrwFPE55V56N8Hx/q3AYqrRdONKPDiuBTPCLaO3ElsGJKFTzQeaHMfOikAPqggZGnZgykHxjrazquFbTjptbZ+Jx42jTUaVWg3pNJ/fmLxCshLtnLPK2xIBDyltJwdx02PhUupKHZi+CXkjysVXl102nuxnAK5pHAxvaisJGMhXxn0rhR9yL/5H/8A5V0UtKT73+F+zelpSfe/wv2U2FSSYVJYKA9FCCeKqsqxhb1lIzZcWqMzOi/RFDi1mk/rbqU+6JUh928Rr38LHLRiu786nv4aOWlFG810G4UAUAUAm7ZcJ+t2NxB3yRNp2zh1GqM7+Dqp91AcYsrnnQxyffRWPmRuPjmvmakMk3Hkz5ucMk3HkyndCrxLxF0grVGiIqksFAFAFAFAFAZChBPFVWVYxtxWUjKRbrMoUb2JWxqUHByMgHB8Rnoa1hJrZmkJNbM10/bx8qKIzOJpZJNKg6VEjkAsehbA27x5ivop4inTwcINpNnrUMLWqtuH0r8HjcKYrqMkUaK1uGIBdVhuC2HV22ADZ2AA3zXm9ak7Wbfa7rtcLfs3wlCOIp55SfZeV34d/wDs309kQpH1ZnSNoREwhm5TtHliw16HWQPqBIIG4BB3IPFhulVTzKsnq73/AIPaxODUrOnyt+y/dWKOHMhSM2ywyciJiyRxW0EiwRNIQpY5BYnAyABjG5xxONlWqqUI2TWVN97V3/H7KQoKMbS1s7+WxzbhkqhUTPpBF7jjOkEjPTODnHWu+rCV3O2lz5arGTbnbS44thXLI5mN7cVhIxYmlOqec/dZIx+zGGPzkNdW1OC8X6/o6dqcV4v1/RBIKIIiNSSeUJPRQgsRVVlWMLcVlIyZcWsyp1b6MrfRwu16+mhl3/8AuHab4fabezFfTRVopH0cFaKRs9WLBQBQBQBQHBZLL6vPdW2NIhuJNA/upftY8Ad2Hx7q8PHwy1b80eLj4Zat+ZSu1rmizmiK5RWyNUQmrFjyhIUAUAUAUBktCCxDVGUYytxWTM5Fo9KoUE/EOIBJBHgknTvkba2KrgHdtwc46V1UqEpQc1wOqnQcoOfIs9mbaRYjPCZ4oo49T8wfYT3Mt2VWKEMPSzEcZU7MF9/oV8NTqUbyWqW/gj6PB16lPKovTTQYDg+q1vWJWJTNoV3xoCW90xEntUamAHfp9teQ8RarSS10vZc3HY3hh8sK6einJv7e7kL33C4lCwPekAAYtnnRGwP0mVN/EY3oqeMm7zUP/rK3/LKzxWGpq2a3g2axxO9KwSxW/wBYjjbV68qAkO3p81UBMzFTpyzDAxtXfSgnUjKplb7k+G1r7c9EcT6QpPsQb1968ySG1UNq3z5nGcAEhegOABms3Vk45b6Hjyqycct9BraiueRzyG0ArBmLEPD4HHMZ/wCmkaVP1GJRSfPl58sV3YiOXIv/ACjuxEcqgv8AyjyZayRkiu1XLIxoSZChBYhFUZRjGAVkzORlfy6IZG+7G7fBSaU45ppd6FOOaaXed24Dacm2giAAEcMSYBJA0IFwCdz0r6U+jL9AFAFAFAFAck+km05XE0k2C3Vtj2mS1fc+30Jl+Hw87pKF4KXJ/k8/pGF4KXJ/k1q6SvJizyoimda3ibIqsKuXMaEhQBQBQBQGS0KlmGqMqxlbispGTLJ6VQqUbpRnOBkdD3jyrWPI0jyIeD8aiit7cLbskmj/AJiVfskJBLSRgFmdjk4AA1E+dd2I6Pxcm5SbcG9Iq+vJckj62ji8PFKMbKSWr5DTjnaA8Tia1so33ZRNJKNEaqjBtHeSSQARjpmvPo4P4Op1mIeq2S1d9vQ6JN4qLhS48eBra8IJVzK76o4+ayr6Cgwy6Zozjcgr0Ofb313Oqk45ErN2vvutGeLh8ImsRBxtKC0e5W4rwpIoo3AI5szKDljgxXTLjc9Gjwf/AGye+r06zlKUeSv5x/h/ktUotYelXXGLzeNtGSWF1zO7GynYg7NuAcdG8R3bVnWoula7PNrUXTtdji0FckjlkMJpuXG7nois37oz/Cs4xzSS5majmklzI7yyMP1ZDj/6dYv1zu/O1f5lPyr0+kFrF+J6XSC1ixbOK4onEim4q6LmFSWMloyrM47kDOxJGdh12OB8d/gaOBOQYQ3W+w28c/ok+HsrJwM3AswkTaEwftJYIiMgH7aVFxnp0er4eH+aK7/wXoQfXR8fwfQle+e6FAFAFAFAFAaF9MVr/wALDcDH/DXMTMSfzJjyH895FPurHEQz0pR7jHEQz0pLuNCnWvnInzyFNytbxZtEouK0NCOpLBQBQBQBQGa1BVlmGqsqxlb1izJllqqioh4hNKJSMfZ4642xoJJ1Z2OrAxjp8uynGk6d79q52U403TvftXIezPPu4xAhVY0iXVKhOoejhYhnYOcbnuGem1eziumJUaORKz2XguJ6+D6NWIqyk07Jvf8AgYWFnAViV47eB7S3nAaGUfXrm4kUcn/hxiRHVgCdQK9d9JqspU5U3KTTj6G0VOM7K6ZscPApZTd68Jzo+Uhxn1oVEkmPDX0H6J8a+ZliYQVO2tnd+ei8j1oYdKrWm386S8o2v5lHttZLBbW0Q6CZQM7t6EUhJz4nG59prTB1XUqTk+X5aOfpVxhg1TitFZGuRDFdLPkWxlaCsZGUifisRkhMa+tMyQjbO80ix9O/1ulXwsc1aKL4WOatEh4qkhuZ3LETiV0kD7giNyEQ96gJp0kfmkH0s17dahGqrSPZrUY1VaRQluD+fG6+1RrX3Fd8eYFedLB1I7annywc47alX6wjHAdSfAEZ94rN05x3TM3TnHdMyxVSDJRRlWTiZU3ZlX9YgfjVcsnshlk9kWob1T6itJ/21JX9/wBUe81eOErS4W8S0cLVlwt4mF5G8g+1xHGMMVDekdJDAs4xoAIzhfDrXdh8GqTzN3Z3UMIqbzN3Z3TsLcTSWFu1xnmlNy3rsoYiN3z+cyBWPtJruO0e0AUAUAUAUAt7S8N+tWlxB/WwyIPYWUhT7jg0Bw/hdxzYI3PVkGr9YDDD4g181VhkqSj3nzlWGSo495BdrUxJiLZRWqNEQmrFjyhIUAUAUBmtQVZagqsirGVvWMjJk71VFRTxd8RSHwR/9JreirzXib0leSXeW7WCS0uHS20qFgWRo2GY3SKCH0tsFXLu/pDwOQaTlCtSUqn1Wut0236WS0PrqUqscS6cNEoJ+LLV92pueTzOXBAhYIZeYHkwVBJhSTQpIydieoO2BWcMFS6zLdye9rWX3au/Q0p4upXoKtHRPTv9/chtu387KyQWY+wjJJklZiFRRpZyFGSwxjDHO/dvWk+iYJqVSp8z2Stq/wCCscTOV8sdle9xJ2n4q9xNGouueyws7RiEwpDKTpMWGySwGxLZ3+Fd6wlDDQ7K3au+L99x5eMrucVn2uYWQbHpZ6nGSC2M7BiNifKues4Znk2PIquGbsbDi0rlkc8h3wKDm31lHt/zHMOcHaCJ5B1/SVa6uj43qt8kdPR8b1b8kdK7Udi7e+IkbXFMAAJoyA5UfmupBVx+sCRvgivaPZNB4j9Ht9CSUEVyozgo3LlPs5cno/8A5KgiwlueFTx7T2dyMbn7BpVGO8vEHX50FiEQWUeDLFDEWzjmRcsnGM41KCeo+NQ1chotQDhjkKFtnY9FCh2PkoBJpYWGFrbwg4gs5Sf7uzkA37i/LCj3kVOpOowj7OX05wtsIV+9cSINvEJEXJ8jp91LCxsPA/o6ijZZLqT6y67hNOi3DA5DcvJLkfpsRncAHGJJN3oAoAoAoAoAoAoDhd/afV7y9g7kuGkUfoXIEoA9gZnHurxOkYWqqXNfg8bpCFqilzRQulrkickRVMK3RsisasWPKEhQBQBQGa1BUtQVVlWMoKxZkyZzVUQaxxyOX7Ylvsyj4Ge4x4C6MbHVk6s9Nq9ChKnaKt2r7/c76DptRil2rr8nXn4TG0olK/aCIwk+KEhtJ8iNvM182q81Fwvpe/3PsUkpZvsatJ2bCRmGXLqYbiISooeSIyTLJFMYtiwIj0sF32IGxOPewPSFLPJz0zW80tUcM8K40owprSN/V3MOH38sbztdwSTLcPqaaOI+llAul7diZAgA0j0emfRHU0x+WvUUqVRXXB6eT2OnDxqUqbUoOz96o1nj3FLaaZTbSu0UURB5jSaUZ3yVXnbqMIOm3wrePxPV5a+99Ntrdx4nSWR5VT/kjhOazZ47L6Tqg1McD5knoAO8nwrNQlN5YrUooSm7RRtH0Y5l4mrOAoS1uGRdiwJkgQsx8cP0HTxOa9fC4bqVruz1sLh+qWu7Oy11nUFAFAFAFAFAFAFAFAFAFAFAFAFAFAcj+lm0aK+hnjK5mt3Rkbo3IkUg5G6n7fGd/KufEYeNaNn9jDEUI1o2ZqP11X9E5R/ut1271PRh7R8q8eph6lJ9paczyKmHnSeu3MpzikSEVWq5dGNCQoAoAFAZrUFS3BVJFGMoKyZmyRzUIgS8cGYnGCcjGACTgkZwBXXhbKrFva500NJpnsXaGeEYtpLhUHRZ9DRAAd3MzIo94r0MZQ6LqNtRd+49Ojj61PSUk/X9Hj9pLudkl50cboCuqFDkqd9DhyVYA7jK7ZOOteb8LRpJwytp8H+VbX1NavSdVPRWZQ4hxCaRwJJJZAdOxZgpycN6KYQaRvuN63pUqag5Kya98dTKWMrVYNyqW7gNsMAL6GCCCoGxHQ4IwfeKiFWUZZtzhjVlGWbczsxsEiGrTtnog827z7B8q0jQnVeZ6XLxoTqvNLS494DwGW5l0RKZZRjU52iiU95PRPLdmx34276VKNNWid9OlGCtE7R2T7KxWCbfaTOBzJiMM2DnSoydCDuUH2kk5J1NR/QBQBQBQBQBQBQBQBQBQBQBQBQBQBQCvj/Z+C9QJOmdOdDg4kQnG6ONx0GR0OBkEbUByvtR2BuLcEqn1uDrlF+2XHTXEPWI29KPcnPorUWIsaYbdt+W+oKSCjk5BGxXX6ykHqGBNc1TCQlqtDmnhYS1WhVlm0/lFZPad0/fG3xxXJLC1I7anLLDTjtqZKwIyDkeI6Vg1bcwatue1ACgPRQgzSoILcAqkijGUNZMyZlJUIIQyRyc1iT6G+N9sYGBpxsQQ2+d8/DszU+qSS7R15qfVpJdojnQMCDuCCD5GqxbTuisXZ3RASsYJZsZOSzHcnAHU+wAVpKU6sr7mspTqO+5NDHJJ+TjYj7zZRPcSMn3A1tDCTe+hrDCze+hZh4XlgrFppD0ijUnO+PUXLMNxknbyrrp4eEOB1woQjsjoXZz6N5ZQGuibePuhjI5xGejuMrGOuy5OCPSU7V0Gx03h3D4reMRwosaL0VR8SfEnvJ3NCS1QBQBQBQBQBQBQBQBQBQBQBQEF6X0eh62V6YzgsNWM7Z05xmgFc8N2Sul1xliw2GBn0QDjfIO/ltQGcAuioJKg4Gx09dLFtWB01hQMHOk777gAljujq0sBjOkHTv9m4w+B016cYwcdaAsgTDbOfWwcLgnBI19+M4Axvtv40BhGtxlSWGnvU6ckalxqIHraS+cHGoDG3UCtx3spa3h1TRDmYwJVJSUAbga1wSNuhyPZQGj8T+jCdMm2nWYY2ScaH/xYxpP7g86EWNJ4p2UlhJM1nPEc7vGpZT4EyQEjH62PKqyipboiUU9xPDaB/yVwH89Lgfu6T8T4VhLDU3wsYyw1N8LEn8nT9wib9plPwKn8ayeDXBmLwi4My/k64/s7n9Voz+Lis3g5c0UeElwaJFsZ++3n/dB/wBJNUeEqdxR4Wp3FmG2mH/T3H+Gao8JV5FHhKvIuRpN3Wtwf2VH+thVfgar5Ffgar5En1K6fpasvtkkjUf5WY/Krx6Pnxki6wE+LR4nZa7f1mt4vIvIfhhB863jgYrdm8cFFbsik4BaxMFuL0s5wOWhRCSdsBF1SHfwNdEcPTXA3jh6a4D3hXZgkj6pw9wf664HKA82mzN3dyHurZK2iNkrbGzWf0dNJg3dwcd8VuNC+RmbLnzUJVrE2Nx4NwS3tFK28SRg7sQPSY+Lucs59pJoSMKAKAKAKAKAKAKAKAKAKAKAKAKAKAKAKAKAKAKAKAKAKAKAW8S4Ba3JzPbQSnxkjVj8SM0Ajn+jixY5VJYj/dzSgdPuFio8elAVF+jdV9S+uwPBhbt8+SKWIsZjsRMDtejGds26k47skOMn3CosLEUXYy8z6V7Bp36WrBvZuZyPlSwsWF7FzE+lenH6ECK3xYsPlSwsex9gtxrvrx9+g5CAjwOiEN7wQaWFi5F2Dsh68bzePOlllB3z6jsV92Kkkd8P4XDbjTBDFEPCNFUdAN9I8APhQFugCgCgCgCgCgCgCgCgCgCgCgCgCgCgCgCgP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790700"/>
            <a:ext cx="55626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5" name="AutoShape 13" descr="data:image/jpeg;base64,/9j/4AAQSkZJRgABAQAAAQABAAD/2wCEAAkGBxQREhUUExQUFBQUFRUXGBcXGBobFBoYFBQYGBcUFhYZHigiGR4lHBUYIjEhJykrLi4uHB8zODMsNygvLiwBCgoKDg0OGhAQGywkICQsLCwsLC00LDQvLCwsLCwsLSwsLy8sLSwsLSwsLC0sLCwsLCwsLCwsLCwsLCwsLCwsLP/AABEIALgBEgMBEQACEQEDEQH/xAAcAAACAgMBAQAAAAAAAAAAAAAABQMEAgYHAQj/xABLEAACAQMCAwQGBQcKBQMFAAABAgMABBESIQUTMQZBUXEiMmGBkaEHFCNSsTNCYnKCksEVFkNTVGOTorLRJDREc9IXg7M1ZKPD4//EABoBAQADAQEBAAAAAAAAAAAAAAABAgMEBQb/xAA1EQACAQIEAggGAgIDAQEAAAAAAQIDEQQSITFBUQUTImFxkaHwFDJSgbHhwdEj8TNCYoIV/9oADAMBAAIRAxEAPwDuNAFAFAFAFAFAFAFAFAFAFAFAFAFAFALOLdobW0/5i4hh9juoY7Z2XOT7hQCIfSVY53Nwsf8AXNbzLD72KZHmQB7aA2Xh3EobhdcEscqfejYMPipoC3QBQBQBQBQBQBQBQBQBQBQBQBQBQBQBQBQBQBQBQBQBQBQBQBQBQBQBQBQBQBQBQHy7wQT2qLcIjIJBqLsgljbc5ZyPTj6eKjzoQOH7dSt6KLAr9M6mlLZAOY4lAJGD4nfPWoBL2StZhxSzuJEkQyTcsuVSIMDFI2jlLhsejnLDOw9lSD6FoSFAFAFAFAFAFAFAFAFAFAFAFAFAFAFAFAFAFAFAFAFAFAFAFAFAFAFAFAFAVuJzOkMjxpzJFR2RMga2CkqmT0ycCgONWHbO4u20T3s1u5cgJEkcUZIYegGZWdWGMFGYNnV1FCDXIo7zhw05cRr+cczW536kD04v8o86gEFn2pdXmMa2yvLIGyuZGP2MYwiLpJ9Ut1O5O3eQPeGcSuJ7u2ImmVxMxSRggVWSOQtphxgn0WX0lz13oDp47a3lquq4W1nQZ9JXNu/TbaQshP7S93vkXL1r9KFrNEHihupHOcxiMDBBxvMzCIjvyrnahIo/9UXS6iSdbWGF30svMZ5gCDiTIAAwR6uk9fW8QG959KFqhysVzJEBlpdARQM7kJKyucDfZfLNAO+Mds7K1JWSdWcf0cQMsvvSMEr5nAoBtw2/juIkmibVHIoZTgjIPiDuD7DuKAs0AUAUAUAUAUAUAUAUAUAUAUAUAUAUAUBFc3KRjVI6oo72IA+JoBNN20sFODeW5YHBCyK7A+0JkigFsv0kWQHofWJTjotvKvuzKqj54oCq30lJn0bO7I8TyF+RmoLkf/qFKQdNnv3apwB79KNj51FyLmK9ubs/9Jbr7frLnfxx9XGfiKXFzJO1t6esVqP2pD/ClxcnXtRdfct/8/8AvS4uVP5w8Sz69jjPTkTZx4Z+sfPFLi5pHFOyEszO/MtlaSWWRiInywmleRkcGQhwC5AyMgd9Li5e4Xwy9gGnmwypjYPzNS+wP10+w59hxtS5BPFDdRklLez36lZHQk+37E5+NLg0Th8EryxhNQk59yTy2VWH5cMEd1I7yMkdPChJP/JN1HcCX6o0uHbDTSpKQjdMjWd1ODtjp3ZoDHjV7clxzPrTRgx5SOIxqRq+0T0GJ9Xp6eM0BjecRS3VRbra2+sNux1TDAGzjAwcnxboaAccF7LvxBUkSKe7DAHmTsIrZTj7pAz4ZVHoDe+EfRgdIFxOIx/VWqhEHiDKw1N5qENSTY3/AIdYx20SRRKEiiUKoyTgDxJOT5k0Am41264faZE13CrDqinXIPYUjyw6+FAa1L9MdmfySlx3NJLDEp38GcuNvFPhQFZvpWLer/J6DOxa8LHHgVEYwf2jQi5k30gTyEGK54YoxuDqkOcncMJk26bYqBctR9peIt6s1g3lBKfwuaXFy2O098AMpaOe/eVAfIenp+JpcXM07bXC/lLJSP7m4DHHlLHGM++lxcs230hW3SZLi2P95EWTu/pIdagbnqR0qSTZOHcShuE1wSxyp96Ngy/FTQFqgCgCgMJplRSzsFUDJZiAoHiSelAafxL6SrNMiHmXTDb7Jfs/PnPhGH6pagNcvfpCvZD9klvAufztU0hG2N8oqnr3N19m8XIuJrm/u5/yt3csD3I/KHftiAJkbnYk/IUuLiieG1RtUph17elIytIcDA9JyWOwoCdOLQDZeY36kUhX97Tp+daRo1JbRZm6sFu0Zfyt923mPtJiUfN8/KtFg6z/AOv4M3iqS/7fkil4zMHREtlZ3zhTMAQB1c4QgKMjfPeMZqZYSomk7akRxVNpvkNIxdEdLZD5yPj/AE5rVYGXFozeNjwTKl9xKaEenc2qt3IsDtI3sVOdk/ColhIx3l9rakxxTltH1F8nGeI9QbdV7+YNLe/SXUfE0+Bnvt4j4yG2/gOezF5LeiTFw6NEQGKxwvGSwz6EgByRjcHBG1Ujh4ttX2LyrNJOw8/kef8Atkn+FD/4Vf4WPMp8Q+RqVxxO7aVhBc/ZIzIXkijLMyNpbQigYUEEZJ3xSGCz6p6CeLUNGtSynEbsD8uhPthGPgGFb/8A50fqMPj39J6vFLzP5WA+cDfwlqH0cuEvQn4//wA+v6NY4PdyJLE6hC5muM5yFyRMWxjJHs61xQoudTIu/wBDtqVVCnnfd6m0txy474IT5TOPkYz+NdD6PqcGjmWOp8UyGfi7nrbP+w8Z/wBRWs3gqy4GixdJ8RfccUTIVklVnOlVKFiT4AR6s1jKjOPzI2jVhL5WVC8CPnKxSHO+8Uu4wd/RbpWbTW5dO+w4t+P3segQXk4LOqjW/OXBOWJ5wYnCgnqOndS5Ny/dWsJBkuSZyMs0lyxkxkbnD+ig2GygDptQgq/y5ZRLsuhV7xbyBB5ER4xQF7+U1I9FZiD0Igmx7joqAVpblj0jn/wJv/CpBRlRm6wzHzgk/wDCgF9xZRBhrgCMxOkvCUJK7nDMoye/HWgGPBZWiuoVVn0ymRWQuzLgRO4YKxOkhlG48cVAN0c0Auu2oDX54wsnNjJjlHSWM6JPIsOo/ROQe8VIOh/R92xkuXNrc4aZULpKAAJEUhW1qNlddS5xsc5AGCKksb3QGsdt+1y8PVVVObcS55cZOFCrjVLI2DhRqGw3YkAd5AHJOLcQmu21XUpmwchTtCh8UiHojH3jlvbUEFS3naX8jG836S4Ef+IxCn9nNaQoTn8qMp1YQ+ZkMzXSyIkq8oSEheVokbAG7MWOwGRvoxuN966IYTtKM768re/QxniVlbhbTnf36ls8MRvXLy/ruxX9zIX5V6EcJSjwv4nBLF1Xxt4E9vapHsiKn6qgfhW8YRjsrGMpyluyO5nYukUZQyyNgBicKoUszso3IGMd25G4qlSpayjuy9Omndy2RdTgsx9a4A/UiA+Gpmqv+TjL0Lf4+EfUq2N9FCW5Mc9wxJV5joGoqSNIZyo0g52Uaazi9W4pvv8A929DSS0Sk0u7/V/UtHj0ndayZ/SkiC+8hifgDV7z+n1X9meWH1ejKdlblQWYLzHZncjvLsTjJ3IAIAz3AVpThlWu/EpUnmem3A9u7bWF9UlHDgOoeMlQdnQ+su/4HuqKtPrI2FKp1crm7dnb9bi3SRUEYJdSq40ho3ZG0kAArlTg46Yrki9DsktRlViprnEeyKO7SQyvAznUwUK0TMermNhsT3lSM+dQs0X2XYl5ZfMrms814wFuEeOQAaso3LJ7ykgBUgnpvmt4YiNu1oznnQlfs6oqX13EwU82PCuGKuxWNwMjQ5Ug43z16gbHpVas4TVlNIvShODu4NlThVnplhMsPMgWSV25bK6YdZdIXJDHBde7urijhakZ5rXXcdksTTcLXs+82+z4ZYztphmnjY5PLLuG266UnBOPau1bptaXa995hZPWyfvuGkXZG0Hrx84+MxMnwU+ivuAo4qXza+JKk4/Lp4F6w4NbwHVDBDG3TUiKGx4agM0UIrZByk92RcU43bRHRNImrH5MAySY6fk0Bb5VDlFaMKLeqNL4hLbSXcRgtxCY45JHYwcpmLkInUAkY5ndXJiLaJKx10L2d3ch4rLzHiiLMoy0rEQvN+TACBo498FmBz+jWNOGd2NJzyq5F9ZKsFOmTOw0B0kPj9hOqufJNdWlRkvf9kRqJ+/6M7JwpLW8nLYH0lA9DV3iWE4wfH1W9tZFza+CcXE+UYBJUALLnIIPR0PepII8QRv3ZgDXNSCC8t45V0yIki9dLqGXbvwdqgFS04ZbwnVFDFGxGMoihseGQM4oCWWWgF11LQGvXXEkJITMjeCb4PgzeqvvIqQN/o6ST+U4HJGTzUKhjpVDC7EfpksqHcD1RjpkkSjuVSScV+lSUJxXDE4ktLfBPqqedcKE9mdyPbnvIoQzW+GWj3c0iLFzBEVBDtpgBZdWqUgEv1wEAI2JPdXRh4p62v8Ag568mtL2/Jto4LeY/wCYtlx0UQOV9gyZR+Fd2ep3eX7OPJT7/P8AQnmuoJhGLhhBcKN1LGORWIAdV1Y1rke0HAPdVlUhK13Z+RR05xvZXXmRfU4B1vXI8DLCB8QoPzq119fqv6I1+j0f9kqcNtDuZeYP0rlivw14+VMsHu7/AH/YzTWyt9v0TQXllb+ij20ee5Cmo+5d2NFKlDZpBxqz3TZhc8fPSCC4kYg4bkSiIeBJ0aiPIHNUeIjtH8MtHDy3l/BFw3gE8ixx6ZIohp1yvhJCo3YRp6wZumSBjORkijqPIoQv4hU1nc5W8DY/5o2uMaJB7RNNq+OvNUy9782aZu5eSMf5oW/3rjHhz5PxJz86nXm/MrpyXkZR9kLQetG0n/dlkkX91mI+VQ433u/uyylbay+yHUMKooVFCqowFUAKAOgAGwFSlYi9zOpIFXFe0ENuwRtbyEauXGpZtOcamOyqNj6xGe6q31sldk20u9EJrztodJEcDI52DTvGIx7SEkLN5DHmKm0+VvFr+yLw538E/wChZ/OS5kIjSdJZGz9nBEhbzw7MFGO9iBUyUVvK77rCLk9o2XfcLHgV2A2INLOxZjNJEuSQBnTAGC7AbAD+NTTqZFaMX97fwRUp53eUvK/8jiw7NusiS3EsYWJtYRFIAYAgFpXO4GT0Vfh1ic5S+a1vfEmEIx+W9/fAYW3ai3klSKMs/MLKsiqeSWVWYqsh2bZDuuR7aopp7F3Brcq9sLl05S62ht2186VNmBGnRGXH5JWy2X9gGRmkrXSbsvfkFezaV2IeIXC2nLigEUPNyTI2MbYG2T9o5z3noCd620g1GNlfj73ZhrNOUru3D3shLHcaZ5ubLqfEYUyFFYoq5yAAoxqdht4V52MTVSzO/CtOmmkWOFcRZZJJlj5sRCoCp9PCZYvGpGHGpyOuTp2z0rowcJRi5238zDFSjKShez9Bje3zzBlKhbZgNMvJa5EisM6giMNHvBrapUk9lpz3M6dOK3evLY2C44Tb30KyQuOYqBUuB6/oDGmXoWGR6St4nod6xlTjUj/JrGcoP+DTuzU8txOjwssZFu5Z2QyJlnizGAHXOCPWzj54847jbCt4OstqR/2ZAf8A5jUAjle67ntx/wC3If8A9lAU3a675oB+rA/8ZqkFeaOQ+tcSeSrGo8vVJ+dAULu1hAJlOodczOWXb2OdI+FCSpc8SARmjRnVFJ2GmPYZ2Y7H9nNZOtBSUb6sydWCajfVnZOxPYlbM8+VzLcMuBtpjjVsErGvXJwMsxJ220gkVsbG4UByj6XuGEXCXJVjC0AhkbGY0KSMya/ug819ztsBseohmjcPaa1k5ttJ6wAaKTLRuBkj0vWBGTg746dNqvTqOD0KTgpqzNwse2cLACdXt279Q1ReYlTIA/W012RxEHvocsqEltqPoZo51yrRyoe9Srr8sitrpmOqAWUY/o4/3F/2qMq5C7MTw+InJiiz46Fz8cUyrkMz5k0cKr6qqvkAPwqbC5JmpINYvbieWWQJOYY430Ly1QsxCqWZ2kVh6xK4AHq7nwRg53d7ESmoWVrmPMuwPRuVPteBSffpZR8qt1Mvq9CvXR+n1MZBcH8pduPZGkcan3lWYfvU6nnL8DruUSi4WC5gZp5UUszPJNPIYyFH5HDNoBYttkAAKcb4rOrGMGvzdmlKUpp/iyN0inVxlWVh4qQR8qm6YtYzJx12oQKuI2dlM2udbZ2Axqflk4G+Mnu3O1Vag97F05ra5TWbhcHQ2EZ9nJB+W9V/xLl6FrVHz9SUdorZdoVeQ+EMLaT7OYQI/wDNVk/pXoUa+plebi91JtHFHbj70rcyT/CjIX/OfKrqFR93v3xKudNd/v3wE38nSXkrAH6wY20vNcb20bd6RWy4V3Hf4d7E7Vm0r2Wr5vbyLpu13ouS38zaeEcBjgOslpZiNJlfGrH3UUALGvsUD25qyjrd6shy0stEL7/jckxkitkTSC0ZncgpqxhuXGueZpzj0ioyO+iUp/LtzIbjD5t+RUueG5tjbo2kcsRqxGcAALuO/YV0OHYyLlYwU+3nfO4tPDJxgBLdgNgS7jGOmxjb8am89rLz/RFob3fl+z24s5UXMktvAvexy23sLFB+NJTmlq0vf2EYQb0Tfv7nkHGooY1jgEk+n87GFJYkljI2AdyfVB8q5niqcFZO50LDVJu70FNxdOOa0kvKjmcM0UZIVmCKmC2NT5C7gYzvkGuCpXcm3tc7YUowSvrYoi4fUGQvCFGlQjFTjI9YKcY9EYXfHf4Dy62K1tAwq4nW0C0vFrkf9RJjwIjPxJQn51msXPkjNYqfJHr8YuT/AE3+RP8AarfGS5In4uXJGJvZm6zMPaqxj8VNR8ZLkiPjJckZpEz+tJKf2yv+jTWMsZV4GUsXU4Fy2sI1OoIur7xGW/eOTXLOtUlvJnNOtUlo2yW8j1hU6cyWGPPhzZkQnf2NV8JG9aJfCK9aJ9CV757oUB46ggggEEYIPQg9xoDkn0p9lY7VYri0HI5lwscqgFoftQ2l+XnCemADpKj0u81SpLJBySvYpUlli5WvY0uTmx/lIiR96I6x702YeQB865qeOoz428Tmp4ylPjbxIImhdsqQJPFSY5h54w4rrjLimdOklzGtvxG5j9W5lwPzZNMg95cF/wDNWqrzXEo6UHwGNv2mux6y28vueI/HLj5VosVLijN4ePBl4drJAN7RifCOWMj4voPyrRYpcivwz5iyftTcSbMklou+dETTy47sSBSifutUxrxlu7FZUZR2VyI9oba3jCrzT1wpjkDEkkks8gAySSSxPeTXSsRRirJnO8PVk7tCZLi3l9KaWF5GJYgyhguSSEUE7BRgbAZxnvq8Oqkryab8Ss+ti+yml4EknDrZ1YBYclSAwCEjI6jPh1q7pUmmkl6Gaq1U0236jzg/E0KrDJhJFULpJyjhRjMbH1unQ+kO/wATEZW7Mt/z4FpRv2o7fjxLUnBrdjlreBie8xIT8cVLpQe6RVVZrZsxHALX+zQe+NT+IqOpp/SieuqfUyZOGQL0hhHlGg/hVskVwRXPJ8WTKqL0CjywKnREasxe8jHWRB5sB/GmZcxlfIqvx22XrcQA/wDcTPwzVXVgv+yLqlN/9WURdxKW5N1corMzlIVMi6nOWIHKcrkknYjcmuaUqN75vL/R0RVa1svn/sJGaUEBuKSKR6S4dFYeGpwhA9ikZ76zdWhzZdU63JF2BplULHZ8tVACh5I0UDyjL4+FW+NglaMSvwcm7ykYy/WyOtvF5B5T8coPlWTx0uCRosHDi2LrtJN9dxKR4LpjX4oAw/erGWKqy4m0cPTjwEokgDegObJ0yoMr+RkOce8iuapVUdZvzLuUKa1aRcitp5Puwr4n05PgPRXzy3lXDV6RhH5Fc46mPhH5FcQ2B1rzCSzMWwzetp1HSPYMAbDFUxE5OWVlcROTlZlquY5woD0UIJI6ggvW4rNmbGEdZMzZY4bGHu7NCcZu4D74m5oHvMePfXZgFet9mdeBV6p3evbPaCgCgNf+kDhhuuHXUQyWMRZMZzriIkjxjf1kWjV9A1c5NZ3AljSQdHVW/eGa+WnHJNx5HzU45ZOPIqcRtkcYdVYfpAH8a0pzlF9l2LU5yi+y7CWS10eo8iewMSvuVsgfCu6GLqLd3O2GKqLd3PFupl6OjD9JN/ipA+VdEcZzRvHGc0WYuNSD1ogf1X/gyj8a0WLpvmarFQLMfaJfzo5V/ZDf6Ca0Vem+JdV6b4lmHtLD3uy/rI6/MrirqcXs0XU4vii0nH7Zus0PkzL+BqxbctqbSQYK2zg+IjNBqWU4PZH/AKe1/wAKP/agJF7O2X9mg9yL/CpuwZ/zas/7ND+6KZnzIsg/m5Zf2a396L/Gl2DxuDWC9YLQeccX8RUEmPM4fCOtlGP/AGlpYagO0divqzw7fcw3wCA1DaW5DaW5C/bW1HRpW8oZfxZQKq6kFxRV1ILiipN25T8y3mb2sY1H+on5Vm8RTXEzeIpriLp+2M7epDCntZ2f5AL+NUeLhwTKPFw4Jiu54xcP68+geEaKo8stqPzrJ4uT+VGbxcn8qKwtVY5fMh/vGL/JiQK554ipLic8q9R8R1ZjGw2rkmckixxCflwyP92Nz8FNVpxzTS70RTjmml3mr2kelEXwVR8BXZUd5t952VHebZLVCgUB6KEEsdQyrL9uKykUkX0rNmY17HxauJWYzjS00nTrpt3THs/Kda7+jl22+47+j122+47TXsHrBQBQHhFAcEtLP6u09sQR9WnljXPXl6tcR696OteDj4Za1+ep4eOhlqt89Ty5FcsTliJ7gVvE3RUatC6MaEhQBQAakEZhU9VX4CpzPmTmfMj+oxf1cf7q/wC1W62f1PzLdZPmzIWMX9XH+6P9qddU+pjrqn1MljsIj/Rp+6Kh16n1Mh16n1MvW/C4P6mL9xf9qylWqfU/MylWqfU/MvxcMgHSGIeSL/tWTrVHvJ+bMnVqPeT8zC8ZIl1aB1AAVRkljgAeZNWpRnUllRanGdSWVFL6wHUMucH3HwIIq7g4yysu4OMsrFvEJmUDT7d9JboCQMAjqds91b0IQk+07G9CEJPtOxib6MdXTPeNQOPHpUdVN7JhUpvZMigWTWTomYFOZskmDG8iqkuGAVUBYLqGxznNdU6LdNdm1t2dToSlGMVGzPZouaXVgyNGzxsGCnBIww7wCO4jpWMJujqrO6uZtTwsnF2uM4BXKziY2tBWMjKRF2mb/h2X77Rp7mdQflmtML/yp8rv0L4X/lT5XfoKDWhqeUAUB6KEE0VVZVjC3rORmy6tZsobL9GsGriJfuitZM7980senbyiavU6NWkn4HqdHLST8DrNemeiFAFAFAcg7fWnJ4qzYwt3bo+fGSBuW/v0NHXmdJwvGMuWh5vSMLxUhHcCvKieWhRcit4m0Si1aGiMaEhQBQBQBQBQHooQTxVVlWMLespGbLy9KzZmVL6JXUqwDA9QdxtWkJOLujSEnF3QrPCRJA8mp1CXRgAViqBTagp6K4/pWX8K6Y1stRRaTvHN33za+h7dHDqWGVRLtOSTe+jepf4h2YimljhQW1pGxueXczOxdmsmVZAQxwQWyMMTsrNjoD2YGFXLGrOW+ttLdx6OJlSV6dOCVuPEx7EiC4SQTlY5p0MaDARTEMqeRnYnWGJHXIG2BXP0ria7qqcVpG23B9697muApUadJxlvK+/LuKN5xM2puIIVtUQyCOWbEmqVYnD8kK0hWNNWVKpjONsdK6o4h1aSvF3kuHeeZXrKjVyRTk0K7W9BMkjsC0s0jkhSBu27Y30jPj7K550npGK0ikceJ6yrNytrxG8IrlZwsbWgrCRjIpdpTnkr/eM58kjYfi61thtFN91vNm2H0U33W82LjVyx5QkKA9FCCaKqsqxhb1nIzZdWs2UN3+iW3BlvJfZbxdOmgSSHDe3mrkewV7PR6tS+57GAX+L7nR67jtCgCgCgOf8A0wWn2Ntcgb29wqsfCO4HKbfw1GM+4Vz4qGejJe9DDEwz0pL3oaNOK+eR8+hRdCt4m8Sg9aIujCpLBQBQBQBQBQGQoQTxVVlWMLespGbLgrMzFfFr9YsZBOQx2xsq41NuRn1hsN66aFCVW9uB0UKEql7cDYOxV5atbzQyywhnnlLRtIqvgaQCASD+aCCPCuPG06yqRnCL0itUvE+o6Oy/DRi2S3VxaS8yGSeOHMjSGG4WBkDvnNxbNMpGJPW2JByfRBJrpo4rF0aajGOePB2enc7cttTd0qM5Xk7M17tGsV2otrKM3Jtw08k0YWQRpnMjDJAmZixJXO56bjbrwFPE55V56N8Hx/q3AYqrRdONKPDiuBTPCLaO3ElsGJKFTzQeaHMfOikAPqggZGnZgykHxjrazquFbTjptbZ+Jx42jTUaVWg3pNJ/fmLxCshLtnLPK2xIBDyltJwdx02PhUupKHZi+CXkjysVXl102nuxnAK5pHAxvaisJGMhXxn0rhR9yL/5H/8A5V0UtKT73+F+zelpSfe/wv2U2FSSYVJYKA9FCCeKqsqxhb1lIzZcWqMzOi/RFDi1mk/rbqU+6JUh928Rr38LHLRiu786nv4aOWlFG810G4UAUAUAm7ZcJ+t2NxB3yRNp2zh1GqM7+Dqp91AcYsrnnQxyffRWPmRuPjmvmakMk3Hkz5ucMk3HkyndCrxLxF0grVGiIqksFAFAFAFAFAZChBPFVWVYxtxWUjKRbrMoUb2JWxqUHByMgHB8Rnoa1hJrZmkJNbM10/bx8qKIzOJpZJNKg6VEjkAsehbA27x5ivop4inTwcINpNnrUMLWqtuH0r8HjcKYrqMkUaK1uGIBdVhuC2HV22ADZ2AA3zXm9ak7Wbfa7rtcLfs3wlCOIp55SfZeV34d/wDs309kQpH1ZnSNoREwhm5TtHliw16HWQPqBIIG4BB3IPFhulVTzKsnq73/AIPaxODUrOnyt+y/dWKOHMhSM2ywyciJiyRxW0EiwRNIQpY5BYnAyABjG5xxONlWqqUI2TWVN97V3/H7KQoKMbS1s7+WxzbhkqhUTPpBF7jjOkEjPTODnHWu+rCV3O2lz5arGTbnbS44thXLI5mN7cVhIxYmlOqec/dZIx+zGGPzkNdW1OC8X6/o6dqcV4v1/RBIKIIiNSSeUJPRQgsRVVlWMLcVlIyZcWsyp1b6MrfRwu16+mhl3/8AuHab4fabezFfTRVopH0cFaKRs9WLBQBQBQBQHBZLL6vPdW2NIhuJNA/upftY8Ad2Hx7q8PHwy1b80eLj4Zat+ZSu1rmizmiK5RWyNUQmrFjyhIUAUAUAUBktCCxDVGUYytxWTM5Fo9KoUE/EOIBJBHgknTvkba2KrgHdtwc46V1UqEpQc1wOqnQcoOfIs9mbaRYjPCZ4oo49T8wfYT3Mt2VWKEMPSzEcZU7MF9/oV8NTqUbyWqW/gj6PB16lPKovTTQYDg+q1vWJWJTNoV3xoCW90xEntUamAHfp9teQ8RarSS10vZc3HY3hh8sK6einJv7e7kL33C4lCwPekAAYtnnRGwP0mVN/EY3oqeMm7zUP/rK3/LKzxWGpq2a3g2axxO9KwSxW/wBYjjbV68qAkO3p81UBMzFTpyzDAxtXfSgnUjKplb7k+G1r7c9EcT6QpPsQb1968ySG1UNq3z5nGcAEhegOABms3Vk45b6Hjyqycct9BraiueRzyG0ArBmLEPD4HHMZ/wCmkaVP1GJRSfPl58sV3YiOXIv/ACjuxEcqgv8AyjyZayRkiu1XLIxoSZChBYhFUZRjGAVkzORlfy6IZG+7G7fBSaU45ppd6FOOaaXed24Dacm2giAAEcMSYBJA0IFwCdz0r6U+jL9AFAFAFAFAck+km05XE0k2C3Vtj2mS1fc+30Jl+Hw87pKF4KXJ/k8/pGF4KXJ/k1q6SvJizyoimda3ibIqsKuXMaEhQBQBQBQGS0KlmGqMqxlbispGTLJ6VQqUbpRnOBkdD3jyrWPI0jyIeD8aiit7cLbskmj/AJiVfskJBLSRgFmdjk4AA1E+dd2I6Pxcm5SbcG9Iq+vJckj62ji8PFKMbKSWr5DTjnaA8Tia1so33ZRNJKNEaqjBtHeSSQARjpmvPo4P4Op1mIeq2S1d9vQ6JN4qLhS48eBra8IJVzK76o4+ayr6Cgwy6Zozjcgr0Ofb313Oqk45ErN2vvutGeLh8ImsRBxtKC0e5W4rwpIoo3AI5szKDljgxXTLjc9Gjwf/AGye+r06zlKUeSv5x/h/ktUotYelXXGLzeNtGSWF1zO7GynYg7NuAcdG8R3bVnWoula7PNrUXTtdji0FckjlkMJpuXG7nois37oz/Cs4xzSS5majmklzI7yyMP1ZDj/6dYv1zu/O1f5lPyr0+kFrF+J6XSC1ixbOK4onEim4q6LmFSWMloyrM47kDOxJGdh12OB8d/gaOBOQYQ3W+w28c/ok+HsrJwM3AswkTaEwftJYIiMgH7aVFxnp0er4eH+aK7/wXoQfXR8fwfQle+e6FAFAFAFAFAaF9MVr/wALDcDH/DXMTMSfzJjyH895FPurHEQz0pR7jHEQz0pLuNCnWvnInzyFNytbxZtEouK0NCOpLBQBQBQBQGa1BVlmGqsqxlb1izJllqqioh4hNKJSMfZ4642xoJJ1Z2OrAxjp8uynGk6d79q52U403TvftXIezPPu4xAhVY0iXVKhOoejhYhnYOcbnuGem1eziumJUaORKz2XguJ6+D6NWIqyk07Jvf8AgYWFnAViV47eB7S3nAaGUfXrm4kUcn/hxiRHVgCdQK9d9JqspU5U3KTTj6G0VOM7K6ZscPApZTd68Jzo+Uhxn1oVEkmPDX0H6J8a+ZliYQVO2tnd+ei8j1oYdKrWm386S8o2v5lHttZLBbW0Q6CZQM7t6EUhJz4nG59prTB1XUqTk+X5aOfpVxhg1TitFZGuRDFdLPkWxlaCsZGUifisRkhMa+tMyQjbO80ix9O/1ulXwsc1aKL4WOatEh4qkhuZ3LETiV0kD7giNyEQ96gJp0kfmkH0s17dahGqrSPZrUY1VaRQluD+fG6+1RrX3Fd8eYFedLB1I7annywc47alX6wjHAdSfAEZ94rN05x3TM3TnHdMyxVSDJRRlWTiZU3ZlX9YgfjVcsnshlk9kWob1T6itJ/21JX9/wBUe81eOErS4W8S0cLVlwt4mF5G8g+1xHGMMVDekdJDAs4xoAIzhfDrXdh8GqTzN3Z3UMIqbzN3Z3TsLcTSWFu1xnmlNy3rsoYiN3z+cyBWPtJruO0e0AUAUAUAUAt7S8N+tWlxB/WwyIPYWUhT7jg0Bw/hdxzYI3PVkGr9YDDD4g181VhkqSj3nzlWGSo495BdrUxJiLZRWqNEQmrFjyhIUAUAUBmtQVZagqsirGVvWMjJk71VFRTxd8RSHwR/9JreirzXib0leSXeW7WCS0uHS20qFgWRo2GY3SKCH0tsFXLu/pDwOQaTlCtSUqn1Wut0236WS0PrqUqscS6cNEoJ+LLV92pueTzOXBAhYIZeYHkwVBJhSTQpIydieoO2BWcMFS6zLdye9rWX3au/Q0p4upXoKtHRPTv9/chtu387KyQWY+wjJJklZiFRRpZyFGSwxjDHO/dvWk+iYJqVSp8z2Stq/wCCscTOV8sdle9xJ2n4q9xNGouueyws7RiEwpDKTpMWGySwGxLZ3+Fd6wlDDQ7K3au+L99x5eMrucVn2uYWQbHpZ6nGSC2M7BiNifKues4Znk2PIquGbsbDi0rlkc8h3wKDm31lHt/zHMOcHaCJ5B1/SVa6uj43qt8kdPR8b1b8kdK7Udi7e+IkbXFMAAJoyA5UfmupBVx+sCRvgivaPZNB4j9Ht9CSUEVyozgo3LlPs5cno/8A5KgiwlueFTx7T2dyMbn7BpVGO8vEHX50FiEQWUeDLFDEWzjmRcsnGM41KCeo+NQ1chotQDhjkKFtnY9FCh2PkoBJpYWGFrbwg4gs5Sf7uzkA37i/LCj3kVOpOowj7OX05wtsIV+9cSINvEJEXJ8jp91LCxsPA/o6ijZZLqT6y67hNOi3DA5DcvJLkfpsRncAHGJJN3oAoAoAoAoAoAoDhd/afV7y9g7kuGkUfoXIEoA9gZnHurxOkYWqqXNfg8bpCFqilzRQulrkickRVMK3RsisasWPKEhQBQBQGa1BUtQVVlWMoKxZkyZzVUQaxxyOX7Ylvsyj4Ge4x4C6MbHVk6s9Nq9ChKnaKt2r7/c76DptRil2rr8nXn4TG0olK/aCIwk+KEhtJ8iNvM182q81Fwvpe/3PsUkpZvsatJ2bCRmGXLqYbiISooeSIyTLJFMYtiwIj0sF32IGxOPewPSFLPJz0zW80tUcM8K40owprSN/V3MOH38sbztdwSTLcPqaaOI+llAul7diZAgA0j0emfRHU0x+WvUUqVRXXB6eT2OnDxqUqbUoOz96o1nj3FLaaZTbSu0UURB5jSaUZ3yVXnbqMIOm3wrePxPV5a+99Ntrdx4nSWR5VT/kjhOazZ47L6Tqg1McD5knoAO8nwrNQlN5YrUooSm7RRtH0Y5l4mrOAoS1uGRdiwJkgQsx8cP0HTxOa9fC4bqVruz1sLh+qWu7Oy11nUFAFAFAFAFAFAFAFAFAFAFAFAFAFAcj+lm0aK+hnjK5mt3Rkbo3IkUg5G6n7fGd/KufEYeNaNn9jDEUI1o2ZqP11X9E5R/ut1271PRh7R8q8eph6lJ9paczyKmHnSeu3MpzikSEVWq5dGNCQoAoAFAZrUFS3BVJFGMoKyZmyRzUIgS8cGYnGCcjGACTgkZwBXXhbKrFva500NJpnsXaGeEYtpLhUHRZ9DRAAd3MzIo94r0MZQ6LqNtRd+49Ojj61PSUk/X9Hj9pLudkl50cboCuqFDkqd9DhyVYA7jK7ZOOteb8LRpJwytp8H+VbX1NavSdVPRWZQ4hxCaRwJJJZAdOxZgpycN6KYQaRvuN63pUqag5Kya98dTKWMrVYNyqW7gNsMAL6GCCCoGxHQ4IwfeKiFWUZZtzhjVlGWbczsxsEiGrTtnog827z7B8q0jQnVeZ6XLxoTqvNLS494DwGW5l0RKZZRjU52iiU95PRPLdmx34276VKNNWid9OlGCtE7R2T7KxWCbfaTOBzJiMM2DnSoydCDuUH2kk5J1NR/QBQBQBQBQBQBQBQBQBQBQBQBQBQBQCvj/Z+C9QJOmdOdDg4kQnG6ONx0GR0OBkEbUByvtR2BuLcEqn1uDrlF+2XHTXEPWI29KPcnPorUWIsaYbdt+W+oKSCjk5BGxXX6ykHqGBNc1TCQlqtDmnhYS1WhVlm0/lFZPad0/fG3xxXJLC1I7anLLDTjtqZKwIyDkeI6Vg1bcwatue1ACgPRQgzSoILcAqkijGUNZMyZlJUIIQyRyc1iT6G+N9sYGBpxsQQ2+d8/DszU+qSS7R15qfVpJdojnQMCDuCCD5GqxbTuisXZ3RASsYJZsZOSzHcnAHU+wAVpKU6sr7mspTqO+5NDHJJ+TjYj7zZRPcSMn3A1tDCTe+hrDCze+hZh4XlgrFppD0ijUnO+PUXLMNxknbyrrp4eEOB1woQjsjoXZz6N5ZQGuibePuhjI5xGejuMrGOuy5OCPSU7V0Gx03h3D4reMRwosaL0VR8SfEnvJ3NCS1QBQBQBQBQBQBQBQBQBQBQBQEF6X0eh62V6YzgsNWM7Z05xmgFc8N2Sul1xliw2GBn0QDjfIO/ltQGcAuioJKg4Gx09dLFtWB01hQMHOk777gAljujq0sBjOkHTv9m4w+B016cYwcdaAsgTDbOfWwcLgnBI19+M4Axvtv40BhGtxlSWGnvU6ckalxqIHraS+cHGoDG3UCtx3spa3h1TRDmYwJVJSUAbga1wSNuhyPZQGj8T+jCdMm2nWYY2ScaH/xYxpP7g86EWNJ4p2UlhJM1nPEc7vGpZT4EyQEjH62PKqyipboiUU9xPDaB/yVwH89Lgfu6T8T4VhLDU3wsYyw1N8LEn8nT9wib9plPwKn8ayeDXBmLwi4My/k64/s7n9Voz+Lis3g5c0UeElwaJFsZ++3n/dB/wBJNUeEqdxR4Wp3FmG2mH/T3H+Gao8JV5FHhKvIuRpN3Wtwf2VH+thVfgar5Ffgar5En1K6fpasvtkkjUf5WY/Krx6Pnxki6wE+LR4nZa7f1mt4vIvIfhhB863jgYrdm8cFFbsik4BaxMFuL0s5wOWhRCSdsBF1SHfwNdEcPTXA3jh6a4D3hXZgkj6pw9wf664HKA82mzN3dyHurZK2iNkrbGzWf0dNJg3dwcd8VuNC+RmbLnzUJVrE2Nx4NwS3tFK28SRg7sQPSY+Lucs59pJoSMKAKAKAKAKAKAKAKAKAKAKAKAKAKAKAKAKAKAKAKAKAKAKAW8S4Ba3JzPbQSnxkjVj8SM0Ajn+jixY5VJYj/dzSgdPuFio8elAVF+jdV9S+uwPBhbt8+SKWIsZjsRMDtejGds26k47skOMn3CosLEUXYy8z6V7Bp36WrBvZuZyPlSwsWF7FzE+lenH6ECK3xYsPlSwsex9gtxrvrx9+g5CAjwOiEN7wQaWFi5F2Dsh68bzePOlllB3z6jsV92Kkkd8P4XDbjTBDFEPCNFUdAN9I8APhQFugCgCgCgCgCgCgCgCgCgCgCgCgCgCgCgCgP//Z"/>
          <p:cNvSpPr>
            <a:spLocks noChangeAspect="1" noChangeArrowheads="1"/>
          </p:cNvSpPr>
          <p:nvPr/>
        </p:nvSpPr>
        <p:spPr bwMode="auto">
          <a:xfrm>
            <a:off x="0" y="-1825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47" name="Picture 15" descr="https://encrypted-tbn2.gstatic.com/images?q=tbn:ANd9GcTXnyphWEi3qQlYb3HKPzRSKM-3n02-lH04Crg-2Klg99mdkfQu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648200"/>
            <a:ext cx="3276600" cy="1931829"/>
          </a:xfrm>
          <a:prstGeom prst="rect">
            <a:avLst/>
          </a:prstGeom>
          <a:noFill/>
        </p:spPr>
      </p:pic>
      <p:pic>
        <p:nvPicPr>
          <p:cNvPr id="18449" name="Picture 17" descr="https://encrypted-tbn0.gstatic.com/images?q=tbn:ANd9GcSRbtNV_W_wU1hnsMGZ4Vcrcu_mFRmcv7Ivsbz_D3GM8Wei8sec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00800" y="2133600"/>
            <a:ext cx="2371507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Definition of  </a:t>
            </a:r>
            <a:r>
              <a:rPr lang="en-US" u="sng" dirty="0" smtClean="0"/>
              <a:t>ENGINEERING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371600" y="2057400"/>
            <a:ext cx="5105400" cy="4114800"/>
          </a:xfrm>
        </p:spPr>
        <p:txBody>
          <a:bodyPr/>
          <a:lstStyle/>
          <a:p>
            <a:pPr>
              <a:buClr>
                <a:srgbClr val="000000"/>
              </a:buClr>
              <a:defRPr/>
            </a:pPr>
            <a:r>
              <a:rPr lang="en-US"/>
              <a:t>The use of </a:t>
            </a:r>
            <a:r>
              <a:rPr lang="en-US" u="sng">
                <a:solidFill>
                  <a:srgbClr val="FF6600"/>
                </a:solidFill>
              </a:rPr>
              <a:t>technological</a:t>
            </a:r>
            <a:r>
              <a:rPr lang="en-US"/>
              <a:t> and </a:t>
            </a:r>
            <a:r>
              <a:rPr lang="en-US" u="sng">
                <a:solidFill>
                  <a:srgbClr val="FF6600"/>
                </a:solidFill>
              </a:rPr>
              <a:t>scientific</a:t>
            </a:r>
            <a:r>
              <a:rPr lang="en-US"/>
              <a:t> knowledge to solve problems is known as </a:t>
            </a:r>
            <a:r>
              <a:rPr lang="en-US" u="sng">
                <a:solidFill>
                  <a:srgbClr val="FFFF00"/>
                </a:solidFill>
              </a:rPr>
              <a:t>engineering</a:t>
            </a:r>
            <a:r>
              <a:rPr lang="en-US"/>
              <a:t>.</a:t>
            </a:r>
            <a:endParaRPr lang="en-US" dirty="0"/>
          </a:p>
        </p:txBody>
      </p:sp>
      <p:pic>
        <p:nvPicPr>
          <p:cNvPr id="68612" name="Picture 4" descr="Engineering Jobs"/>
          <p:cNvPicPr>
            <a:picLocks noChangeAspect="1" noChangeArrowheads="1"/>
          </p:cNvPicPr>
          <p:nvPr/>
        </p:nvPicPr>
        <p:blipFill>
          <a:blip r:embed="rId3" cstate="print"/>
          <a:srcRect l="1713" r="4069" b="5141"/>
          <a:stretch>
            <a:fillRect/>
          </a:stretch>
        </p:blipFill>
        <p:spPr bwMode="auto">
          <a:xfrm>
            <a:off x="4343400" y="4114800"/>
            <a:ext cx="4343400" cy="23691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utoUpdateAnimBg="0"/>
    </p:bldLst>
  </p:timing>
</p:sld>
</file>

<file path=ppt/theme/theme1.xml><?xml version="1.0" encoding="utf-8"?>
<a:theme xmlns:a="http://schemas.openxmlformats.org/drawingml/2006/main" name="Embossed">
  <a:themeElements>
    <a:clrScheme name="Embossed 1">
      <a:dk1>
        <a:srgbClr val="009999"/>
      </a:dk1>
      <a:lt1>
        <a:srgbClr val="FFFFFF"/>
      </a:lt1>
      <a:dk2>
        <a:srgbClr val="00CCCC"/>
      </a:dk2>
      <a:lt2>
        <a:srgbClr val="FFFF00"/>
      </a:lt2>
      <a:accent1>
        <a:srgbClr val="9999FF"/>
      </a:accent1>
      <a:accent2>
        <a:srgbClr val="FF9933"/>
      </a:accent2>
      <a:accent3>
        <a:srgbClr val="AAE2E2"/>
      </a:accent3>
      <a:accent4>
        <a:srgbClr val="DADADA"/>
      </a:accent4>
      <a:accent5>
        <a:srgbClr val="CACAFF"/>
      </a:accent5>
      <a:accent6>
        <a:srgbClr val="E78A2D"/>
      </a:accent6>
      <a:hlink>
        <a:srgbClr val="FFCC00"/>
      </a:hlink>
      <a:folHlink>
        <a:srgbClr val="00FFFF"/>
      </a:folHlink>
    </a:clrScheme>
    <a:fontScheme name="Embossed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mbossed 1">
        <a:dk1>
          <a:srgbClr val="009999"/>
        </a:dk1>
        <a:lt1>
          <a:srgbClr val="FFFFFF"/>
        </a:lt1>
        <a:dk2>
          <a:srgbClr val="00CCCC"/>
        </a:dk2>
        <a:lt2>
          <a:srgbClr val="FFFF00"/>
        </a:lt2>
        <a:accent1>
          <a:srgbClr val="9999FF"/>
        </a:accent1>
        <a:accent2>
          <a:srgbClr val="FF9933"/>
        </a:accent2>
        <a:accent3>
          <a:srgbClr val="AAE2E2"/>
        </a:accent3>
        <a:accent4>
          <a:srgbClr val="DADADA"/>
        </a:accent4>
        <a:accent5>
          <a:srgbClr val="CACAFF"/>
        </a:accent5>
        <a:accent6>
          <a:srgbClr val="E78A2D"/>
        </a:accent6>
        <a:hlink>
          <a:srgbClr val="FFCC00"/>
        </a:hlink>
        <a:folHlink>
          <a:srgbClr val="00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bossed 2">
        <a:dk1>
          <a:srgbClr val="000000"/>
        </a:dk1>
        <a:lt1>
          <a:srgbClr val="79D1C4"/>
        </a:lt1>
        <a:dk2>
          <a:srgbClr val="000000"/>
        </a:dk2>
        <a:lt2>
          <a:srgbClr val="FFFFFF"/>
        </a:lt2>
        <a:accent1>
          <a:srgbClr val="33CCFF"/>
        </a:accent1>
        <a:accent2>
          <a:srgbClr val="0099CC"/>
        </a:accent2>
        <a:accent3>
          <a:srgbClr val="BEE5DE"/>
        </a:accent3>
        <a:accent4>
          <a:srgbClr val="000000"/>
        </a:accent4>
        <a:accent5>
          <a:srgbClr val="ADE2FF"/>
        </a:accent5>
        <a:accent6>
          <a:srgbClr val="008AB9"/>
        </a:accent6>
        <a:hlink>
          <a:srgbClr val="FF99CC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bossed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Designs\Embossed.pot</Template>
  <TotalTime>7611</TotalTime>
  <Words>400</Words>
  <Application>Microsoft Office PowerPoint</Application>
  <PresentationFormat>On-screen Show (4:3)</PresentationFormat>
  <Paragraphs>62</Paragraphs>
  <Slides>17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Embossed</vt:lpstr>
      <vt:lpstr>Clip</vt:lpstr>
      <vt:lpstr>ClipArt</vt:lpstr>
      <vt:lpstr>Definitions of Technology Review lesson</vt:lpstr>
      <vt:lpstr>Definition of  TECHNOLOGY</vt:lpstr>
      <vt:lpstr>Areas of Technology</vt:lpstr>
      <vt:lpstr>Construction </vt:lpstr>
      <vt:lpstr>Manufacturing</vt:lpstr>
      <vt:lpstr>Communication</vt:lpstr>
      <vt:lpstr>Transportation</vt:lpstr>
      <vt:lpstr>Bio-Technology</vt:lpstr>
      <vt:lpstr>Definition of  ENGINEERING</vt:lpstr>
      <vt:lpstr>Invention vs. Innovation</vt:lpstr>
      <vt:lpstr>Invention vs. Innovation</vt:lpstr>
      <vt:lpstr>Design Brief</vt:lpstr>
      <vt:lpstr>Brainstorming</vt:lpstr>
      <vt:lpstr>PowerPoint Presentation</vt:lpstr>
      <vt:lpstr>Extra Slides</vt:lpstr>
      <vt:lpstr>Did You Know?</vt:lpstr>
      <vt:lpstr>Fields of Bio-Technology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</dc:title>
  <dc:creator>Neshaminy</dc:creator>
  <cp:lastModifiedBy>mock</cp:lastModifiedBy>
  <cp:revision>41</cp:revision>
  <dcterms:created xsi:type="dcterms:W3CDTF">1995-05-28T16:14:30Z</dcterms:created>
  <dcterms:modified xsi:type="dcterms:W3CDTF">2014-10-20T18:47:52Z</dcterms:modified>
</cp:coreProperties>
</file>