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75" r:id="rId3"/>
    <p:sldId id="259" r:id="rId4"/>
    <p:sldId id="285" r:id="rId5"/>
    <p:sldId id="276" r:id="rId6"/>
    <p:sldId id="286" r:id="rId7"/>
    <p:sldId id="277" r:id="rId8"/>
    <p:sldId id="278" r:id="rId9"/>
    <p:sldId id="280" r:id="rId10"/>
    <p:sldId id="281" r:id="rId11"/>
    <p:sldId id="283" r:id="rId12"/>
    <p:sldId id="288" r:id="rId13"/>
    <p:sldId id="28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4" d="100"/>
          <a:sy n="74" d="100"/>
        </p:scale>
        <p:origin x="-582" y="-9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132BD47B-8A1A-4970-B728-0EA425B63520}" type="datetimeFigureOut">
              <a:rPr lang="en-US"/>
              <a:pPr>
                <a:defRPr/>
              </a:pPr>
              <a:t>3/28/2016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F4E304E-BF6A-46C0-88FB-C645BBA79F42}" type="slidenum">
              <a:rPr lang="en-US"/>
              <a:pPr>
                <a:defRPr/>
              </a:pPr>
              <a:t>‹#›</a:t>
            </a:fld>
            <a:endParaRPr lang="en-US"/>
          </a:p>
        </p:txBody>
      </p:sp>
    </p:spTree>
    <p:extLst>
      <p:ext uri="{BB962C8B-B14F-4D97-AF65-F5344CB8AC3E}">
        <p14:creationId xmlns:p14="http://schemas.microsoft.com/office/powerpoint/2010/main" val="3337088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FC339F0-0E45-4DB5-8393-7D9FB6F02D65}" type="datetimeFigureOut">
              <a:rPr lang="en-US"/>
              <a:pPr>
                <a:defRPr/>
              </a:pPr>
              <a:t>3/28/2016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70CB655-016B-46CB-9F51-FE88EA26C3B6}" type="slidenum">
              <a:rPr lang="en-US"/>
              <a:pPr>
                <a:defRPr/>
              </a:pPr>
              <a:t>‹#›</a:t>
            </a:fld>
            <a:endParaRPr lang="en-US"/>
          </a:p>
        </p:txBody>
      </p:sp>
    </p:spTree>
    <p:extLst>
      <p:ext uri="{BB962C8B-B14F-4D97-AF65-F5344CB8AC3E}">
        <p14:creationId xmlns:p14="http://schemas.microsoft.com/office/powerpoint/2010/main" val="1287896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477ADD8-7701-47BB-92B8-BFDABC86694E}" type="datetimeFigureOut">
              <a:rPr lang="en-US"/>
              <a:pPr>
                <a:defRPr/>
              </a:pPr>
              <a:t>3/28/2016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210C119-BF40-49AC-8D70-2C231FC7C4AB}" type="slidenum">
              <a:rPr lang="en-US"/>
              <a:pPr>
                <a:defRPr/>
              </a:pPr>
              <a:t>‹#›</a:t>
            </a:fld>
            <a:endParaRPr lang="en-US"/>
          </a:p>
        </p:txBody>
      </p:sp>
    </p:spTree>
    <p:extLst>
      <p:ext uri="{BB962C8B-B14F-4D97-AF65-F5344CB8AC3E}">
        <p14:creationId xmlns:p14="http://schemas.microsoft.com/office/powerpoint/2010/main" val="1409445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3BFFFF7-DA79-4A1C-997F-240716F5520D}" type="datetimeFigureOut">
              <a:rPr lang="en-US"/>
              <a:pPr>
                <a:defRPr/>
              </a:pPr>
              <a:t>3/28/2016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CC96EEB-F46E-4805-A4C4-D42C975CC43C}" type="slidenum">
              <a:rPr lang="en-US"/>
              <a:pPr>
                <a:defRPr/>
              </a:pPr>
              <a:t>‹#›</a:t>
            </a:fld>
            <a:endParaRPr lang="en-US"/>
          </a:p>
        </p:txBody>
      </p:sp>
    </p:spTree>
    <p:extLst>
      <p:ext uri="{BB962C8B-B14F-4D97-AF65-F5344CB8AC3E}">
        <p14:creationId xmlns:p14="http://schemas.microsoft.com/office/powerpoint/2010/main" val="2893292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5439788-34B2-4223-B2EC-A6A942D2EE79}" type="datetimeFigureOut">
              <a:rPr lang="en-US"/>
              <a:pPr>
                <a:defRPr/>
              </a:pPr>
              <a:t>3/28/2016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9F05AC5-5ED4-46F0-9744-E82BB82B3C76}" type="slidenum">
              <a:rPr lang="en-US"/>
              <a:pPr>
                <a:defRPr/>
              </a:pPr>
              <a:t>‹#›</a:t>
            </a:fld>
            <a:endParaRPr lang="en-US"/>
          </a:p>
        </p:txBody>
      </p:sp>
    </p:spTree>
    <p:extLst>
      <p:ext uri="{BB962C8B-B14F-4D97-AF65-F5344CB8AC3E}">
        <p14:creationId xmlns:p14="http://schemas.microsoft.com/office/powerpoint/2010/main" val="2561389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8391A74-20FF-4055-958C-8EAB24A647BA}" type="datetimeFigureOut">
              <a:rPr lang="en-US"/>
              <a:pPr>
                <a:defRPr/>
              </a:pPr>
              <a:t>3/28/2016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E06DC2D-3A4D-4D9C-90DB-40CFCA43A278}" type="slidenum">
              <a:rPr lang="en-US"/>
              <a:pPr>
                <a:defRPr/>
              </a:pPr>
              <a:t>‹#›</a:t>
            </a:fld>
            <a:endParaRPr lang="en-US"/>
          </a:p>
        </p:txBody>
      </p:sp>
    </p:spTree>
    <p:extLst>
      <p:ext uri="{BB962C8B-B14F-4D97-AF65-F5344CB8AC3E}">
        <p14:creationId xmlns:p14="http://schemas.microsoft.com/office/powerpoint/2010/main" val="3502789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1D98A59-37FC-4F02-8553-02D8CFA06560}" type="datetimeFigureOut">
              <a:rPr lang="en-US"/>
              <a:pPr>
                <a:defRPr/>
              </a:pPr>
              <a:t>3/28/2016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934AB61-B29B-41ED-988A-E41C806D7022}" type="slidenum">
              <a:rPr lang="en-US"/>
              <a:pPr>
                <a:defRPr/>
              </a:pPr>
              <a:t>‹#›</a:t>
            </a:fld>
            <a:endParaRPr lang="en-US"/>
          </a:p>
        </p:txBody>
      </p:sp>
    </p:spTree>
    <p:extLst>
      <p:ext uri="{BB962C8B-B14F-4D97-AF65-F5344CB8AC3E}">
        <p14:creationId xmlns:p14="http://schemas.microsoft.com/office/powerpoint/2010/main" val="1622362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DAF2F7D-65EB-4BD2-89DE-BAEF7A09DC0E}" type="datetimeFigureOut">
              <a:rPr lang="en-US"/>
              <a:pPr>
                <a:defRPr/>
              </a:pPr>
              <a:t>3/28/2016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278FE76-99A8-4297-9D3D-3C5B1BB489DC}" type="slidenum">
              <a:rPr lang="en-US"/>
              <a:pPr>
                <a:defRPr/>
              </a:pPr>
              <a:t>‹#›</a:t>
            </a:fld>
            <a:endParaRPr lang="en-US"/>
          </a:p>
        </p:txBody>
      </p:sp>
    </p:spTree>
    <p:extLst>
      <p:ext uri="{BB962C8B-B14F-4D97-AF65-F5344CB8AC3E}">
        <p14:creationId xmlns:p14="http://schemas.microsoft.com/office/powerpoint/2010/main" val="275099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686B3C2-DD3E-41D6-AC83-12AE5170D0E8}" type="datetimeFigureOut">
              <a:rPr lang="en-US"/>
              <a:pPr>
                <a:defRPr/>
              </a:pPr>
              <a:t>3/28/2016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0771072-AABD-4DD4-AEF0-EE4352D9F19B}" type="slidenum">
              <a:rPr lang="en-US"/>
              <a:pPr>
                <a:defRPr/>
              </a:pPr>
              <a:t>‹#›</a:t>
            </a:fld>
            <a:endParaRPr lang="en-US"/>
          </a:p>
        </p:txBody>
      </p:sp>
    </p:spTree>
    <p:extLst>
      <p:ext uri="{BB962C8B-B14F-4D97-AF65-F5344CB8AC3E}">
        <p14:creationId xmlns:p14="http://schemas.microsoft.com/office/powerpoint/2010/main" val="1797656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2887664-EEDB-4B36-A2D6-67837705C5DA}" type="datetimeFigureOut">
              <a:rPr lang="en-US"/>
              <a:pPr>
                <a:defRPr/>
              </a:pPr>
              <a:t>3/28/2016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E5F9242-20F5-49FB-8B86-5309E5233BF1}" type="slidenum">
              <a:rPr lang="en-US"/>
              <a:pPr>
                <a:defRPr/>
              </a:pPr>
              <a:t>‹#›</a:t>
            </a:fld>
            <a:endParaRPr lang="en-US"/>
          </a:p>
        </p:txBody>
      </p:sp>
    </p:spTree>
    <p:extLst>
      <p:ext uri="{BB962C8B-B14F-4D97-AF65-F5344CB8AC3E}">
        <p14:creationId xmlns:p14="http://schemas.microsoft.com/office/powerpoint/2010/main" val="3925736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4AD6481-0AAC-4AB4-9157-A0010DEB8FE6}" type="datetimeFigureOut">
              <a:rPr lang="en-US"/>
              <a:pPr>
                <a:defRPr/>
              </a:pPr>
              <a:t>3/28/2016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277B58F-EB93-4C0D-B7AE-79E0F4EFDC89}" type="slidenum">
              <a:rPr lang="en-US"/>
              <a:pPr>
                <a:defRPr/>
              </a:pPr>
              <a:t>‹#›</a:t>
            </a:fld>
            <a:endParaRPr lang="en-US"/>
          </a:p>
        </p:txBody>
      </p:sp>
    </p:spTree>
    <p:extLst>
      <p:ext uri="{BB962C8B-B14F-4D97-AF65-F5344CB8AC3E}">
        <p14:creationId xmlns:p14="http://schemas.microsoft.com/office/powerpoint/2010/main" val="2105592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cs typeface="+mn-cs"/>
              </a:defRPr>
            </a:lvl1pPr>
          </a:lstStyle>
          <a:p>
            <a:pPr>
              <a:defRPr/>
            </a:pPr>
            <a:fld id="{0C083D27-F35B-403C-99E5-7DD488A26F7A}" type="datetimeFigureOut">
              <a:rPr lang="en-US"/>
              <a:pPr>
                <a:defRPr/>
              </a:pPr>
              <a:t>3/28/2016</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fontAlgn="base">
              <a:spcBef>
                <a:spcPct val="0"/>
              </a:spcBef>
              <a:spcAft>
                <a:spcPct val="0"/>
              </a:spcAft>
              <a:defRPr/>
            </a:pPr>
            <a:fld id="{C4798E4C-EE91-46D9-AEAD-4B9623437268}" type="slidenum">
              <a:rPr lang="en-US">
                <a:cs typeface="Arial" panose="020B0604020202020204" pitchFamily="34" charset="0"/>
              </a:rPr>
              <a:pPr fontAlgn="base">
                <a:spcBef>
                  <a:spcPct val="0"/>
                </a:spcBef>
                <a:spcAft>
                  <a:spcPct val="0"/>
                </a:spcAft>
                <a:defRPr/>
              </a:pPr>
              <a:t>‹#›</a:t>
            </a:fld>
            <a:endParaRPr lang="en-US">
              <a:cs typeface="Arial" panose="020B0604020202020204" pitchFamily="34" charset="0"/>
            </a:endParaRPr>
          </a:p>
        </p:txBody>
      </p:sp>
    </p:spTree>
    <p:extLst>
      <p:ext uri="{BB962C8B-B14F-4D97-AF65-F5344CB8AC3E}">
        <p14:creationId xmlns:p14="http://schemas.microsoft.com/office/powerpoint/2010/main" val="2729704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google.com/url?sa=i&amp;rct=j&amp;q=&amp;esrc=s&amp;source=images&amp;cd=&amp;cad=rja&amp;uact=8&amp;ved=0ahUKEwjk4Jig7sXLAhWFND4KHRw2CQEQjRwIBw&amp;url=http://www.worldofhomeopathy.com/osteoporosis-homeopathy/&amp;bvm=bv.116954456,d.eWE&amp;psig=AFQjCNHcw-snW1Uum2kL-4deefGcfxkOmA&amp;ust=1458240192933492" TargetMode="External"/><Relationship Id="rId2" Type="http://schemas.openxmlformats.org/officeDocument/2006/relationships/image" Target="../media/image10.jpeg"/><Relationship Id="rId1" Type="http://schemas.openxmlformats.org/officeDocument/2006/relationships/slideLayout" Target="../slideLayouts/slideLayout6.xml"/><Relationship Id="rId4" Type="http://schemas.openxmlformats.org/officeDocument/2006/relationships/image" Target="../media/image11.jpeg"/></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6.xml"/><Relationship Id="rId4" Type="http://schemas.openxmlformats.org/officeDocument/2006/relationships/image" Target="../media/image14.jpeg"/></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google.com/imgres?imgurl=http://www.deviantart.com/download/45998286/Burnt_Milk_Texture_by_Snigom.jpg&amp;imgrefurl=http://snigom.deviantart.com/art/Burnt-Milk-Texture-45998286&amp;usg=__Q0JZP8j1IqZIDeq819IujntlzK0=&amp;h=605&amp;w=800&amp;sz=834&amp;hl=en&amp;start=2&amp;um=1&amp;itbs=1&amp;tbnid=MOBUmJVbOU3JbM:&amp;tbnh=108&amp;tbnw=143&amp;prev=/images?q%3Dburnt%2Bmilk%2Bpicture%26um%3D1%26hl%3Den%26safe%3Dactive%26rlz%3D1T4GGIH_enUS267US291%26tbs%3Disch:1"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p:cNvSpPr>
            <a:spLocks noGrp="1"/>
          </p:cNvSpPr>
          <p:nvPr>
            <p:ph type="title"/>
          </p:nvPr>
        </p:nvSpPr>
        <p:spPr/>
        <p:txBody>
          <a:bodyPr/>
          <a:lstStyle/>
          <a:p>
            <a:r>
              <a:rPr lang="en-US" b="1" u="sng" dirty="0" smtClean="0">
                <a:solidFill>
                  <a:srgbClr val="0070C0"/>
                </a:solidFill>
                <a:latin typeface="Lucida Calligraphy" panose="03010101010101010101" pitchFamily="66" charset="0"/>
              </a:rPr>
              <a:t>Milk</a:t>
            </a:r>
          </a:p>
        </p:txBody>
      </p:sp>
      <p:pic>
        <p:nvPicPr>
          <p:cNvPr id="8806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9738" y="609600"/>
            <a:ext cx="1066800" cy="226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8068" name="Rectangle 3"/>
          <p:cNvSpPr>
            <a:spLocks noChangeArrowheads="1"/>
          </p:cNvSpPr>
          <p:nvPr/>
        </p:nvSpPr>
        <p:spPr bwMode="auto">
          <a:xfrm>
            <a:off x="1752600" y="1447801"/>
            <a:ext cx="9806354"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FontTx/>
              <a:buNone/>
            </a:pPr>
            <a:r>
              <a:rPr lang="en-US" sz="6600" dirty="0">
                <a:solidFill>
                  <a:prstClr val="black"/>
                </a:solidFill>
                <a:latin typeface="Arial" panose="020B0604020202020204" pitchFamily="34" charset="0"/>
                <a:cs typeface="Arial" panose="020B0604020202020204" pitchFamily="34" charset="0"/>
              </a:rPr>
              <a:t>What is the </a:t>
            </a:r>
            <a:r>
              <a:rPr lang="en-US" sz="6600" dirty="0" smtClean="0">
                <a:solidFill>
                  <a:prstClr val="black"/>
                </a:solidFill>
                <a:latin typeface="Arial" panose="020B0604020202020204" pitchFamily="34" charset="0"/>
                <a:cs typeface="Arial" panose="020B0604020202020204" pitchFamily="34" charset="0"/>
              </a:rPr>
              <a:t>processing, grading, cookery methods, and nutritional </a:t>
            </a:r>
            <a:r>
              <a:rPr lang="en-US" sz="6600" dirty="0">
                <a:solidFill>
                  <a:prstClr val="black"/>
                </a:solidFill>
                <a:latin typeface="Arial" panose="020B0604020202020204" pitchFamily="34" charset="0"/>
                <a:cs typeface="Arial" panose="020B0604020202020204" pitchFamily="34" charset="0"/>
              </a:rPr>
              <a:t>value </a:t>
            </a:r>
            <a:r>
              <a:rPr lang="en-US" sz="6600" dirty="0" smtClean="0">
                <a:solidFill>
                  <a:prstClr val="black"/>
                </a:solidFill>
                <a:latin typeface="Arial" panose="020B0604020202020204" pitchFamily="34" charset="0"/>
                <a:cs typeface="Arial" panose="020B0604020202020204" pitchFamily="34" charset="0"/>
              </a:rPr>
              <a:t>of milk products?</a:t>
            </a:r>
            <a:endParaRPr lang="en-US" sz="66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504883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Nutrient Contributions of Milk</a:t>
            </a:r>
          </a:p>
        </p:txBody>
      </p:sp>
      <p:sp>
        <p:nvSpPr>
          <p:cNvPr id="3" name="Content Placeholder 2"/>
          <p:cNvSpPr>
            <a:spLocks noGrp="1"/>
          </p:cNvSpPr>
          <p:nvPr>
            <p:ph idx="1"/>
          </p:nvPr>
        </p:nvSpPr>
        <p:spPr/>
        <p:txBody>
          <a:bodyPr/>
          <a:lstStyle/>
          <a:p>
            <a:r>
              <a:rPr lang="en-US" dirty="0" smtClean="0"/>
              <a:t>Vitamins</a:t>
            </a:r>
          </a:p>
          <a:p>
            <a:pPr lvl="1"/>
            <a:r>
              <a:rPr lang="en-US" dirty="0" smtClean="0"/>
              <a:t>Fat soluble Vitamin A and D found in the fat portion of milk. Aids the body in growth, repair and maintenance. Keeps the body operating in efficient and orderly way.</a:t>
            </a:r>
          </a:p>
          <a:p>
            <a:pPr lvl="1"/>
            <a:r>
              <a:rPr lang="en-US" dirty="0" smtClean="0"/>
              <a:t>Water soluble Vitamin B-complex found in the non fat portion of the milk. Helps the body use oxygen and keeps skin, eyes and mouth in good condition. Necessary for proper function of nerves and digestives tract.</a:t>
            </a:r>
            <a:endParaRPr lang="en-US" dirty="0"/>
          </a:p>
        </p:txBody>
      </p:sp>
    </p:spTree>
    <p:extLst>
      <p:ext uri="{BB962C8B-B14F-4D97-AF65-F5344CB8AC3E}">
        <p14:creationId xmlns:p14="http://schemas.microsoft.com/office/powerpoint/2010/main" val="12725538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Nutrient Contributions of Milk</a:t>
            </a:r>
          </a:p>
        </p:txBody>
      </p:sp>
      <p:sp>
        <p:nvSpPr>
          <p:cNvPr id="3" name="Content Placeholder 2"/>
          <p:cNvSpPr>
            <a:spLocks noGrp="1"/>
          </p:cNvSpPr>
          <p:nvPr>
            <p:ph idx="1"/>
          </p:nvPr>
        </p:nvSpPr>
        <p:spPr/>
        <p:txBody>
          <a:bodyPr/>
          <a:lstStyle/>
          <a:p>
            <a:pPr marL="0" indent="0">
              <a:buNone/>
            </a:pPr>
            <a:r>
              <a:rPr lang="en-US" dirty="0" smtClean="0"/>
              <a:t>Carbohydrates provide energy.</a:t>
            </a:r>
          </a:p>
          <a:p>
            <a:pPr lvl="1"/>
            <a:r>
              <a:rPr lang="en-US" dirty="0" smtClean="0"/>
              <a:t>Lactose, or milk sugar, is the carbohydrate found in milk. Lactose intolerance is the condition which prevents the digestion of milk.</a:t>
            </a:r>
            <a:endParaRPr lang="en-US" dirty="0"/>
          </a:p>
          <a:p>
            <a:pPr lvl="1"/>
            <a:r>
              <a:rPr lang="en-US" dirty="0" smtClean="0"/>
              <a:t>Other nutrients found in milk are protein, water, and fat.</a:t>
            </a:r>
          </a:p>
        </p:txBody>
      </p:sp>
      <p:pic>
        <p:nvPicPr>
          <p:cNvPr id="1026" name="Picture 2" descr="Image result for picture glass of mil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7888" y="3778652"/>
            <a:ext cx="1838325" cy="249555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Image result for picture glass of mil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7126" y="4034083"/>
            <a:ext cx="1838325" cy="249555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Image result for picture glass of mil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7578" y="3778652"/>
            <a:ext cx="1838325" cy="2495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6177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Missing Milk?</a:t>
            </a:r>
          </a:p>
        </p:txBody>
      </p:sp>
      <p:sp>
        <p:nvSpPr>
          <p:cNvPr id="4" name="Rectangle 3"/>
          <p:cNvSpPr/>
          <p:nvPr/>
        </p:nvSpPr>
        <p:spPr>
          <a:xfrm>
            <a:off x="1103625" y="1979003"/>
            <a:ext cx="5838423" cy="1815882"/>
          </a:xfrm>
          <a:prstGeom prst="rect">
            <a:avLst/>
          </a:prstGeom>
        </p:spPr>
        <p:txBody>
          <a:bodyPr wrap="square">
            <a:spAutoFit/>
          </a:bodyPr>
          <a:lstStyle/>
          <a:p>
            <a:r>
              <a:rPr lang="en-US" sz="2800" dirty="0"/>
              <a:t>Osteoporosis..</a:t>
            </a:r>
          </a:p>
          <a:p>
            <a:pPr lvl="1"/>
            <a:r>
              <a:rPr lang="en-US" sz="2800" dirty="0"/>
              <a:t>Disease caused by lack of </a:t>
            </a:r>
            <a:r>
              <a:rPr lang="en-US" sz="2800" dirty="0" smtClean="0"/>
              <a:t>minerals </a:t>
            </a:r>
          </a:p>
          <a:p>
            <a:pPr lvl="1"/>
            <a:r>
              <a:rPr lang="en-US" sz="2800" dirty="0" smtClean="0"/>
              <a:t>causing </a:t>
            </a:r>
            <a:r>
              <a:rPr lang="en-US" sz="2800" dirty="0"/>
              <a:t>bones to become brittle </a:t>
            </a:r>
            <a:endParaRPr lang="en-US" sz="2800" dirty="0" smtClean="0"/>
          </a:p>
          <a:p>
            <a:pPr lvl="1"/>
            <a:r>
              <a:rPr lang="en-US" sz="2800" dirty="0" smtClean="0"/>
              <a:t>and break</a:t>
            </a:r>
          </a:p>
        </p:txBody>
      </p:sp>
      <p:pic>
        <p:nvPicPr>
          <p:cNvPr id="1026" name="Picture 2" descr="Normal and Osteoporosis Bon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2048" y="1291506"/>
            <a:ext cx="4695825" cy="3190876"/>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www.worldofhomeopathy.com/wp-content/uploads/2014/06/osteoporasis1.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3610" y="4000500"/>
            <a:ext cx="57150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9571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Missing Milk?</a:t>
            </a:r>
          </a:p>
        </p:txBody>
      </p:sp>
      <p:sp>
        <p:nvSpPr>
          <p:cNvPr id="3" name="Rectangle 2"/>
          <p:cNvSpPr/>
          <p:nvPr/>
        </p:nvSpPr>
        <p:spPr>
          <a:xfrm>
            <a:off x="472226" y="1202929"/>
            <a:ext cx="6096000" cy="1384995"/>
          </a:xfrm>
          <a:prstGeom prst="rect">
            <a:avLst/>
          </a:prstGeom>
        </p:spPr>
        <p:txBody>
          <a:bodyPr>
            <a:spAutoFit/>
          </a:bodyPr>
          <a:lstStyle/>
          <a:p>
            <a:r>
              <a:rPr lang="en-US" sz="2800" dirty="0"/>
              <a:t>Rickets </a:t>
            </a:r>
          </a:p>
          <a:p>
            <a:r>
              <a:rPr lang="en-US" sz="2800" dirty="0"/>
              <a:t>      Disease caused by lack of vitamins </a:t>
            </a:r>
          </a:p>
          <a:p>
            <a:r>
              <a:rPr lang="en-US" sz="2800" dirty="0"/>
              <a:t>      found in </a:t>
            </a:r>
            <a:r>
              <a:rPr lang="en-US" sz="2800" dirty="0" smtClean="0"/>
              <a:t>milk, resulting in soft bones</a:t>
            </a:r>
            <a:endParaRPr lang="en-US" sz="2800" dirty="0"/>
          </a:p>
        </p:txBody>
      </p:sp>
      <p:pic>
        <p:nvPicPr>
          <p:cNvPr id="4" name="Picture 4" descr="Image result for picture of ricke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67471" y="1674058"/>
            <a:ext cx="3245475" cy="1827732"/>
          </a:xfrm>
          <a:prstGeom prst="rect">
            <a:avLst/>
          </a:prstGeom>
          <a:noFill/>
          <a:extLst>
            <a:ext uri="{909E8E84-426E-40DD-AFC4-6F175D3DCCD1}">
              <a14:hiddenFill xmlns:a14="http://schemas.microsoft.com/office/drawing/2010/main">
                <a:solidFill>
                  <a:srgbClr val="FFFFFF"/>
                </a:solidFill>
              </a14:hiddenFill>
            </a:ext>
          </a:extLst>
        </p:spPr>
      </p:pic>
      <p:sp>
        <p:nvSpPr>
          <p:cNvPr id="5" name="AutoShape 2" descr="Image result for picture of rickets"/>
          <p:cNvSpPr>
            <a:spLocks noChangeAspect="1" noChangeArrowheads="1"/>
          </p:cNvSpPr>
          <p:nvPr/>
        </p:nvSpPr>
        <p:spPr bwMode="auto">
          <a:xfrm>
            <a:off x="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4" descr="Image result for picture of rickets"/>
          <p:cNvSpPr>
            <a:spLocks noChangeAspect="1" noChangeArrowheads="1"/>
          </p:cNvSpPr>
          <p:nvPr/>
        </p:nvSpPr>
        <p:spPr bwMode="auto">
          <a:xfrm>
            <a:off x="152400" y="158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6" descr="Image result for picture of rickets"/>
          <p:cNvSpPr>
            <a:spLocks noChangeAspect="1" noChangeArrowheads="1"/>
          </p:cNvSpPr>
          <p:nvPr/>
        </p:nvSpPr>
        <p:spPr bwMode="auto">
          <a:xfrm>
            <a:off x="304800" y="1682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56" name="Picture 8" descr="Image result for picture of ricket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89171" y="3752895"/>
            <a:ext cx="2609850" cy="1752600"/>
          </a:xfrm>
          <a:prstGeom prst="rect">
            <a:avLst/>
          </a:prstGeom>
          <a:noFill/>
          <a:extLst>
            <a:ext uri="{909E8E84-426E-40DD-AFC4-6F175D3DCCD1}">
              <a14:hiddenFill xmlns:a14="http://schemas.microsoft.com/office/drawing/2010/main">
                <a:solidFill>
                  <a:srgbClr val="FFFFFF"/>
                </a:solidFill>
              </a14:hiddenFill>
            </a:ext>
          </a:extLst>
        </p:spPr>
      </p:pic>
      <p:sp>
        <p:nvSpPr>
          <p:cNvPr id="8" name="AutoShape 10" descr="Image result for picture of rickets"/>
          <p:cNvSpPr>
            <a:spLocks noChangeAspect="1" noChangeArrowheads="1"/>
          </p:cNvSpPr>
          <p:nvPr/>
        </p:nvSpPr>
        <p:spPr bwMode="auto">
          <a:xfrm>
            <a:off x="457200" y="3206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AutoShape 12" descr="Image result for picture of rickets"/>
          <p:cNvSpPr>
            <a:spLocks noChangeAspect="1" noChangeArrowheads="1"/>
          </p:cNvSpPr>
          <p:nvPr/>
        </p:nvSpPr>
        <p:spPr bwMode="auto">
          <a:xfrm>
            <a:off x="609600" y="4730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AutoShape 14" descr="Image result for picture of rickets"/>
          <p:cNvSpPr>
            <a:spLocks noChangeAspect="1" noChangeArrowheads="1"/>
          </p:cNvSpPr>
          <p:nvPr/>
        </p:nvSpPr>
        <p:spPr bwMode="auto">
          <a:xfrm>
            <a:off x="762000" y="6254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AutoShape 16" descr="Image result for picture of rickets"/>
          <p:cNvSpPr>
            <a:spLocks noChangeAspect="1" noChangeArrowheads="1"/>
          </p:cNvSpPr>
          <p:nvPr/>
        </p:nvSpPr>
        <p:spPr bwMode="auto">
          <a:xfrm>
            <a:off x="914400" y="7778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AutoShape 18" descr="Image result for picture of rickets"/>
          <p:cNvSpPr>
            <a:spLocks noChangeAspect="1" noChangeArrowheads="1"/>
          </p:cNvSpPr>
          <p:nvPr/>
        </p:nvSpPr>
        <p:spPr bwMode="auto">
          <a:xfrm>
            <a:off x="1066800" y="9302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68" name="Picture 20" descr="Image result for picture of ricket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65950" y="4124370"/>
            <a:ext cx="3314700" cy="1381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92044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reakfast icons MIL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01144" y="2821037"/>
            <a:ext cx="2790856" cy="291489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smtClean="0">
                <a:solidFill>
                  <a:schemeClr val="tx2">
                    <a:lumMod val="60000"/>
                    <a:lumOff val="40000"/>
                  </a:schemeClr>
                </a:solidFill>
                <a:latin typeface="Lucida Calligraphy" panose="03010101010101010101" pitchFamily="66" charset="0"/>
              </a:rPr>
              <a:t>Processing and Grading of Milk</a:t>
            </a:r>
            <a:endParaRPr lang="en-US" dirty="0">
              <a:solidFill>
                <a:schemeClr val="tx2">
                  <a:lumMod val="60000"/>
                  <a:lumOff val="40000"/>
                </a:schemeClr>
              </a:solidFill>
              <a:latin typeface="Lucida Calligraphy" panose="03010101010101010101" pitchFamily="66" charset="0"/>
            </a:endParaRPr>
          </a:p>
        </p:txBody>
      </p:sp>
      <p:sp>
        <p:nvSpPr>
          <p:cNvPr id="3" name="TextBox 2"/>
          <p:cNvSpPr txBox="1"/>
          <p:nvPr/>
        </p:nvSpPr>
        <p:spPr>
          <a:xfrm>
            <a:off x="187569" y="1159706"/>
            <a:ext cx="10691446" cy="5909310"/>
          </a:xfrm>
          <a:prstGeom prst="rect">
            <a:avLst/>
          </a:prstGeom>
          <a:noFill/>
        </p:spPr>
        <p:txBody>
          <a:bodyPr wrap="square" rtlCol="0">
            <a:spAutoFit/>
          </a:bodyPr>
          <a:lstStyle/>
          <a:p>
            <a:r>
              <a:rPr lang="en-US" dirty="0" smtClean="0"/>
              <a:t>Milk  is one of the most nutritious foods without substitutions. The nutrients are needed by people of all ages. It is used as a beverage and an ingredient in many recipes.</a:t>
            </a:r>
          </a:p>
          <a:p>
            <a:endParaRPr lang="en-US" dirty="0"/>
          </a:p>
          <a:p>
            <a:r>
              <a:rPr lang="en-US" dirty="0" smtClean="0"/>
              <a:t>The sale of milk is controlled by the local health department. To insure safety , milk is </a:t>
            </a:r>
            <a:r>
              <a:rPr lang="en-US" b="1" dirty="0" smtClean="0"/>
              <a:t>pasteurized,</a:t>
            </a:r>
            <a:r>
              <a:rPr lang="en-US" dirty="0" smtClean="0"/>
              <a:t> which is a process of heating milk to destroy harmful bacteria. Raw milk is not pasteurized and therefore unsafe to drink.</a:t>
            </a:r>
          </a:p>
          <a:p>
            <a:endParaRPr lang="en-US" b="1" dirty="0"/>
          </a:p>
          <a:p>
            <a:r>
              <a:rPr lang="en-US" b="1" dirty="0" smtClean="0"/>
              <a:t>Homogenization </a:t>
            </a:r>
            <a:r>
              <a:rPr lang="en-US" dirty="0" smtClean="0"/>
              <a:t>is a process that breaks up fat particles in milk so they will be uniformly distributed in the product.</a:t>
            </a:r>
          </a:p>
          <a:p>
            <a:endParaRPr lang="en-US" dirty="0" smtClean="0"/>
          </a:p>
          <a:p>
            <a:r>
              <a:rPr lang="en-US" dirty="0" smtClean="0"/>
              <a:t>Milk is </a:t>
            </a:r>
            <a:r>
              <a:rPr lang="en-US" b="1" dirty="0" smtClean="0"/>
              <a:t>fortified  </a:t>
            </a:r>
            <a:r>
              <a:rPr lang="en-US" dirty="0" smtClean="0"/>
              <a:t>by exposing it to ultraviolet light, the process of irradiation , so fat changes to </a:t>
            </a:r>
            <a:r>
              <a:rPr lang="en-US" dirty="0" err="1" smtClean="0"/>
              <a:t>Vit</a:t>
            </a:r>
            <a:r>
              <a:rPr lang="en-US" dirty="0" smtClean="0"/>
              <a:t> D. </a:t>
            </a:r>
          </a:p>
          <a:p>
            <a:r>
              <a:rPr lang="en-US" dirty="0"/>
              <a:t>M</a:t>
            </a:r>
            <a:r>
              <a:rPr lang="en-US" dirty="0" smtClean="0"/>
              <a:t>ost of our milk is pasteurized, homogenized, and fortified.</a:t>
            </a:r>
          </a:p>
          <a:p>
            <a:endParaRPr lang="en-US" dirty="0"/>
          </a:p>
          <a:p>
            <a:r>
              <a:rPr lang="en-US" dirty="0" smtClean="0"/>
              <a:t>The grade of milk is based on </a:t>
            </a:r>
            <a:r>
              <a:rPr lang="en-US" b="1" dirty="0" smtClean="0"/>
              <a:t>bacterial count, </a:t>
            </a:r>
            <a:r>
              <a:rPr lang="en-US" dirty="0" smtClean="0"/>
              <a:t>the highest grade being ‘</a:t>
            </a:r>
            <a:r>
              <a:rPr lang="en-US" b="1" dirty="0" smtClean="0"/>
              <a:t>A’.  </a:t>
            </a:r>
            <a:r>
              <a:rPr lang="en-US" dirty="0" smtClean="0"/>
              <a:t>Milk is composed of </a:t>
            </a:r>
            <a:r>
              <a:rPr lang="en-US" b="1" dirty="0" smtClean="0"/>
              <a:t>13%</a:t>
            </a:r>
            <a:r>
              <a:rPr lang="en-US" dirty="0" smtClean="0"/>
              <a:t> </a:t>
            </a:r>
          </a:p>
          <a:p>
            <a:r>
              <a:rPr lang="en-US" dirty="0" smtClean="0"/>
              <a:t>solids and  </a:t>
            </a:r>
            <a:r>
              <a:rPr lang="en-US" b="1" dirty="0" smtClean="0"/>
              <a:t>87% </a:t>
            </a:r>
            <a:r>
              <a:rPr lang="en-US" dirty="0" smtClean="0"/>
              <a:t>water.</a:t>
            </a:r>
          </a:p>
          <a:p>
            <a:endParaRPr lang="en-US" dirty="0"/>
          </a:p>
          <a:p>
            <a:r>
              <a:rPr lang="en-US" dirty="0"/>
              <a:t>Buttermilk </a:t>
            </a:r>
            <a:r>
              <a:rPr lang="en-US" dirty="0" smtClean="0"/>
              <a:t>is </a:t>
            </a:r>
            <a:r>
              <a:rPr lang="en-US" dirty="0"/>
              <a:t>the liquid that is leftover after churning butter (a low-fat and high-protein substance that ferments to the point of </a:t>
            </a:r>
            <a:r>
              <a:rPr lang="en-US" dirty="0" smtClean="0"/>
              <a:t>tartness). You can add </a:t>
            </a:r>
            <a:r>
              <a:rPr lang="en-US" b="1" dirty="0" smtClean="0"/>
              <a:t>lemon juice </a:t>
            </a:r>
            <a:r>
              <a:rPr lang="en-US" dirty="0" smtClean="0"/>
              <a:t>or </a:t>
            </a:r>
            <a:r>
              <a:rPr lang="en-US" b="1" dirty="0" smtClean="0"/>
              <a:t>vinegar</a:t>
            </a:r>
            <a:r>
              <a:rPr lang="en-US" dirty="0" smtClean="0"/>
              <a:t> to regular milk, and these </a:t>
            </a:r>
            <a:r>
              <a:rPr lang="en-US" b="1" dirty="0" smtClean="0"/>
              <a:t>acids</a:t>
            </a:r>
            <a:r>
              <a:rPr lang="en-US" dirty="0" smtClean="0"/>
              <a:t> cause the </a:t>
            </a:r>
            <a:r>
              <a:rPr lang="en-US" b="1" dirty="0" smtClean="0"/>
              <a:t>protein</a:t>
            </a:r>
            <a:r>
              <a:rPr lang="en-US" dirty="0" smtClean="0"/>
              <a:t> to </a:t>
            </a:r>
            <a:r>
              <a:rPr lang="en-US" b="1" dirty="0" smtClean="0"/>
              <a:t>coagulate </a:t>
            </a:r>
            <a:r>
              <a:rPr lang="en-US" dirty="0" smtClean="0"/>
              <a:t>or gel. The milk will now have curds and </a:t>
            </a:r>
            <a:r>
              <a:rPr lang="en-US" b="1" dirty="0" smtClean="0"/>
              <a:t>whey.</a:t>
            </a:r>
          </a:p>
          <a:p>
            <a:endParaRPr lang="en-US" dirty="0"/>
          </a:p>
          <a:p>
            <a:endParaRPr lang="en-US" dirty="0" smtClean="0"/>
          </a:p>
          <a:p>
            <a:endParaRPr lang="en-US" dirty="0"/>
          </a:p>
        </p:txBody>
      </p:sp>
    </p:spTree>
    <p:extLst>
      <p:ext uri="{BB962C8B-B14F-4D97-AF65-F5344CB8AC3E}">
        <p14:creationId xmlns:p14="http://schemas.microsoft.com/office/powerpoint/2010/main" val="2334249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1000"/>
                                        <p:tgtEl>
                                          <p:spTgt spid="3">
                                            <p:txEl>
                                              <p:pRg st="9" end="9"/>
                                            </p:txEl>
                                          </p:spTgt>
                                        </p:tgtEl>
                                      </p:cBhvr>
                                    </p:animEffect>
                                    <p:anim calcmode="lin" valueType="num">
                                      <p:cBhvr>
                                        <p:cTn id="4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12" end="12"/>
                                            </p:txEl>
                                          </p:spTgt>
                                        </p:tgtEl>
                                        <p:attrNameLst>
                                          <p:attrName>style.visibility</p:attrName>
                                        </p:attrNameLst>
                                      </p:cBhvr>
                                      <p:to>
                                        <p:strVal val="visible"/>
                                      </p:to>
                                    </p:set>
                                    <p:animEffect transition="in" filter="fade">
                                      <p:cBhvr>
                                        <p:cTn id="49" dur="1000"/>
                                        <p:tgtEl>
                                          <p:spTgt spid="3">
                                            <p:txEl>
                                              <p:pRg st="12" end="12"/>
                                            </p:txEl>
                                          </p:spTgt>
                                        </p:tgtEl>
                                      </p:cBhvr>
                                    </p:animEffect>
                                    <p:anim calcmode="lin" valueType="num">
                                      <p:cBhvr>
                                        <p:cTn id="50"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9090"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11862" y="-259008"/>
            <a:ext cx="1295400" cy="212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638300" y="-50800"/>
            <a:ext cx="4038600" cy="609600"/>
          </a:xfrm>
        </p:spPr>
        <p:txBody>
          <a:bodyPr rtlCol="0">
            <a:normAutofit fontScale="90000"/>
          </a:bodyPr>
          <a:lstStyle/>
          <a:p>
            <a:pPr eaLnBrk="1" fontAlgn="auto" hangingPunct="1">
              <a:spcAft>
                <a:spcPts val="0"/>
              </a:spcAft>
              <a:defRPr/>
            </a:pPr>
            <a:r>
              <a:rPr lang="en-US" sz="3600" b="1" dirty="0">
                <a:solidFill>
                  <a:schemeClr val="tx2">
                    <a:lumMod val="40000"/>
                    <a:lumOff val="60000"/>
                  </a:schemeClr>
                </a:solidFill>
              </a:rPr>
              <a:t>VOCABULARY</a:t>
            </a:r>
          </a:p>
        </p:txBody>
      </p:sp>
      <p:sp>
        <p:nvSpPr>
          <p:cNvPr id="3" name="Content Placeholder 2"/>
          <p:cNvSpPr>
            <a:spLocks noGrp="1"/>
          </p:cNvSpPr>
          <p:nvPr>
            <p:ph idx="1"/>
          </p:nvPr>
        </p:nvSpPr>
        <p:spPr>
          <a:xfrm>
            <a:off x="2019300" y="762001"/>
            <a:ext cx="8458200" cy="6204857"/>
          </a:xfrm>
          <a:extLst/>
        </p:spPr>
        <p:txBody>
          <a:bodyPr numCol="2" rtlCol="0">
            <a:normAutofit lnSpcReduction="10000"/>
          </a:bodyPr>
          <a:lstStyle/>
          <a:p>
            <a:pPr indent="-274320" eaLnBrk="1" fontAlgn="auto" hangingPunct="1">
              <a:lnSpc>
                <a:spcPct val="170000"/>
              </a:lnSpc>
              <a:spcAft>
                <a:spcPts val="0"/>
              </a:spcAft>
              <a:defRPr/>
            </a:pPr>
            <a:r>
              <a:rPr lang="en-US" dirty="0" smtClean="0"/>
              <a:t>Raw milk</a:t>
            </a:r>
          </a:p>
          <a:p>
            <a:pPr indent="-274320" eaLnBrk="1" fontAlgn="auto" hangingPunct="1">
              <a:lnSpc>
                <a:spcPct val="170000"/>
              </a:lnSpc>
              <a:spcAft>
                <a:spcPts val="0"/>
              </a:spcAft>
              <a:defRPr/>
            </a:pPr>
            <a:r>
              <a:rPr lang="en-US" dirty="0" smtClean="0"/>
              <a:t>Pasteurized milk</a:t>
            </a:r>
          </a:p>
          <a:p>
            <a:pPr indent="-274320" eaLnBrk="1" fontAlgn="auto" hangingPunct="1">
              <a:lnSpc>
                <a:spcPct val="170000"/>
              </a:lnSpc>
              <a:spcAft>
                <a:spcPts val="0"/>
              </a:spcAft>
              <a:defRPr/>
            </a:pPr>
            <a:r>
              <a:rPr lang="en-US" dirty="0" smtClean="0"/>
              <a:t>Homogenized milk</a:t>
            </a:r>
          </a:p>
          <a:p>
            <a:pPr indent="-274320" eaLnBrk="1" fontAlgn="auto" hangingPunct="1">
              <a:lnSpc>
                <a:spcPct val="170000"/>
              </a:lnSpc>
              <a:spcAft>
                <a:spcPts val="0"/>
              </a:spcAft>
              <a:defRPr/>
            </a:pPr>
            <a:r>
              <a:rPr lang="en-US" dirty="0" smtClean="0"/>
              <a:t>Vitamin D milk</a:t>
            </a:r>
          </a:p>
          <a:p>
            <a:pPr indent="-274320" eaLnBrk="1" fontAlgn="auto" hangingPunct="1">
              <a:lnSpc>
                <a:spcPct val="170000"/>
              </a:lnSpc>
              <a:spcAft>
                <a:spcPts val="0"/>
              </a:spcAft>
              <a:defRPr/>
            </a:pPr>
            <a:r>
              <a:rPr lang="en-US" dirty="0" smtClean="0"/>
              <a:t>Skim milk</a:t>
            </a:r>
          </a:p>
          <a:p>
            <a:pPr indent="-274320" eaLnBrk="1" fontAlgn="auto" hangingPunct="1">
              <a:lnSpc>
                <a:spcPct val="170000"/>
              </a:lnSpc>
              <a:spcAft>
                <a:spcPts val="0"/>
              </a:spcAft>
              <a:defRPr/>
            </a:pPr>
            <a:r>
              <a:rPr lang="en-US" dirty="0" smtClean="0"/>
              <a:t>Low fat milk</a:t>
            </a:r>
          </a:p>
          <a:p>
            <a:pPr marL="68580" indent="0" eaLnBrk="1" fontAlgn="auto" hangingPunct="1">
              <a:lnSpc>
                <a:spcPct val="170000"/>
              </a:lnSpc>
              <a:spcAft>
                <a:spcPts val="0"/>
              </a:spcAft>
              <a:buNone/>
              <a:defRPr/>
            </a:pPr>
            <a:endParaRPr lang="en-US" dirty="0" smtClean="0"/>
          </a:p>
          <a:p>
            <a:pPr indent="-274320" eaLnBrk="1" fontAlgn="auto" hangingPunct="1">
              <a:lnSpc>
                <a:spcPct val="170000"/>
              </a:lnSpc>
              <a:spcAft>
                <a:spcPts val="0"/>
              </a:spcAft>
              <a:defRPr/>
            </a:pPr>
            <a:r>
              <a:rPr lang="en-US" dirty="0" smtClean="0"/>
              <a:t>Lactose</a:t>
            </a:r>
          </a:p>
          <a:p>
            <a:pPr indent="-274320" eaLnBrk="1" fontAlgn="auto" hangingPunct="1">
              <a:lnSpc>
                <a:spcPct val="170000"/>
              </a:lnSpc>
              <a:spcAft>
                <a:spcPts val="0"/>
              </a:spcAft>
              <a:defRPr/>
            </a:pPr>
            <a:r>
              <a:rPr lang="en-US" dirty="0" smtClean="0"/>
              <a:t>Whole milk</a:t>
            </a:r>
          </a:p>
          <a:p>
            <a:pPr indent="-274320" eaLnBrk="1" fontAlgn="auto" hangingPunct="1">
              <a:lnSpc>
                <a:spcPct val="170000"/>
              </a:lnSpc>
              <a:spcAft>
                <a:spcPts val="0"/>
              </a:spcAft>
              <a:defRPr/>
            </a:pPr>
            <a:r>
              <a:rPr lang="en-US" dirty="0" smtClean="0"/>
              <a:t>Evaporated milk</a:t>
            </a:r>
          </a:p>
          <a:p>
            <a:pPr indent="-274320" eaLnBrk="1" fontAlgn="auto" hangingPunct="1">
              <a:lnSpc>
                <a:spcPct val="170000"/>
              </a:lnSpc>
              <a:spcAft>
                <a:spcPts val="0"/>
              </a:spcAft>
              <a:defRPr/>
            </a:pPr>
            <a:r>
              <a:rPr lang="en-US" sz="2600" dirty="0"/>
              <a:t>Sweetened condensed milk</a:t>
            </a:r>
          </a:p>
          <a:p>
            <a:pPr indent="-274320" eaLnBrk="1" fontAlgn="auto" hangingPunct="1">
              <a:lnSpc>
                <a:spcPct val="170000"/>
              </a:lnSpc>
              <a:spcAft>
                <a:spcPts val="0"/>
              </a:spcAft>
              <a:defRPr/>
            </a:pPr>
            <a:r>
              <a:rPr lang="en-US" dirty="0" smtClean="0"/>
              <a:t>Non-fat dry milk</a:t>
            </a:r>
          </a:p>
          <a:p>
            <a:pPr indent="-274320" eaLnBrk="1" fontAlgn="auto" hangingPunct="1">
              <a:lnSpc>
                <a:spcPct val="170000"/>
              </a:lnSpc>
              <a:spcAft>
                <a:spcPts val="0"/>
              </a:spcAft>
              <a:defRPr/>
            </a:pPr>
            <a:r>
              <a:rPr lang="en-US" dirty="0" smtClean="0"/>
              <a:t>Buttermilk</a:t>
            </a:r>
          </a:p>
          <a:p>
            <a:pPr marL="68580" indent="0" eaLnBrk="1" fontAlgn="auto" hangingPunct="1">
              <a:spcAft>
                <a:spcPts val="0"/>
              </a:spcAft>
              <a:buNone/>
              <a:defRPr/>
            </a:pPr>
            <a:endParaRPr lang="en-US" dirty="0"/>
          </a:p>
        </p:txBody>
      </p:sp>
    </p:spTree>
    <p:extLst>
      <p:ext uri="{BB962C8B-B14F-4D97-AF65-F5344CB8AC3E}">
        <p14:creationId xmlns:p14="http://schemas.microsoft.com/office/powerpoint/2010/main" val="21294602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Cooking With Milk </a:t>
            </a:r>
            <a:endParaRPr lang="en-US" dirty="0"/>
          </a:p>
        </p:txBody>
      </p:sp>
      <p:sp>
        <p:nvSpPr>
          <p:cNvPr id="4" name="Content Placeholder 3"/>
          <p:cNvSpPr>
            <a:spLocks noGrp="1"/>
          </p:cNvSpPr>
          <p:nvPr>
            <p:ph idx="1"/>
          </p:nvPr>
        </p:nvSpPr>
        <p:spPr/>
        <p:txBody>
          <a:bodyPr/>
          <a:lstStyle/>
          <a:p>
            <a:r>
              <a:rPr lang="en-US" dirty="0" smtClean="0"/>
              <a:t>Milk is used to add:			Prevent this from happening:</a:t>
            </a:r>
          </a:p>
          <a:p>
            <a:pPr marL="457200" lvl="1" indent="0">
              <a:buNone/>
            </a:pPr>
            <a:r>
              <a:rPr lang="en-US" dirty="0" smtClean="0"/>
              <a:t>Flavor						Film Formation</a:t>
            </a:r>
          </a:p>
          <a:p>
            <a:pPr marL="457200" lvl="1" indent="0">
              <a:buNone/>
            </a:pPr>
            <a:r>
              <a:rPr lang="en-US" dirty="0" smtClean="0"/>
              <a:t>Texture						Boiling Over</a:t>
            </a:r>
          </a:p>
          <a:p>
            <a:pPr marL="457200" lvl="1" indent="0">
              <a:buNone/>
            </a:pPr>
            <a:r>
              <a:rPr lang="en-US" dirty="0" smtClean="0"/>
              <a:t>Browning					Scorching</a:t>
            </a:r>
          </a:p>
          <a:p>
            <a:pPr marL="457200" lvl="1" indent="0">
              <a:buNone/>
            </a:pPr>
            <a:r>
              <a:rPr lang="en-US" dirty="0" smtClean="0"/>
              <a:t>Nutrition						Curdling</a:t>
            </a:r>
          </a:p>
          <a:p>
            <a:pPr marL="457200" lvl="1" indent="0">
              <a:buNone/>
            </a:pP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57076" y="2909551"/>
            <a:ext cx="2771775" cy="3048000"/>
          </a:xfrm>
          <a:prstGeom prst="rect">
            <a:avLst/>
          </a:prstGeom>
        </p:spPr>
      </p:pic>
    </p:spTree>
    <p:extLst>
      <p:ext uri="{BB962C8B-B14F-4D97-AF65-F5344CB8AC3E}">
        <p14:creationId xmlns:p14="http://schemas.microsoft.com/office/powerpoint/2010/main" val="11463199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8" name="Rectangle 6"/>
          <p:cNvSpPr>
            <a:spLocks noGrp="1" noChangeArrowheads="1"/>
          </p:cNvSpPr>
          <p:nvPr>
            <p:ph type="title"/>
          </p:nvPr>
        </p:nvSpPr>
        <p:spPr>
          <a:xfrm>
            <a:off x="406400" y="228600"/>
            <a:ext cx="8128000" cy="1143000"/>
          </a:xfrm>
        </p:spPr>
        <p:txBody>
          <a:bodyPr/>
          <a:lstStyle/>
          <a:p>
            <a:pPr eaLnBrk="1" hangingPunct="1"/>
            <a:r>
              <a:rPr lang="en-US" altLang="en-US" dirty="0" smtClean="0"/>
              <a:t>Film Formation</a:t>
            </a:r>
          </a:p>
        </p:txBody>
      </p:sp>
      <p:sp>
        <p:nvSpPr>
          <p:cNvPr id="8199" name="Rectangle 7"/>
          <p:cNvSpPr>
            <a:spLocks noGrp="1" noChangeArrowheads="1"/>
          </p:cNvSpPr>
          <p:nvPr>
            <p:ph idx="1"/>
          </p:nvPr>
        </p:nvSpPr>
        <p:spPr>
          <a:xfrm>
            <a:off x="0" y="1553308"/>
            <a:ext cx="6604000" cy="5410200"/>
          </a:xfrm>
        </p:spPr>
        <p:txBody>
          <a:bodyPr/>
          <a:lstStyle/>
          <a:p>
            <a:pPr eaLnBrk="1" hangingPunct="1">
              <a:lnSpc>
                <a:spcPct val="90000"/>
              </a:lnSpc>
            </a:pPr>
            <a:r>
              <a:rPr lang="en-US" altLang="en-US" sz="3600" dirty="0" smtClean="0"/>
              <a:t>Protein solids clump together and form a tough, rubbery skin on the surface.</a:t>
            </a:r>
          </a:p>
          <a:p>
            <a:pPr eaLnBrk="1" hangingPunct="1">
              <a:lnSpc>
                <a:spcPct val="90000"/>
              </a:lnSpc>
            </a:pPr>
            <a:r>
              <a:rPr lang="en-US" altLang="en-US" sz="3200" b="1" dirty="0" smtClean="0"/>
              <a:t>TO PREVENT:</a:t>
            </a:r>
            <a:r>
              <a:rPr lang="en-US" altLang="en-US" sz="3200" dirty="0" smtClean="0"/>
              <a:t>  stir often</a:t>
            </a:r>
          </a:p>
          <a:p>
            <a:pPr eaLnBrk="1" hangingPunct="1">
              <a:lnSpc>
                <a:spcPct val="90000"/>
              </a:lnSpc>
            </a:pPr>
            <a:r>
              <a:rPr lang="en-US" altLang="en-US" sz="3200" b="1" dirty="0" smtClean="0"/>
              <a:t>To Fix:</a:t>
            </a:r>
            <a:r>
              <a:rPr lang="en-US" altLang="en-US" sz="3200" dirty="0" smtClean="0"/>
              <a:t>  whisk into mixture</a:t>
            </a:r>
            <a:endParaRPr lang="en-US" altLang="en-US" sz="3200" b="1" dirty="0" smtClean="0"/>
          </a:p>
        </p:txBody>
      </p:sp>
      <p:sp>
        <p:nvSpPr>
          <p:cNvPr id="4" name="Date Placeholder 3"/>
          <p:cNvSpPr>
            <a:spLocks noGrp="1"/>
          </p:cNvSpPr>
          <p:nvPr>
            <p:ph type="dt" sz="half" idx="10"/>
          </p:nvPr>
        </p:nvSpPr>
        <p:spPr/>
        <p:txBody>
          <a:bodyPr/>
          <a:lstStyle/>
          <a:p>
            <a:pPr>
              <a:defRPr/>
            </a:pPr>
            <a:fld id="{25A785B6-7D06-48D4-9318-ECA78B1D433A}" type="datetime1">
              <a:rPr lang="en-US"/>
              <a:pPr>
                <a:defRPr/>
              </a:pPr>
              <a:t>3/28/2016</a:t>
            </a:fld>
            <a:endParaRPr lang="en-US"/>
          </a:p>
        </p:txBody>
      </p:sp>
      <p:sp>
        <p:nvSpPr>
          <p:cNvPr id="5" name="Slide Number Placeholder 5"/>
          <p:cNvSpPr>
            <a:spLocks noGrp="1"/>
          </p:cNvSpPr>
          <p:nvPr>
            <p:ph type="sldNum" sz="quarter" idx="12"/>
          </p:nvPr>
        </p:nvSpPr>
        <p:spPr/>
        <p:txBody>
          <a:bodyPr/>
          <a:lstStyle/>
          <a:p>
            <a:pPr>
              <a:defRPr/>
            </a:pPr>
            <a:fld id="{C505785B-B8B0-492A-98DE-E4B077E78F61}" type="slidenum">
              <a:rPr lang="en-US"/>
              <a:pPr>
                <a:defRPr/>
              </a:pPr>
              <a:t>5</a:t>
            </a:fld>
            <a:endParaRPr lang="en-US"/>
          </a:p>
        </p:txBody>
      </p:sp>
      <p:pic>
        <p:nvPicPr>
          <p:cNvPr id="15366" name="Picture 7" descr="http://farm5.static.flickr.com/4040/4403462952_f5d0f077c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2869" y="2459862"/>
            <a:ext cx="3857815" cy="3857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410464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198"/>
                                        </p:tgtEl>
                                        <p:attrNameLst>
                                          <p:attrName>style.visibility</p:attrName>
                                        </p:attrNameLst>
                                      </p:cBhvr>
                                      <p:to>
                                        <p:strVal val="visible"/>
                                      </p:to>
                                    </p:set>
                                    <p:animEffect transition="in" filter="randombar(horizontal)">
                                      <p:cBhvr>
                                        <p:cTn id="7" dur="500"/>
                                        <p:tgtEl>
                                          <p:spTgt spid="81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8199">
                                            <p:txEl>
                                              <p:pRg st="0" end="0"/>
                                            </p:txEl>
                                          </p:spTgt>
                                        </p:tgtEl>
                                        <p:attrNameLst>
                                          <p:attrName>style.visibility</p:attrName>
                                        </p:attrNameLst>
                                      </p:cBhvr>
                                      <p:to>
                                        <p:strVal val="visible"/>
                                      </p:to>
                                    </p:set>
                                    <p:animEffect transition="in" filter="barn(inHorizontal)">
                                      <p:cBhvr>
                                        <p:cTn id="12" dur="500"/>
                                        <p:tgtEl>
                                          <p:spTgt spid="819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8199">
                                            <p:txEl>
                                              <p:pRg st="1" end="1"/>
                                            </p:txEl>
                                          </p:spTgt>
                                        </p:tgtEl>
                                        <p:attrNameLst>
                                          <p:attrName>style.visibility</p:attrName>
                                        </p:attrNameLst>
                                      </p:cBhvr>
                                      <p:to>
                                        <p:strVal val="visible"/>
                                      </p:to>
                                    </p:set>
                                    <p:animEffect transition="in" filter="barn(inHorizontal)">
                                      <p:cBhvr>
                                        <p:cTn id="17" dur="500"/>
                                        <p:tgtEl>
                                          <p:spTgt spid="819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6" fill="hold" grpId="0" nodeType="clickEffect">
                                  <p:stCondLst>
                                    <p:cond delay="0"/>
                                  </p:stCondLst>
                                  <p:childTnLst>
                                    <p:set>
                                      <p:cBhvr>
                                        <p:cTn id="21" dur="1" fill="hold">
                                          <p:stCondLst>
                                            <p:cond delay="0"/>
                                          </p:stCondLst>
                                        </p:cTn>
                                        <p:tgtEl>
                                          <p:spTgt spid="8199">
                                            <p:txEl>
                                              <p:pRg st="2" end="2"/>
                                            </p:txEl>
                                          </p:spTgt>
                                        </p:tgtEl>
                                        <p:attrNameLst>
                                          <p:attrName>style.visibility</p:attrName>
                                        </p:attrNameLst>
                                      </p:cBhvr>
                                      <p:to>
                                        <p:strVal val="visible"/>
                                      </p:to>
                                    </p:set>
                                    <p:animEffect transition="in" filter="barn(inHorizontal)">
                                      <p:cBhvr>
                                        <p:cTn id="22" dur="500"/>
                                        <p:tgtEl>
                                          <p:spTgt spid="81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8" grpId="0" autoUpdateAnimBg="0"/>
      <p:bldP spid="8199"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Boiling Over</a:t>
            </a:r>
            <a:endParaRPr lang="en-US" dirty="0"/>
          </a:p>
        </p:txBody>
      </p:sp>
      <p:sp>
        <p:nvSpPr>
          <p:cNvPr id="3" name="Content Placeholder 2"/>
          <p:cNvSpPr>
            <a:spLocks noGrp="1"/>
          </p:cNvSpPr>
          <p:nvPr>
            <p:ph idx="1"/>
          </p:nvPr>
        </p:nvSpPr>
        <p:spPr/>
        <p:txBody>
          <a:bodyPr/>
          <a:lstStyle/>
          <a:p>
            <a:r>
              <a:rPr lang="en-US" dirty="0" smtClean="0"/>
              <a:t>Pressure develops under the film and forces milk to break through and boil over sides of pan</a:t>
            </a:r>
            <a:endParaRPr lang="en-US" dirty="0"/>
          </a:p>
        </p:txBody>
      </p:sp>
      <p:pic>
        <p:nvPicPr>
          <p:cNvPr id="4" name="Picture 2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00023" y="2838227"/>
            <a:ext cx="4957586" cy="3195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700886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22" name="Rectangle 6"/>
          <p:cNvSpPr>
            <a:spLocks noGrp="1" noChangeArrowheads="1"/>
          </p:cNvSpPr>
          <p:nvPr>
            <p:ph type="title"/>
          </p:nvPr>
        </p:nvSpPr>
        <p:spPr>
          <a:xfrm>
            <a:off x="406400" y="609600"/>
            <a:ext cx="10769600" cy="1143000"/>
          </a:xfrm>
        </p:spPr>
        <p:txBody>
          <a:bodyPr/>
          <a:lstStyle/>
          <a:p>
            <a:pPr algn="l" eaLnBrk="1" hangingPunct="1"/>
            <a:r>
              <a:rPr lang="en-US" altLang="en-US" dirty="0" smtClean="0"/>
              <a:t>Scorching</a:t>
            </a:r>
          </a:p>
        </p:txBody>
      </p:sp>
      <p:sp>
        <p:nvSpPr>
          <p:cNvPr id="9223" name="Rectangle 7"/>
          <p:cNvSpPr>
            <a:spLocks noGrp="1" noChangeArrowheads="1"/>
          </p:cNvSpPr>
          <p:nvPr>
            <p:ph idx="1"/>
          </p:nvPr>
        </p:nvSpPr>
        <p:spPr>
          <a:xfrm>
            <a:off x="406400" y="1828800"/>
            <a:ext cx="8128000" cy="4114800"/>
          </a:xfrm>
        </p:spPr>
        <p:txBody>
          <a:bodyPr/>
          <a:lstStyle/>
          <a:p>
            <a:pPr eaLnBrk="1" hangingPunct="1">
              <a:lnSpc>
                <a:spcPct val="90000"/>
              </a:lnSpc>
            </a:pPr>
            <a:r>
              <a:rPr lang="en-US" altLang="en-US" sz="4800" smtClean="0"/>
              <a:t>Burnt milk </a:t>
            </a:r>
          </a:p>
          <a:p>
            <a:pPr eaLnBrk="1" hangingPunct="1">
              <a:lnSpc>
                <a:spcPct val="90000"/>
              </a:lnSpc>
              <a:buFont typeface="Wingdings" pitchFamily="2" charset="2"/>
              <a:buNone/>
            </a:pPr>
            <a:r>
              <a:rPr lang="en-US" altLang="en-US" sz="4800" smtClean="0"/>
              <a:t>	(scorch-torch)</a:t>
            </a:r>
          </a:p>
          <a:p>
            <a:pPr eaLnBrk="1" hangingPunct="1">
              <a:lnSpc>
                <a:spcPct val="90000"/>
              </a:lnSpc>
            </a:pPr>
            <a:r>
              <a:rPr lang="en-US" altLang="en-US" sz="4800" b="1" smtClean="0"/>
              <a:t>TO PREVENT:  use low heat and stir often</a:t>
            </a:r>
          </a:p>
          <a:p>
            <a:pPr eaLnBrk="1" hangingPunct="1">
              <a:lnSpc>
                <a:spcPct val="90000"/>
              </a:lnSpc>
            </a:pPr>
            <a:r>
              <a:rPr lang="en-US" altLang="en-US" sz="4800" b="1" smtClean="0"/>
              <a:t>No Fix</a:t>
            </a:r>
          </a:p>
        </p:txBody>
      </p:sp>
      <p:sp>
        <p:nvSpPr>
          <p:cNvPr id="4" name="Date Placeholder 3"/>
          <p:cNvSpPr>
            <a:spLocks noGrp="1"/>
          </p:cNvSpPr>
          <p:nvPr>
            <p:ph type="dt" sz="half" idx="10"/>
          </p:nvPr>
        </p:nvSpPr>
        <p:spPr/>
        <p:txBody>
          <a:bodyPr/>
          <a:lstStyle/>
          <a:p>
            <a:pPr>
              <a:defRPr/>
            </a:pPr>
            <a:fld id="{93BF22EC-1F36-4FBF-91CF-CB67D4531909}" type="datetime1">
              <a:rPr lang="en-US"/>
              <a:pPr>
                <a:defRPr/>
              </a:pPr>
              <a:t>3/28/2016</a:t>
            </a:fld>
            <a:endParaRPr lang="en-US"/>
          </a:p>
        </p:txBody>
      </p:sp>
      <p:sp>
        <p:nvSpPr>
          <p:cNvPr id="5" name="Slide Number Placeholder 5"/>
          <p:cNvSpPr>
            <a:spLocks noGrp="1"/>
          </p:cNvSpPr>
          <p:nvPr>
            <p:ph type="sldNum" sz="quarter" idx="12"/>
          </p:nvPr>
        </p:nvSpPr>
        <p:spPr/>
        <p:txBody>
          <a:bodyPr/>
          <a:lstStyle/>
          <a:p>
            <a:pPr>
              <a:defRPr/>
            </a:pPr>
            <a:fld id="{34ED48E6-2800-4EFC-A242-55FFEDCF09E8}" type="slidenum">
              <a:rPr lang="en-US"/>
              <a:pPr>
                <a:defRPr/>
              </a:pPr>
              <a:t>7</a:t>
            </a:fld>
            <a:endParaRPr lang="en-US"/>
          </a:p>
        </p:txBody>
      </p:sp>
      <p:pic>
        <p:nvPicPr>
          <p:cNvPr id="16390" name="Picture 7" descr="http://t0.gstatic.com/images?q=tbn:MOBUmJVbOU3JbM:http://www.deviantart.com/download/45998286/Burnt_Milk_Texture_by_Snigom.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99200" y="1"/>
            <a:ext cx="5892800" cy="333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1" name="TextBox 6"/>
          <p:cNvSpPr txBox="1">
            <a:spLocks noChangeArrowheads="1"/>
          </p:cNvSpPr>
          <p:nvPr/>
        </p:nvSpPr>
        <p:spPr bwMode="auto">
          <a:xfrm>
            <a:off x="8853214" y="3654025"/>
            <a:ext cx="30480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dirty="0"/>
              <a:t>Above is a picture of the bottom of a pan with scorched milk.</a:t>
            </a:r>
          </a:p>
        </p:txBody>
      </p:sp>
      <p:sp>
        <p:nvSpPr>
          <p:cNvPr id="10" name="Up Arrow 9"/>
          <p:cNvSpPr/>
          <p:nvPr/>
        </p:nvSpPr>
        <p:spPr>
          <a:xfrm>
            <a:off x="8260861" y="3873190"/>
            <a:ext cx="406400" cy="7620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2441334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9222"/>
                                        </p:tgtEl>
                                        <p:attrNameLst>
                                          <p:attrName>style.visibility</p:attrName>
                                        </p:attrNameLst>
                                      </p:cBhvr>
                                      <p:to>
                                        <p:strVal val="visible"/>
                                      </p:to>
                                    </p:set>
                                    <p:anim calcmode="lin" valueType="num">
                                      <p:cBhvr>
                                        <p:cTn id="7" dur="1000" fill="hold"/>
                                        <p:tgtEl>
                                          <p:spTgt spid="9222"/>
                                        </p:tgtEl>
                                        <p:attrNameLst>
                                          <p:attrName>ppt_w</p:attrName>
                                        </p:attrNameLst>
                                      </p:cBhvr>
                                      <p:tavLst>
                                        <p:tav tm="0">
                                          <p:val>
                                            <p:fltVal val="0"/>
                                          </p:val>
                                        </p:tav>
                                        <p:tav tm="100000">
                                          <p:val>
                                            <p:strVal val="#ppt_w"/>
                                          </p:val>
                                        </p:tav>
                                      </p:tavLst>
                                    </p:anim>
                                    <p:anim calcmode="lin" valueType="num">
                                      <p:cBhvr>
                                        <p:cTn id="8" dur="1000" fill="hold"/>
                                        <p:tgtEl>
                                          <p:spTgt spid="9222"/>
                                        </p:tgtEl>
                                        <p:attrNameLst>
                                          <p:attrName>ppt_h</p:attrName>
                                        </p:attrNameLst>
                                      </p:cBhvr>
                                      <p:tavLst>
                                        <p:tav tm="0">
                                          <p:val>
                                            <p:fltVal val="0"/>
                                          </p:val>
                                        </p:tav>
                                        <p:tav tm="100000">
                                          <p:val>
                                            <p:strVal val="#ppt_h"/>
                                          </p:val>
                                        </p:tav>
                                      </p:tavLst>
                                    </p:anim>
                                    <p:anim calcmode="lin" valueType="num">
                                      <p:cBhvr>
                                        <p:cTn id="9" dur="1000" fill="hold"/>
                                        <p:tgtEl>
                                          <p:spTgt spid="922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922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9223">
                                            <p:txEl>
                                              <p:pRg st="0" end="0"/>
                                            </p:txEl>
                                          </p:spTgt>
                                        </p:tgtEl>
                                        <p:attrNameLst>
                                          <p:attrName>style.visibility</p:attrName>
                                        </p:attrNameLst>
                                      </p:cBhvr>
                                      <p:to>
                                        <p:strVal val="visible"/>
                                      </p:to>
                                    </p:set>
                                    <p:animEffect transition="in" filter="dissolve">
                                      <p:cBhvr>
                                        <p:cTn id="15" dur="500"/>
                                        <p:tgtEl>
                                          <p:spTgt spid="9223">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9223">
                                            <p:txEl>
                                              <p:pRg st="1" end="1"/>
                                            </p:txEl>
                                          </p:spTgt>
                                        </p:tgtEl>
                                        <p:attrNameLst>
                                          <p:attrName>style.visibility</p:attrName>
                                        </p:attrNameLst>
                                      </p:cBhvr>
                                      <p:to>
                                        <p:strVal val="visible"/>
                                      </p:to>
                                    </p:set>
                                    <p:animEffect transition="in" filter="dissolve">
                                      <p:cBhvr>
                                        <p:cTn id="20" dur="500"/>
                                        <p:tgtEl>
                                          <p:spTgt spid="9223">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9223">
                                            <p:txEl>
                                              <p:pRg st="2" end="2"/>
                                            </p:txEl>
                                          </p:spTgt>
                                        </p:tgtEl>
                                        <p:attrNameLst>
                                          <p:attrName>style.visibility</p:attrName>
                                        </p:attrNameLst>
                                      </p:cBhvr>
                                      <p:to>
                                        <p:strVal val="visible"/>
                                      </p:to>
                                    </p:set>
                                    <p:animEffect transition="in" filter="dissolve">
                                      <p:cBhvr>
                                        <p:cTn id="25" dur="500"/>
                                        <p:tgtEl>
                                          <p:spTgt spid="9223">
                                            <p:txEl>
                                              <p:pRg st="2" end="2"/>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9223">
                                            <p:txEl>
                                              <p:pRg st="3" end="3"/>
                                            </p:txEl>
                                          </p:spTgt>
                                        </p:tgtEl>
                                        <p:attrNameLst>
                                          <p:attrName>style.visibility</p:attrName>
                                        </p:attrNameLst>
                                      </p:cBhvr>
                                      <p:to>
                                        <p:strVal val="visible"/>
                                      </p:to>
                                    </p:set>
                                    <p:animEffect transition="in" filter="dissolve">
                                      <p:cBhvr>
                                        <p:cTn id="30" dur="500"/>
                                        <p:tgtEl>
                                          <p:spTgt spid="92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2" grpId="0" autoUpdateAnimBg="0"/>
      <p:bldP spid="9223"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7414" name="Picture 7" descr="http://4.bp.blogspot.com/_Dkhm1ZdHICA/SnM6igywrcI/AAAAAAAAAKE/EezLz_u-RZk/s400/curdled_mil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23354" y="3176953"/>
            <a:ext cx="5892800" cy="3490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0" name="Rectangle 6"/>
          <p:cNvSpPr>
            <a:spLocks noGrp="1" noChangeArrowheads="1"/>
          </p:cNvSpPr>
          <p:nvPr>
            <p:ph type="title"/>
          </p:nvPr>
        </p:nvSpPr>
        <p:spPr>
          <a:xfrm>
            <a:off x="406400" y="304800"/>
            <a:ext cx="10769600" cy="1143000"/>
          </a:xfrm>
        </p:spPr>
        <p:txBody>
          <a:bodyPr/>
          <a:lstStyle/>
          <a:p>
            <a:pPr eaLnBrk="1" hangingPunct="1"/>
            <a:r>
              <a:rPr lang="en-US" altLang="en-US" dirty="0" smtClean="0"/>
              <a:t>Curdling</a:t>
            </a:r>
          </a:p>
        </p:txBody>
      </p:sp>
      <p:sp>
        <p:nvSpPr>
          <p:cNvPr id="11271" name="Rectangle 7"/>
          <p:cNvSpPr>
            <a:spLocks noGrp="1" noChangeArrowheads="1"/>
          </p:cNvSpPr>
          <p:nvPr>
            <p:ph idx="1"/>
          </p:nvPr>
        </p:nvSpPr>
        <p:spPr>
          <a:xfrm>
            <a:off x="0" y="1600200"/>
            <a:ext cx="6452315" cy="4419600"/>
          </a:xfrm>
        </p:spPr>
        <p:txBody>
          <a:bodyPr/>
          <a:lstStyle/>
          <a:p>
            <a:pPr eaLnBrk="1" hangingPunct="1">
              <a:lnSpc>
                <a:spcPct val="90000"/>
              </a:lnSpc>
            </a:pPr>
            <a:r>
              <a:rPr lang="en-US" altLang="en-US" sz="3600" dirty="0" smtClean="0"/>
              <a:t>Separates into curds and whey.</a:t>
            </a:r>
          </a:p>
          <a:p>
            <a:pPr eaLnBrk="1" hangingPunct="1">
              <a:lnSpc>
                <a:spcPct val="90000"/>
              </a:lnSpc>
            </a:pPr>
            <a:r>
              <a:rPr lang="en-US" altLang="en-US" sz="3600" b="1" dirty="0" smtClean="0"/>
              <a:t>TO PREVENT:  </a:t>
            </a:r>
            <a:r>
              <a:rPr lang="en-US" altLang="en-US" sz="3600" dirty="0" smtClean="0"/>
              <a:t>use low heat, stir often, and mix with acid foods slowly</a:t>
            </a:r>
          </a:p>
          <a:p>
            <a:pPr eaLnBrk="1" hangingPunct="1">
              <a:lnSpc>
                <a:spcPct val="90000"/>
              </a:lnSpc>
            </a:pPr>
            <a:r>
              <a:rPr lang="en-US" altLang="en-US" sz="3600" b="1" dirty="0" smtClean="0"/>
              <a:t>TO FIX:  might not be able to fix but can try whisking until smooth</a:t>
            </a:r>
          </a:p>
        </p:txBody>
      </p:sp>
      <p:sp>
        <p:nvSpPr>
          <p:cNvPr id="4" name="Date Placeholder 3"/>
          <p:cNvSpPr>
            <a:spLocks noGrp="1"/>
          </p:cNvSpPr>
          <p:nvPr>
            <p:ph type="dt" sz="half" idx="10"/>
          </p:nvPr>
        </p:nvSpPr>
        <p:spPr/>
        <p:txBody>
          <a:bodyPr/>
          <a:lstStyle/>
          <a:p>
            <a:pPr>
              <a:defRPr/>
            </a:pPr>
            <a:fld id="{5D611167-9374-4937-8D0B-ED40869AA534}" type="datetime1">
              <a:rPr lang="en-US"/>
              <a:pPr>
                <a:defRPr/>
              </a:pPr>
              <a:t>3/28/2016</a:t>
            </a:fld>
            <a:endParaRPr lang="en-US"/>
          </a:p>
        </p:txBody>
      </p:sp>
      <p:sp>
        <p:nvSpPr>
          <p:cNvPr id="5" name="Slide Number Placeholder 5"/>
          <p:cNvSpPr>
            <a:spLocks noGrp="1"/>
          </p:cNvSpPr>
          <p:nvPr>
            <p:ph type="sldNum" sz="quarter" idx="12"/>
          </p:nvPr>
        </p:nvSpPr>
        <p:spPr/>
        <p:txBody>
          <a:bodyPr/>
          <a:lstStyle/>
          <a:p>
            <a:pPr>
              <a:defRPr/>
            </a:pPr>
            <a:fld id="{D6CD0D0C-1144-4F23-8AAB-9ED5BD11B128}" type="slidenum">
              <a:rPr lang="en-US"/>
              <a:pPr>
                <a:defRPr/>
              </a:pPr>
              <a:t>8</a:t>
            </a:fld>
            <a:endParaRPr lang="en-US"/>
          </a:p>
        </p:txBody>
      </p:sp>
    </p:spTree>
    <p:extLst>
      <p:ext uri="{BB962C8B-B14F-4D97-AF65-F5344CB8AC3E}">
        <p14:creationId xmlns:p14="http://schemas.microsoft.com/office/powerpoint/2010/main" val="9965408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11270"/>
                                        </p:tgtEl>
                                        <p:attrNameLst>
                                          <p:attrName>style.visibility</p:attrName>
                                        </p:attrNameLst>
                                      </p:cBhvr>
                                      <p:to>
                                        <p:strVal val="visible"/>
                                      </p:to>
                                    </p:set>
                                    <p:animEffect transition="in" filter="barn(inHorizontal)">
                                      <p:cBhvr>
                                        <p:cTn id="7" dur="500"/>
                                        <p:tgtEl>
                                          <p:spTgt spid="112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1271">
                                            <p:txEl>
                                              <p:pRg st="0" end="0"/>
                                            </p:txEl>
                                          </p:spTgt>
                                        </p:tgtEl>
                                        <p:attrNameLst>
                                          <p:attrName>style.visibility</p:attrName>
                                        </p:attrNameLst>
                                      </p:cBhvr>
                                      <p:to>
                                        <p:strVal val="visible"/>
                                      </p:to>
                                    </p:set>
                                    <p:animEffect transition="in" filter="randombar(horizontal)">
                                      <p:cBhvr>
                                        <p:cTn id="12" dur="500"/>
                                        <p:tgtEl>
                                          <p:spTgt spid="1127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1271">
                                            <p:txEl>
                                              <p:pRg st="1" end="1"/>
                                            </p:txEl>
                                          </p:spTgt>
                                        </p:tgtEl>
                                        <p:attrNameLst>
                                          <p:attrName>style.visibility</p:attrName>
                                        </p:attrNameLst>
                                      </p:cBhvr>
                                      <p:to>
                                        <p:strVal val="visible"/>
                                      </p:to>
                                    </p:set>
                                    <p:animEffect transition="in" filter="randombar(horizontal)">
                                      <p:cBhvr>
                                        <p:cTn id="17" dur="500"/>
                                        <p:tgtEl>
                                          <p:spTgt spid="1127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1271">
                                            <p:txEl>
                                              <p:pRg st="2" end="2"/>
                                            </p:txEl>
                                          </p:spTgt>
                                        </p:tgtEl>
                                        <p:attrNameLst>
                                          <p:attrName>style.visibility</p:attrName>
                                        </p:attrNameLst>
                                      </p:cBhvr>
                                      <p:to>
                                        <p:strVal val="visible"/>
                                      </p:to>
                                    </p:set>
                                    <p:animEffect transition="in" filter="randombar(horizontal)">
                                      <p:cBhvr>
                                        <p:cTn id="22" dur="500"/>
                                        <p:tgtEl>
                                          <p:spTgt spid="112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0" grpId="0" autoUpdateAnimBg="0"/>
      <p:bldP spid="11271"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Nutrient Contributions of Milk</a:t>
            </a:r>
            <a:endParaRPr lang="en-US" dirty="0"/>
          </a:p>
        </p:txBody>
      </p:sp>
      <p:sp>
        <p:nvSpPr>
          <p:cNvPr id="3" name="Content Placeholder 2"/>
          <p:cNvSpPr>
            <a:spLocks noGrp="1"/>
          </p:cNvSpPr>
          <p:nvPr>
            <p:ph idx="1"/>
          </p:nvPr>
        </p:nvSpPr>
        <p:spPr/>
        <p:txBody>
          <a:bodyPr/>
          <a:lstStyle/>
          <a:p>
            <a:r>
              <a:rPr lang="en-US" dirty="0" smtClean="0"/>
              <a:t>Minerals</a:t>
            </a:r>
          </a:p>
          <a:p>
            <a:pPr lvl="1"/>
            <a:r>
              <a:rPr lang="en-US" b="1" dirty="0" smtClean="0"/>
              <a:t>Calcium</a:t>
            </a:r>
            <a:r>
              <a:rPr lang="en-US" dirty="0" smtClean="0"/>
              <a:t>…builds strong bones and teeth, strengthens body cells, aids in blood clotting, assist in regulation of heart muscle, maintains normal nerve function</a:t>
            </a:r>
          </a:p>
          <a:p>
            <a:pPr lvl="1"/>
            <a:r>
              <a:rPr lang="en-US" b="1" dirty="0" smtClean="0"/>
              <a:t>Phosphorus</a:t>
            </a:r>
            <a:r>
              <a:rPr lang="en-US" dirty="0" smtClean="0"/>
              <a:t>…needed by every body cell, combines with calcium to make bones and teeth, influences oxidation of food in body cells to release energy to the body</a:t>
            </a:r>
            <a:endParaRPr lang="en-US" dirty="0"/>
          </a:p>
        </p:txBody>
      </p:sp>
    </p:spTree>
    <p:extLst>
      <p:ext uri="{BB962C8B-B14F-4D97-AF65-F5344CB8AC3E}">
        <p14:creationId xmlns:p14="http://schemas.microsoft.com/office/powerpoint/2010/main" val="234448063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264</TotalTime>
  <Words>605</Words>
  <Application>Microsoft Office PowerPoint</Application>
  <PresentationFormat>Custom</PresentationFormat>
  <Paragraphs>80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1_Office Theme</vt:lpstr>
      <vt:lpstr>Milk</vt:lpstr>
      <vt:lpstr>Processing and Grading of Milk</vt:lpstr>
      <vt:lpstr>VOCABULARY</vt:lpstr>
      <vt:lpstr>Cooking With Milk </vt:lpstr>
      <vt:lpstr>Film Formation</vt:lpstr>
      <vt:lpstr>Boiling Over</vt:lpstr>
      <vt:lpstr>Scorching</vt:lpstr>
      <vt:lpstr>Curdling</vt:lpstr>
      <vt:lpstr>Nutrient Contributions of Milk</vt:lpstr>
      <vt:lpstr>Nutrient Contributions of Milk</vt:lpstr>
      <vt:lpstr>Nutrient Contributions of Milk</vt:lpstr>
      <vt:lpstr>Missing Milk?</vt:lpstr>
      <vt:lpstr>Missing Milk?</vt:lpstr>
    </vt:vector>
  </TitlesOfParts>
  <Company>Central Columbia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Sharon Kerstetter</dc:creator>
  <cp:lastModifiedBy>Caminiti, Ann</cp:lastModifiedBy>
  <cp:revision>26</cp:revision>
  <dcterms:created xsi:type="dcterms:W3CDTF">2013-08-19T18:47:11Z</dcterms:created>
  <dcterms:modified xsi:type="dcterms:W3CDTF">2016-03-28T14:47:17Z</dcterms:modified>
</cp:coreProperties>
</file>