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6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7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9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82456B2-00D0-42EA-BA1E-3FF198C069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7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8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6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1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1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20AAF-7324-48F6-8ED1-BF5C7CE282A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F9A0-33A7-4235-BD08-CFEC8B5F7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0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Saber vs. </a:t>
            </a:r>
            <a:r>
              <a:rPr lang="en-US" dirty="0" err="1" smtClean="0"/>
              <a:t>Conocer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“To Know”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Saber = to know</a:t>
            </a:r>
          </a:p>
        </p:txBody>
      </p:sp>
      <p:graphicFrame>
        <p:nvGraphicFramePr>
          <p:cNvPr id="3098" name="Group 26"/>
          <p:cNvGraphicFramePr>
            <a:graphicFrameLocks noGrp="1"/>
          </p:cNvGraphicFramePr>
          <p:nvPr>
            <p:ph type="tbl" idx="1"/>
          </p:nvPr>
        </p:nvGraphicFramePr>
        <p:xfrm>
          <a:off x="1828800" y="1600201"/>
          <a:ext cx="8839200" cy="4561713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Yo -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sé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I know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Nos. – sabemos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We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Tú – sabes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You know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Vos. – sabéis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Y’all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Él, ella, Ud. – sabe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He knows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Ellos, Ellas, Uds. – saben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They know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You all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28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To </a:t>
            </a:r>
            <a:r>
              <a:rPr lang="en-US" dirty="0"/>
              <a:t>use SABER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know </a:t>
            </a:r>
            <a:r>
              <a:rPr lang="en-US" b="1" u="sng" dirty="0"/>
              <a:t>information or facts</a:t>
            </a:r>
            <a:endParaRPr lang="en-US" dirty="0"/>
          </a:p>
          <a:p>
            <a:pPr lvl="1"/>
            <a:r>
              <a:rPr lang="en-US" dirty="0"/>
              <a:t>Ella </a:t>
            </a:r>
            <a:r>
              <a:rPr lang="en-US" dirty="0" err="1"/>
              <a:t>sabe</a:t>
            </a:r>
            <a:r>
              <a:rPr lang="en-US" dirty="0"/>
              <a:t> la </a:t>
            </a:r>
            <a:r>
              <a:rPr lang="en-US" dirty="0" err="1"/>
              <a:t>hora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salimos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la </a:t>
            </a:r>
            <a:r>
              <a:rPr lang="en-US" dirty="0" err="1"/>
              <a:t>clase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err="1"/>
              <a:t>sabemos</a:t>
            </a:r>
            <a:r>
              <a:rPr lang="en-US" dirty="0"/>
              <a:t> la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asistimos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know </a:t>
            </a:r>
            <a:r>
              <a:rPr lang="en-US" b="1" u="sng" dirty="0"/>
              <a:t>how</a:t>
            </a:r>
            <a:r>
              <a:rPr lang="en-US" dirty="0"/>
              <a:t> to do something </a:t>
            </a:r>
          </a:p>
          <a:p>
            <a:pPr lvl="2"/>
            <a:r>
              <a:rPr lang="en-US" dirty="0"/>
              <a:t>Conjugated form of saber always followed by infinitive:</a:t>
            </a:r>
          </a:p>
          <a:p>
            <a:pPr lvl="1"/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u="sng" dirty="0" err="1"/>
              <a:t>sé</a:t>
            </a:r>
            <a:r>
              <a:rPr lang="en-US" u="sng" dirty="0"/>
              <a:t> </a:t>
            </a:r>
            <a:r>
              <a:rPr lang="en-US" u="sng" dirty="0" err="1"/>
              <a:t>jugar</a:t>
            </a:r>
            <a:r>
              <a:rPr lang="en-US" dirty="0"/>
              <a:t> al f</a:t>
            </a:r>
            <a:r>
              <a:rPr lang="el-GR" dirty="0">
                <a:cs typeface="Arial" charset="0"/>
              </a:rPr>
              <a:t>ύ</a:t>
            </a:r>
            <a:r>
              <a:rPr lang="en-US" dirty="0" err="1">
                <a:cs typeface="Arial" charset="0"/>
              </a:rPr>
              <a:t>tbol</a:t>
            </a:r>
            <a:r>
              <a:rPr lang="en-US" dirty="0">
                <a:cs typeface="Arial" charset="0"/>
              </a:rPr>
              <a:t>.</a:t>
            </a:r>
          </a:p>
          <a:p>
            <a:pPr lvl="1"/>
            <a:r>
              <a:rPr lang="en-US" dirty="0">
                <a:cs typeface="Arial" charset="0"/>
              </a:rPr>
              <a:t>Mi amigo </a:t>
            </a:r>
            <a:r>
              <a:rPr lang="en-US" u="sng" dirty="0" err="1">
                <a:cs typeface="Arial" charset="0"/>
              </a:rPr>
              <a:t>sabe</a:t>
            </a:r>
            <a:r>
              <a:rPr lang="en-US" u="sng" dirty="0">
                <a:cs typeface="Arial" charset="0"/>
              </a:rPr>
              <a:t> </a:t>
            </a:r>
            <a:r>
              <a:rPr lang="en-US" u="sng" dirty="0" err="1">
                <a:cs typeface="Arial" charset="0"/>
              </a:rPr>
              <a:t>montar</a:t>
            </a:r>
            <a:r>
              <a:rPr lang="en-US" dirty="0">
                <a:cs typeface="Arial" charset="0"/>
              </a:rPr>
              <a:t> en </a:t>
            </a:r>
            <a:r>
              <a:rPr lang="en-US" dirty="0" err="1">
                <a:cs typeface="Arial" charset="0"/>
              </a:rPr>
              <a:t>bicicleta</a:t>
            </a:r>
            <a:r>
              <a:rPr lang="en-US" dirty="0">
                <a:cs typeface="Arial" charset="0"/>
              </a:rPr>
              <a:t>.</a:t>
            </a:r>
          </a:p>
          <a:p>
            <a:pPr lvl="1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Use the preposition “</a:t>
            </a:r>
            <a:r>
              <a:rPr lang="en-US" b="1" dirty="0">
                <a:cs typeface="Arial" charset="0"/>
              </a:rPr>
              <a:t>de</a:t>
            </a:r>
            <a:r>
              <a:rPr lang="en-US" dirty="0">
                <a:cs typeface="Arial" charset="0"/>
              </a:rPr>
              <a:t>” after saber to say how much someone knows about something.</a:t>
            </a:r>
            <a:endParaRPr lang="el-GR" dirty="0"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Conocer = to know</a:t>
            </a:r>
          </a:p>
        </p:txBody>
      </p:sp>
      <p:graphicFrame>
        <p:nvGraphicFramePr>
          <p:cNvPr id="7192" name="Group 24"/>
          <p:cNvGraphicFramePr>
            <a:graphicFrameLocks noGrp="1"/>
          </p:cNvGraphicFramePr>
          <p:nvPr>
            <p:ph type="tbl" idx="1"/>
          </p:nvPr>
        </p:nvGraphicFramePr>
        <p:xfrm>
          <a:off x="1524000" y="1600201"/>
          <a:ext cx="9144000" cy="4525963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Yo -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conozco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I know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Nos. – conocemos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We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Tú – conoces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You know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Vos. – conocéis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Y’all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Él, ella, Ud. – conoce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He knows, She knows, You know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Ellos, Ellas, Uds.– conocen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They know, You all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use CONOCER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r>
              <a:rPr lang="en-US"/>
              <a:t>To know a person.</a:t>
            </a:r>
          </a:p>
          <a:p>
            <a:pPr lvl="1"/>
            <a:r>
              <a:rPr lang="en-US"/>
              <a:t>Yo conozco</a:t>
            </a:r>
            <a:r>
              <a:rPr lang="en-US">
                <a:cs typeface="Arial" charset="0"/>
              </a:rPr>
              <a:t> a mi mejor amigo.</a:t>
            </a:r>
          </a:p>
          <a:p>
            <a:pPr lvl="1"/>
            <a:r>
              <a:rPr lang="en-US">
                <a:cs typeface="Arial" charset="0"/>
              </a:rPr>
              <a:t>Carla conoce al Rogelio.</a:t>
            </a:r>
          </a:p>
          <a:p>
            <a:pPr lvl="1"/>
            <a:endParaRPr lang="en-US">
              <a:cs typeface="Arial" charset="0"/>
            </a:endParaRPr>
          </a:p>
          <a:p>
            <a:pPr>
              <a:buClr>
                <a:schemeClr val="tx1"/>
              </a:buClr>
              <a:buFontTx/>
              <a:buChar char="•"/>
            </a:pPr>
            <a:r>
              <a:rPr lang="en-US">
                <a:cs typeface="Arial" charset="0"/>
              </a:rPr>
              <a:t>To be acquainted with a place or something.</a:t>
            </a:r>
          </a:p>
          <a:p>
            <a:pPr lvl="1"/>
            <a:r>
              <a:rPr lang="en-US">
                <a:cs typeface="Arial" charset="0"/>
              </a:rPr>
              <a:t>Ellos conocen a Dayton.</a:t>
            </a:r>
          </a:p>
          <a:p>
            <a:pPr lvl="1"/>
            <a:r>
              <a:rPr lang="en-US">
                <a:cs typeface="Arial" charset="0"/>
              </a:rPr>
              <a:t>T</a:t>
            </a:r>
            <a:r>
              <a:rPr lang="en-US" altLang="ja-JP">
                <a:ea typeface="ＭＳ Ｐゴシック" charset="-128"/>
                <a:cs typeface="Arial" charset="0"/>
              </a:rPr>
              <a:t>ú</a:t>
            </a:r>
            <a:r>
              <a:rPr lang="en-US">
                <a:cs typeface="Arial" charset="0"/>
              </a:rPr>
              <a:t> conoces a la m</a:t>
            </a:r>
            <a:r>
              <a:rPr lang="el-GR">
                <a:cs typeface="Arial" charset="0"/>
              </a:rPr>
              <a:t>ύ</a:t>
            </a:r>
            <a:r>
              <a:rPr lang="en-US">
                <a:cs typeface="Arial" charset="0"/>
              </a:rPr>
              <a:t>sica de pop o rock.</a:t>
            </a:r>
            <a:endParaRPr lang="el-G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6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371600"/>
          </a:xfrm>
        </p:spPr>
        <p:txBody>
          <a:bodyPr/>
          <a:lstStyle/>
          <a:p>
            <a:r>
              <a:rPr lang="en-US" dirty="0" smtClean="0"/>
              <a:t>You must remember: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0"/>
            <a:ext cx="8229600" cy="2819400"/>
          </a:xfrm>
        </p:spPr>
        <p:txBody>
          <a:bodyPr/>
          <a:lstStyle/>
          <a:p>
            <a:r>
              <a:rPr lang="en-US"/>
              <a:t>A clue as to when to use “conocer”:</a:t>
            </a:r>
          </a:p>
          <a:p>
            <a:pPr lvl="1"/>
            <a:r>
              <a:rPr lang="en-US"/>
              <a:t>you will most likely see the “personal a” used after the verb.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05000" y="3733800"/>
            <a:ext cx="8229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What’s the “personal a”?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When the direct object is a person, group of people, or a pet then the “personal a” is needed.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No English equivalent/translation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Ex: Yo conozco a los j</a:t>
            </a:r>
            <a:r>
              <a:rPr lang="en-US" altLang="ja-JP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 charset="-128"/>
              </a:rPr>
              <a:t>ó</a:t>
            </a:r>
            <a:r>
              <a:rPr lang="en-US" altLang="ja-JP" sz="24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venes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El presidente conoce a su perro Bo.</a:t>
            </a:r>
          </a:p>
        </p:txBody>
      </p:sp>
    </p:spTree>
    <p:extLst>
      <p:ext uri="{BB962C8B-B14F-4D97-AF65-F5344CB8AC3E}">
        <p14:creationId xmlns:p14="http://schemas.microsoft.com/office/powerpoint/2010/main" val="39642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263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Tahoma</vt:lpstr>
      <vt:lpstr>Wingdings</vt:lpstr>
      <vt:lpstr>Office Theme</vt:lpstr>
      <vt:lpstr>Saber vs. Conocer</vt:lpstr>
      <vt:lpstr>Saber = to know</vt:lpstr>
      <vt:lpstr>When To use SABER</vt:lpstr>
      <vt:lpstr>Conocer = to know</vt:lpstr>
      <vt:lpstr>When to use CONOCER</vt:lpstr>
      <vt:lpstr>You must remember:</vt:lpstr>
    </vt:vector>
  </TitlesOfParts>
  <Company>Neshaminy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Saber vs. Conocer</dc:title>
  <dc:creator>Irwin, Kelli</dc:creator>
  <cp:lastModifiedBy>Irwin, Kelli</cp:lastModifiedBy>
  <cp:revision>2</cp:revision>
  <dcterms:created xsi:type="dcterms:W3CDTF">2017-05-31T16:55:31Z</dcterms:created>
  <dcterms:modified xsi:type="dcterms:W3CDTF">2017-05-31T17:23:29Z</dcterms:modified>
</cp:coreProperties>
</file>